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5" r:id="rId3"/>
    <p:sldId id="276" r:id="rId4"/>
    <p:sldId id="259" r:id="rId5"/>
    <p:sldId id="277" r:id="rId6"/>
    <p:sldId id="260" r:id="rId7"/>
    <p:sldId id="278" r:id="rId8"/>
    <p:sldId id="261" r:id="rId9"/>
    <p:sldId id="262" r:id="rId10"/>
    <p:sldId id="263" r:id="rId11"/>
    <p:sldId id="279" r:id="rId12"/>
    <p:sldId id="26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99FF"/>
    <a:srgbClr val="00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70" autoAdjust="0"/>
    <p:restoredTop sz="94728" autoAdjust="0"/>
  </p:normalViewPr>
  <p:slideViewPr>
    <p:cSldViewPr>
      <p:cViewPr varScale="1">
        <p:scale>
          <a:sx n="64" d="100"/>
          <a:sy n="64" d="100"/>
        </p:scale>
        <p:origin x="9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76DA774-9345-473E-BFE4-66B4488223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02E2506-4D1D-4611-AAF2-D18E7C46471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C9AADA8C-0CAF-4DE6-AB9A-5BA4FC17E5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143C982A-B668-4533-B213-F0D093442E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767473F7-1F5C-466A-98EB-00AEB721BD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55F9ECA1-0DCD-429F-8450-D0EE3ADCB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5E7742-9F95-417E-BD28-FA71C69783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D3CE1CE-2814-48E9-A28E-F75C106A70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A3F75-EDF5-45D0-AD13-EA979874487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870522C-FB8B-45EA-8311-11E34A092C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90790F3-0A9B-4978-91F7-A28C72134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7742-9F95-417E-BD28-FA71C697834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389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5E55701-C3E9-42DB-A3AA-29413614FE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5EA84-C934-4D20-945A-283925E12D6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888EEAA-F797-4CB4-BDF1-A99647574D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845343A-7FD4-4831-8EA9-8A1A80723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F51E07A-3ECD-4A33-B242-AAD96B832D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5AAE80-3E10-49CF-9298-1D0C32B90B8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E53286D4-D5FA-46F7-8774-FC1486CAFE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83B2E6E-5254-4171-94F3-224CD31F0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85B746E-CD83-411D-B6BF-504F607A6B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18443-C747-411D-B9B0-C9CA7E95FE2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2A6AD19A-B892-4BA7-95B7-30B02E1342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3B5982F-882D-4CE4-AFF3-6D0319093C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060753-5BA6-46BB-8F6A-C0AAC20C79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26B44-895C-4622-967B-DC3ADA1A4D1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3D927DC-2D68-446A-BE4A-084EA9451B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AF136D8-0EA2-481D-A1D0-177448A2B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DE0EDAD-10B0-445D-84E6-4880B3F1C7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76A17E-1678-48F4-A57A-6C5E5498364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22FB0072-DA56-42ED-B2B8-9CF65836B1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A126485-759A-4EE5-AA35-14DFA0B55F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049D248-865E-40CD-9E3F-B54FD4CBE6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B22BC-FAE6-4FA8-88C2-1E11E443688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63DF6D54-9944-419B-8A6B-37342BCA05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5E5753F-A981-4ECF-8607-B9FC135BA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294B0-9D4D-48C4-86DA-B9D928217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B05282-A6C2-4120-AE6A-DE01A519F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4D11F-38C5-442E-915E-E3C51361F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6DBC8-40EC-49EB-B3E7-4D0862D4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D0964-E1F5-40EE-94EE-70DB94936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6C3B7-D70C-42E4-A789-8835B8C2A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84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5653-4E22-40B4-A160-1E185363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7CD52E-4C63-4FE4-B5C8-4E867DA72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FD995-81E2-4EF6-909B-971B2F57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74D2D-00E1-4811-B408-B39600CE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E1C7D-4DC0-4D6D-BFC2-9DBDF163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78DD5-9173-4841-ACAD-9CFD7C10D1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76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0DF4C-EF97-482D-950B-799609CEA3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8FD4F-842C-4D29-A4CA-AF5D459B0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E1477-7D58-4D3D-8F0E-4DA07444C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84EC0-8781-4C6F-A214-61E869E9D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2BE9B-694F-4FF8-9F09-2AC0CD376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3754E-0115-4DE3-AC95-C677D3DB0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778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1B768F-2D06-4929-BB78-813B9DFCAC7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2F174-A67F-4B0C-8A55-E0F72B87A6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619B4-1F85-4DF4-8A2F-302CC95D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F9C07-0D18-4FBF-835A-65523060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7D634B6-D3DC-443F-B48B-7964913CFF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06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4C696-B009-4529-AB3B-44D6B4BC9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20D0-C73C-4CE4-A99F-B104B3AEB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CB2C4-D739-4134-A657-A2E108B1B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9D1FE-04F9-41A6-A3AE-3DE98775A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A278B-6293-4498-AC0B-54087038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55820-37CE-477A-839C-D5D9473C16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26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1397-FA49-4267-97F2-14F73E42D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45F63-26D7-463D-99D9-8C670B26C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D1D5E-1BF6-4CE8-B669-7FACC5D2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E7C31-9AD3-4525-B6D0-40960FDA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F4A3B-D0CE-4B14-B720-0FF7DC1D5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2E9C3-FF82-4CAB-A127-A898E093A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00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D33D0-3B16-4FAF-A90F-99356955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97B3-E84D-4EDE-A5ED-F6C34C2C5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A28F4-F144-48FE-923A-BB5E51319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A903F-3318-4239-8D65-43C5D1825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AB617-DDBF-4317-9494-5182C29F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96EAF-BC79-4144-9FA2-39A4E33EC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82330-DE13-4908-9A2F-94A873F18A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65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56BDB-AAC5-4185-A8D4-CA08A21DB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64246-46EB-43F8-A247-B7EDD0FB8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EDF50-B5B5-43A8-921B-A1D2ECDCC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E2BA7-4E84-4522-A5F0-DA1743FA3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6E0F13-CEB4-4FD5-98A0-2890D5639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5ECB1-72C9-4913-BDD1-D624ABFF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BC8E69-2CE7-4158-90C9-0C0CBBA1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DAB0AD-5C8C-47AD-819A-71AE024B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E3CDC-F7EA-46CB-A76F-F9378673F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E92D4-48D4-4668-A0EA-8F987948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9773F-6FD6-474A-90CF-7DB7EB06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E23AD-0795-48D2-82F9-A4351A90D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BA16B-DDBB-4648-A0CD-AD9CA2683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6AA42-DDAA-40A8-9A2B-08D065A744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30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B7BB25-77A9-4FF5-A222-35B9EAAC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D11AC-DB5F-4A59-BD83-52113741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DDCF6-1AD2-47BE-8CA2-A6476F364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4C065-E01F-470C-A900-B7A0C92053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92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020BB-2397-4C3C-8520-3DCE40100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BEB50-9633-4C4A-8017-84AF798E0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9E571-D7FE-4932-9E2E-9DE7E755F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67ADA-B1E4-49C2-931C-B8F34140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24E4B-B565-49F5-8C91-776EDDEF0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6659F-BFA2-4903-8D1E-48FC9B83D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BE749-AABE-4869-83C4-0AE2D646EA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356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302BC-E116-45C4-8190-248823D59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E226B6-CC22-4BF2-BF10-C414FD828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F3DA9-9BD3-4FED-B1A2-6FE61E3E6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ADE8D-C6CA-42B7-8934-58758E13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9E2EB-44C3-417B-B8F5-4FE7ED2A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344B7-8EA6-4553-A912-B4E6DAEF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A7607-1075-4A0B-9EBB-B4B95CC78D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00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6DCDB2-7FA3-44B2-82ED-5A53F5217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D74DE2-ACEC-4150-93EC-31222D818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98918B-CB8F-4CCE-A8B6-A74C22E1820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A14860-92CE-4E47-B9DF-81B69E80F3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CA3F1B8-114B-430D-BFCC-16C854D384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7626FF-7002-4770-B64F-CB9347A6EF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>
            <a:extLst>
              <a:ext uri="{FF2B5EF4-FFF2-40B4-BE49-F238E27FC236}">
                <a16:creationId xmlns:a16="http://schemas.microsoft.com/office/drawing/2014/main" id="{28D94CB2-12F9-456E-A5D6-ACDD0DAE6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8475"/>
            <a:ext cx="8229600" cy="4572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l-SI" altLang="en-US" b="1" u="sng"/>
              <a:t>1. MEHANIKA</a:t>
            </a:r>
            <a:endParaRPr lang="en-US" altLang="en-US"/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1A9289A6-6F8C-4B6E-A10A-AFD0A2B2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1066800"/>
            <a:ext cx="7940675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altLang="en-US" b="1"/>
              <a:t>1.1 K</a:t>
            </a:r>
            <a:r>
              <a:rPr lang="sr-Latn-CS" altLang="en-US" b="1"/>
              <a:t>inematika</a:t>
            </a:r>
          </a:p>
          <a:p>
            <a:r>
              <a:rPr lang="sl-SI" altLang="en-US" b="1"/>
              <a:t>1.1.1 Osnovni pojmovi kinematike</a:t>
            </a:r>
            <a:endParaRPr lang="en-US" altLang="en-US" b="1"/>
          </a:p>
          <a:p>
            <a:endParaRPr lang="sl-SI" altLang="en-US" sz="1800" b="1"/>
          </a:p>
          <a:p>
            <a:r>
              <a:rPr lang="sl-SI" altLang="en-US" sz="2000" b="1" i="1">
                <a:solidFill>
                  <a:schemeClr val="accent2"/>
                </a:solidFill>
              </a:rPr>
              <a:t>Uvod u mehaniku. Definicije pojmova:</a:t>
            </a:r>
            <a:endParaRPr lang="en-US" altLang="en-US" sz="2000" b="1" i="1">
              <a:solidFill>
                <a:schemeClr val="accent2"/>
              </a:solidFill>
            </a:endParaRPr>
          </a:p>
          <a:p>
            <a:endParaRPr lang="sl-SI" altLang="en-US" sz="2000" b="1" i="1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Kinematika je oblast fizike u kojoj se proučava kretanje tela, bez razmatranja uzroka koji su kretanje izazvali.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pl-PL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Kretanje definišemo kao promenu položaja jednog tela u</a:t>
            </a: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 </a:t>
            </a:r>
            <a:r>
              <a:rPr lang="pl-PL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odnosu na drugo telo.</a:t>
            </a:r>
            <a:endParaRPr lang="en-US" altLang="en-US" sz="1800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pl-PL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Referentnim telom nazivamo telo u odnosu na koje se obavlja kretanje. 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Referentni sistem predstavlja referentno telo sa koordinatnim sistemom koji mu je pridružen. 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Telu čije kretanje posmatramo pogodno je pridružiti radijus vektor, čiji početak se nalazi koordinatnom početku, a kraj mu se poklapa sa trenutnim položajem tela. 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Pod materijalnom tačkom podrazumevamo makroskopsko telo čije se dimenzije u datom kretanju mogu zanemariti.</a:t>
            </a:r>
            <a:endParaRPr lang="en-US" altLang="en-US"/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Skup tačaka kroz koje prolazi kraj radijus vektora naziva se trajektorija ili putanja. 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None/>
            </a:pPr>
            <a:endParaRPr lang="sr-Latn-CS" altLang="en-US" sz="1800" b="1" i="1">
              <a:solidFill>
                <a:schemeClr val="accent2"/>
              </a:solidFill>
            </a:endParaRP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9E488AFE-4DD4-4676-99A0-02C2EC8AA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3775075"/>
            <a:ext cx="245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/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CDABEF3F-08F7-4671-8122-BD91F329D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3622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1C167434-4766-4186-A094-DA0FCB627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3940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2065" name="Text Box 17">
            <a:extLst>
              <a:ext uri="{FF2B5EF4-FFF2-40B4-BE49-F238E27FC236}">
                <a16:creationId xmlns:a16="http://schemas.microsoft.com/office/drawing/2014/main" id="{B7252158-6E5E-46B9-8646-6F1279EB2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936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C91679A-D947-46BA-A02B-0021B74A8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>
            <a:extLst>
              <a:ext uri="{FF2B5EF4-FFF2-40B4-BE49-F238E27FC236}">
                <a16:creationId xmlns:a16="http://schemas.microsoft.com/office/drawing/2014/main" id="{061F2E4E-08E2-4E83-B8A8-14C89288C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"/>
            <a:ext cx="8001000" cy="843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sl-SI" altLang="en-US" b="1"/>
              <a:t>1.1.5 Kinematika rotacionog kretanja materijalne tačke</a:t>
            </a:r>
            <a:endParaRPr lang="sr-Latn-CS" altLang="en-US" b="1"/>
          </a:p>
          <a:p>
            <a:endParaRPr lang="sl-SI" altLang="en-US" sz="1800" b="1"/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>
                <a:cs typeface="Times New Roman" panose="02020603050405020304" pitchFamily="18" charset="0"/>
              </a:rPr>
              <a:t>Radijan definišemo kao centralni ugao za koji je poluprečnik jednak dužini odgovarajućeg kružnog luka.</a:t>
            </a:r>
            <a:endParaRPr lang="sl-SI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r-Latn-CS" altLang="en-US">
                <a:solidFill>
                  <a:schemeClr val="accent2"/>
                </a:solidFill>
              </a:rPr>
              <a:t>Pun krug ima 2</a:t>
            </a:r>
            <a:r>
              <a:rPr lang="sr-Latn-CS" altLang="en-US">
                <a:solidFill>
                  <a:schemeClr val="accent2"/>
                </a:solidFill>
                <a:latin typeface="Symbol" panose="05050102010706020507" pitchFamily="18" charset="2"/>
              </a:rPr>
              <a:t>p</a:t>
            </a:r>
            <a:r>
              <a:rPr lang="sr-Latn-CS" altLang="en-US">
                <a:solidFill>
                  <a:schemeClr val="accent2"/>
                </a:solidFill>
              </a:rPr>
              <a:t> radijana.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r-Latn-CS" altLang="en-US">
                <a:solidFill>
                  <a:schemeClr val="accent2"/>
                </a:solidFill>
              </a:rPr>
              <a:t>Veza između ugla datog</a:t>
            </a:r>
          </a:p>
          <a:p>
            <a:pPr marL="457200" lvl="1" indent="0">
              <a:buClr>
                <a:srgbClr val="FF3300"/>
              </a:buClr>
            </a:pPr>
            <a:r>
              <a:rPr lang="sr-Latn-CS" altLang="en-US">
                <a:solidFill>
                  <a:schemeClr val="accent2"/>
                </a:solidFill>
              </a:rPr>
              <a:t>u radijanima i odgovarajućeg</a:t>
            </a:r>
          </a:p>
          <a:p>
            <a:pPr marL="457200" lvl="1" indent="0">
              <a:buClr>
                <a:srgbClr val="FF3300"/>
              </a:buClr>
            </a:pPr>
            <a:r>
              <a:rPr lang="sr-Latn-CS" altLang="en-US">
                <a:solidFill>
                  <a:schemeClr val="accent2"/>
                </a:solidFill>
              </a:rPr>
              <a:t>luka data je sledećim izrazom: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3300"/>
              </a:buClr>
            </a:pPr>
            <a:endParaRPr lang="sl-SI" altLang="en-US" sz="2000"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3300"/>
              </a:buClr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None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None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None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None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FB0382BD-D6A8-4260-8834-671D75580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4581" name="Object 5">
            <a:extLst>
              <a:ext uri="{FF2B5EF4-FFF2-40B4-BE49-F238E27FC236}">
                <a16:creationId xmlns:a16="http://schemas.microsoft.com/office/drawing/2014/main" id="{5F4E6D52-EFDA-478E-9CA9-3CA7280F0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50123"/>
              </p:ext>
            </p:extLst>
          </p:nvPr>
        </p:nvGraphicFramePr>
        <p:xfrm>
          <a:off x="2503333" y="4845050"/>
          <a:ext cx="10668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6" name="Equation" r:id="rId4" imgW="418918" imgH="165028" progId="Equation.3">
                  <p:embed/>
                </p:oleObj>
              </mc:Choice>
              <mc:Fallback>
                <p:oleObj name="Equation" r:id="rId4" imgW="418918" imgH="16502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333" y="4845050"/>
                        <a:ext cx="1066800" cy="4127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>
            <a:extLst>
              <a:ext uri="{FF2B5EF4-FFF2-40B4-BE49-F238E27FC236}">
                <a16:creationId xmlns:a16="http://schemas.microsoft.com/office/drawing/2014/main" id="{7BF28C4E-97E9-43D2-958F-BC3ECAF3B181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91190429"/>
              </p:ext>
            </p:extLst>
          </p:nvPr>
        </p:nvGraphicFramePr>
        <p:xfrm>
          <a:off x="5105400" y="2209800"/>
          <a:ext cx="3352800" cy="334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7" name="CorelDRAW" r:id="rId6" imgW="1846527" imgH="1843792" progId="CorelDRAW.Graphic.9">
                  <p:embed/>
                </p:oleObj>
              </mc:Choice>
              <mc:Fallback>
                <p:oleObj name="CorelDRAW" r:id="rId6" imgW="1846527" imgH="1843792" progId="CorelDRAW.Graphic.9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09800"/>
                        <a:ext cx="3352800" cy="33464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Rectangle 10">
            <a:extLst>
              <a:ext uri="{FF2B5EF4-FFF2-40B4-BE49-F238E27FC236}">
                <a16:creationId xmlns:a16="http://schemas.microsoft.com/office/drawing/2014/main" id="{9EDE80A5-357A-4B45-8222-A752A76B9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22AA07DB-25E2-44A5-A07C-579D22F8C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91" name="Rectangle 15">
            <a:extLst>
              <a:ext uri="{FF2B5EF4-FFF2-40B4-BE49-F238E27FC236}">
                <a16:creationId xmlns:a16="http://schemas.microsoft.com/office/drawing/2014/main" id="{400AA638-7128-4459-AE5A-9ACA4864A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93" name="Rectangle 17">
            <a:extLst>
              <a:ext uri="{FF2B5EF4-FFF2-40B4-BE49-F238E27FC236}">
                <a16:creationId xmlns:a16="http://schemas.microsoft.com/office/drawing/2014/main" id="{355859B1-62D3-4B7E-B132-A9EC55659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95" name="Rectangle 19">
            <a:extLst>
              <a:ext uri="{FF2B5EF4-FFF2-40B4-BE49-F238E27FC236}">
                <a16:creationId xmlns:a16="http://schemas.microsoft.com/office/drawing/2014/main" id="{75ACFBF8-53F7-43EE-BD40-5264336C7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97" name="Rectangle 21">
            <a:extLst>
              <a:ext uri="{FF2B5EF4-FFF2-40B4-BE49-F238E27FC236}">
                <a16:creationId xmlns:a16="http://schemas.microsoft.com/office/drawing/2014/main" id="{B86BC5D2-02FD-41DB-9ADD-DBE7C81A8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3">
            <a:extLst>
              <a:ext uri="{FF2B5EF4-FFF2-40B4-BE49-F238E27FC236}">
                <a16:creationId xmlns:a16="http://schemas.microsoft.com/office/drawing/2014/main" id="{CC1A275A-7337-4D8C-8CED-87DDEBA9A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2450"/>
            <a:ext cx="6477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" name="Object 14">
            <a:extLst>
              <a:ext uri="{FF2B5EF4-FFF2-40B4-BE49-F238E27FC236}">
                <a16:creationId xmlns:a16="http://schemas.microsoft.com/office/drawing/2014/main" id="{87C69CFE-4B07-4A88-B577-31D6C3F36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23874"/>
              </p:ext>
            </p:extLst>
          </p:nvPr>
        </p:nvGraphicFramePr>
        <p:xfrm>
          <a:off x="4572000" y="2858275"/>
          <a:ext cx="2743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5" name="Equation" r:id="rId3" imgW="952087" imgH="177723" progId="Equation.3">
                  <p:embed/>
                </p:oleObj>
              </mc:Choice>
              <mc:Fallback>
                <p:oleObj name="Equation" r:id="rId3" imgW="952087" imgH="177723" progId="Equation.3">
                  <p:embed/>
                  <p:pic>
                    <p:nvPicPr>
                      <p:cNvPr id="24590" name="Object 14">
                        <a:extLst>
                          <a:ext uri="{FF2B5EF4-FFF2-40B4-BE49-F238E27FC236}">
                            <a16:creationId xmlns:a16="http://schemas.microsoft.com/office/drawing/2014/main" id="{F682DFAB-EBC7-48F0-9E4A-CAC89D5F1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58275"/>
                        <a:ext cx="2743200" cy="520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6">
            <a:extLst>
              <a:ext uri="{FF2B5EF4-FFF2-40B4-BE49-F238E27FC236}">
                <a16:creationId xmlns:a16="http://schemas.microsoft.com/office/drawing/2014/main" id="{F8DDB653-98E7-40D5-A53E-BE2A31EBCD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113961"/>
              </p:ext>
            </p:extLst>
          </p:nvPr>
        </p:nvGraphicFramePr>
        <p:xfrm>
          <a:off x="5658150" y="3733502"/>
          <a:ext cx="1165096" cy="916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6" name="Equation" r:id="rId5" imgW="495085" imgH="393529" progId="Equation.3">
                  <p:embed/>
                </p:oleObj>
              </mc:Choice>
              <mc:Fallback>
                <p:oleObj name="Equation" r:id="rId5" imgW="495085" imgH="393529" progId="Equation.3">
                  <p:embed/>
                  <p:pic>
                    <p:nvPicPr>
                      <p:cNvPr id="24592" name="Object 16">
                        <a:extLst>
                          <a:ext uri="{FF2B5EF4-FFF2-40B4-BE49-F238E27FC236}">
                            <a16:creationId xmlns:a16="http://schemas.microsoft.com/office/drawing/2014/main" id="{D5F2065E-A4C9-43BD-A300-81106D72FD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150" y="3733502"/>
                        <a:ext cx="1165096" cy="91676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8">
            <a:extLst>
              <a:ext uri="{FF2B5EF4-FFF2-40B4-BE49-F238E27FC236}">
                <a16:creationId xmlns:a16="http://schemas.microsoft.com/office/drawing/2014/main" id="{EBFF5F1A-79D6-4FF9-AA57-C879242D9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45566"/>
              </p:ext>
            </p:extLst>
          </p:nvPr>
        </p:nvGraphicFramePr>
        <p:xfrm>
          <a:off x="1981200" y="5610796"/>
          <a:ext cx="2209800" cy="790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7" name="Equation" r:id="rId7" imgW="1168400" imgH="419100" progId="Equation.3">
                  <p:embed/>
                </p:oleObj>
              </mc:Choice>
              <mc:Fallback>
                <p:oleObj name="Equation" r:id="rId7" imgW="1168400" imgH="419100" progId="Equation.3">
                  <p:embed/>
                  <p:pic>
                    <p:nvPicPr>
                      <p:cNvPr id="24594" name="Object 18">
                        <a:extLst>
                          <a:ext uri="{FF2B5EF4-FFF2-40B4-BE49-F238E27FC236}">
                            <a16:creationId xmlns:a16="http://schemas.microsoft.com/office/drawing/2014/main" id="{1A0B1FC2-1544-4E0D-9A3C-132CF13E85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610796"/>
                        <a:ext cx="2209800" cy="790004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0">
            <a:extLst>
              <a:ext uri="{FF2B5EF4-FFF2-40B4-BE49-F238E27FC236}">
                <a16:creationId xmlns:a16="http://schemas.microsoft.com/office/drawing/2014/main" id="{A089DBD6-5DD6-49BC-8749-BD57BA179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421766"/>
              </p:ext>
            </p:extLst>
          </p:nvPr>
        </p:nvGraphicFramePr>
        <p:xfrm>
          <a:off x="4358692" y="5589080"/>
          <a:ext cx="3413708" cy="735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8" name="Equation" r:id="rId9" imgW="1371600" imgH="292100" progId="Equation.3">
                  <p:embed/>
                </p:oleObj>
              </mc:Choice>
              <mc:Fallback>
                <p:oleObj name="Equation" r:id="rId9" imgW="1371600" imgH="292100" progId="Equation.3">
                  <p:embed/>
                  <p:pic>
                    <p:nvPicPr>
                      <p:cNvPr id="24596" name="Object 20">
                        <a:extLst>
                          <a:ext uri="{FF2B5EF4-FFF2-40B4-BE49-F238E27FC236}">
                            <a16:creationId xmlns:a16="http://schemas.microsoft.com/office/drawing/2014/main" id="{90A3EA27-ACBB-47E2-A625-F69E218919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692" y="5589080"/>
                        <a:ext cx="3413708" cy="73552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1D42F79-0E3F-4E70-A53B-A5A5AB4D7FC6}"/>
              </a:ext>
            </a:extLst>
          </p:cNvPr>
          <p:cNvSpPr/>
          <p:nvPr/>
        </p:nvSpPr>
        <p:spPr>
          <a:xfrm>
            <a:off x="1219200" y="674838"/>
            <a:ext cx="6781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FF3300"/>
              </a:buClr>
            </a:pPr>
            <a:r>
              <a:rPr lang="hr-HR" altLang="en-US"/>
              <a:t>Relacije koje su karakteristične za rotaciono kretanje:</a:t>
            </a:r>
            <a:endParaRPr lang="hr-HR" altLang="en-US">
              <a:latin typeface="Symbol" panose="05050102010706020507" pitchFamily="18" charset="2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hr-HR" altLang="en-US">
              <a:latin typeface="Symbol" panose="05050102010706020507" pitchFamily="18" charset="2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hr-HR" altLang="en-US">
                <a:latin typeface="Symbol" panose="05050102010706020507" pitchFamily="18" charset="2"/>
              </a:rPr>
              <a:t> </a:t>
            </a:r>
            <a:r>
              <a:rPr lang="hr-HR" altLang="en-US">
                <a:solidFill>
                  <a:schemeClr val="accent2"/>
                </a:solidFill>
              </a:rPr>
              <a:t>ugaona brzina </a:t>
            </a:r>
            <a:r>
              <a:rPr lang="hr-HR" altLang="en-US">
                <a:latin typeface="Symbol" panose="05050102010706020507" pitchFamily="18" charset="2"/>
              </a:rPr>
              <a:t>w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hr-HR" altLang="en-US">
              <a:latin typeface="Symbol" panose="05050102010706020507" pitchFamily="18" charset="2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hr-HR" altLang="en-US">
              <a:latin typeface="Symbol" panose="05050102010706020507" pitchFamily="18" charset="2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r-Latn-CS" altLang="en-US">
                <a:solidFill>
                  <a:schemeClr val="accent2"/>
                </a:solidFill>
              </a:rPr>
              <a:t> ugaoni pomeraj 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>
                <a:solidFill>
                  <a:schemeClr val="accent2"/>
                </a:solidFill>
              </a:rPr>
              <a:t> ugaono ubrzanje </a:t>
            </a:r>
            <a:r>
              <a:rPr lang="sl-SI" altLang="en-US">
                <a:latin typeface="Symbol" panose="05050102010706020507" pitchFamily="18" charset="2"/>
              </a:rPr>
              <a:t>a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>
                <a:solidFill>
                  <a:schemeClr val="accent2"/>
                </a:solidFill>
              </a:rPr>
              <a:t> zavisnost ugaonog pomeraja od vremena 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sl-SI" altLang="en-US">
                <a:solidFill>
                  <a:schemeClr val="accent2"/>
                </a:solidFill>
              </a:rPr>
              <a:t>i ugaone brzine od ugaonog pomeraja</a:t>
            </a:r>
          </a:p>
        </p:txBody>
      </p:sp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B803D77F-54B6-43C8-840C-8BE3F956B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993561"/>
              </p:ext>
            </p:extLst>
          </p:nvPr>
        </p:nvGraphicFramePr>
        <p:xfrm>
          <a:off x="5541211" y="1524000"/>
          <a:ext cx="114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Equation" r:id="rId11" imgW="495085" imgH="393529" progId="Equation.3">
                  <p:embed/>
                </p:oleObj>
              </mc:Choice>
              <mc:Fallback>
                <p:oleObj name="Equation" r:id="rId11" imgW="495085" imgH="393529" progId="Equation.3">
                  <p:embed/>
                  <p:pic>
                    <p:nvPicPr>
                      <p:cNvPr id="3" name="Object 11">
                        <a:extLst>
                          <a:ext uri="{FF2B5EF4-FFF2-40B4-BE49-F238E27FC236}">
                            <a16:creationId xmlns:a16="http://schemas.microsoft.com/office/drawing/2014/main" id="{AF862E66-EEBC-46BE-A4A7-4BBD83E11E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211" y="1524000"/>
                        <a:ext cx="1143000" cy="901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13">
            <a:extLst>
              <a:ext uri="{FF2B5EF4-FFF2-40B4-BE49-F238E27FC236}">
                <a16:creationId xmlns:a16="http://schemas.microsoft.com/office/drawing/2014/main" id="{EADAC35B-7D91-4AB4-A7D3-9FA15DB3F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3573" y="4004820"/>
            <a:ext cx="6477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05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>
            <a:extLst>
              <a:ext uri="{FF2B5EF4-FFF2-40B4-BE49-F238E27FC236}">
                <a16:creationId xmlns:a16="http://schemas.microsoft.com/office/drawing/2014/main" id="{0EC7EC14-F8E6-4B70-8B6C-D3CE016D4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04800"/>
            <a:ext cx="739140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marL="457200" lvl="1" indent="0">
              <a:buClr>
                <a:srgbClr val="FF3300"/>
              </a:buClr>
            </a:pPr>
            <a:r>
              <a:rPr lang="hr-HR" altLang="en-US">
                <a:cs typeface="Times New Roman" panose="02020603050405020304" pitchFamily="18" charset="0"/>
              </a:rPr>
              <a:t>Korisne relacije: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hr-HR" altLang="en-US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r>
              <a:rPr lang="hr-HR" altLang="en-US">
                <a:solidFill>
                  <a:schemeClr val="accent2"/>
                </a:solidFill>
                <a:cs typeface="Times New Roman" panose="02020603050405020304" pitchFamily="18" charset="0"/>
              </a:rPr>
              <a:t>Veza između linijske brzine </a:t>
            </a:r>
            <a:r>
              <a:rPr lang="hr-HR" altLang="en-US" i="1">
                <a:cs typeface="Times New Roman" panose="02020603050405020304" pitchFamily="18" charset="0"/>
              </a:rPr>
              <a:t>v</a:t>
            </a:r>
            <a:r>
              <a:rPr lang="hr-HR" altLang="en-US">
                <a:solidFill>
                  <a:schemeClr val="accent2"/>
                </a:solidFill>
                <a:cs typeface="Times New Roman" panose="02020603050405020304" pitchFamily="18" charset="0"/>
              </a:rPr>
              <a:t> i ugaone brzine </a:t>
            </a:r>
            <a:r>
              <a:rPr lang="hr-HR" altLang="en-US">
                <a:latin typeface="Symbol" panose="05050102010706020507" pitchFamily="18" charset="2"/>
                <a:cs typeface="Times New Roman" panose="02020603050405020304" pitchFamily="18" charset="0"/>
              </a:rPr>
              <a:t>w:</a:t>
            </a: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endParaRPr lang="hr-HR" altLang="en-US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endParaRPr lang="hr-HR" altLang="en-US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endParaRPr lang="hr-HR" altLang="en-US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endParaRPr lang="hr-HR" altLang="en-US">
              <a:latin typeface="Symbol" panose="05050102010706020507" pitchFamily="18" charset="2"/>
              <a:cs typeface="Times New Roman" panose="02020603050405020304" pitchFamily="18" charset="0"/>
            </a:endParaRPr>
          </a:p>
          <a:p>
            <a:pPr marL="800100" lvl="1" indent="-342900">
              <a:buClr>
                <a:srgbClr val="FF3300"/>
              </a:buClr>
              <a:buFont typeface="Arial" panose="020B0604020202020204" pitchFamily="34" charset="0"/>
              <a:buChar char="•"/>
            </a:pPr>
            <a:r>
              <a:rPr lang="hr-HR" altLang="en-US">
                <a:solidFill>
                  <a:schemeClr val="accent2"/>
                </a:solidFill>
                <a:cs typeface="Times New Roman" panose="02020603050405020304" pitchFamily="18" charset="0"/>
              </a:rPr>
              <a:t>Veza između tangencijalnog ubrzanja </a:t>
            </a:r>
            <a:r>
              <a:rPr lang="hr-HR" altLang="en-US" i="1">
                <a:cs typeface="Times New Roman" panose="02020603050405020304" pitchFamily="18" charset="0"/>
              </a:rPr>
              <a:t>a</a:t>
            </a:r>
            <a:r>
              <a:rPr lang="hr-HR" altLang="en-US">
                <a:solidFill>
                  <a:schemeClr val="accent2"/>
                </a:solidFill>
                <a:cs typeface="Times New Roman" panose="02020603050405020304" pitchFamily="18" charset="0"/>
              </a:rPr>
              <a:t> i ugaonog ubrzanja</a:t>
            </a:r>
            <a:r>
              <a:rPr lang="hr-HR" altLang="en-US">
                <a:latin typeface="Symbol" panose="05050102010706020507" pitchFamily="18" charset="2"/>
                <a:cs typeface="Times New Roman" panose="02020603050405020304" pitchFamily="18" charset="0"/>
              </a:rPr>
              <a:t> a: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378F3177-F63F-4125-9C02-82F00278D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EA53D3AE-714D-4957-A11F-EDD6F7EC0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87644"/>
              </p:ext>
            </p:extLst>
          </p:nvPr>
        </p:nvGraphicFramePr>
        <p:xfrm>
          <a:off x="2057400" y="2038350"/>
          <a:ext cx="23622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Equation" r:id="rId4" imgW="1180588" imgH="393529" progId="Equation.3">
                  <p:embed/>
                </p:oleObj>
              </mc:Choice>
              <mc:Fallback>
                <p:oleObj name="Equation" r:id="rId4" imgW="1180588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38350"/>
                        <a:ext cx="2362200" cy="7810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>
            <a:extLst>
              <a:ext uri="{FF2B5EF4-FFF2-40B4-BE49-F238E27FC236}">
                <a16:creationId xmlns:a16="http://schemas.microsoft.com/office/drawing/2014/main" id="{25F8A565-5AC3-478C-AC9C-E0F83B16E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631" name="Object 7">
            <a:extLst>
              <a:ext uri="{FF2B5EF4-FFF2-40B4-BE49-F238E27FC236}">
                <a16:creationId xmlns:a16="http://schemas.microsoft.com/office/drawing/2014/main" id="{DA51FDC6-E810-47C4-8CF4-F561BE97FF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818693"/>
              </p:ext>
            </p:extLst>
          </p:nvPr>
        </p:nvGraphicFramePr>
        <p:xfrm>
          <a:off x="1943100" y="4140993"/>
          <a:ext cx="25908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Equation" r:id="rId6" imgW="1231366" imgH="393529" progId="Equation.3">
                  <p:embed/>
                </p:oleObj>
              </mc:Choice>
              <mc:Fallback>
                <p:oleObj name="Equation" r:id="rId6" imgW="123136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4140993"/>
                        <a:ext cx="2590800" cy="82391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7DD1535-488A-4EDB-8576-FECE17A923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55850"/>
              </p:ext>
            </p:extLst>
          </p:nvPr>
        </p:nvGraphicFramePr>
        <p:xfrm>
          <a:off x="838200" y="835025"/>
          <a:ext cx="7696200" cy="518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2" name="CorelDRAW" r:id="rId3" imgW="2987640" imgH="2013840" progId="CorelDRAW.Graphic.14">
                  <p:embed/>
                </p:oleObj>
              </mc:Choice>
              <mc:Fallback>
                <p:oleObj name="CorelDRAW" r:id="rId3" imgW="2987640" imgH="2013840" progId="CorelDRAW.Graphic.1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8EF8E10C-E665-4423-9089-D15868357E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835025"/>
                        <a:ext cx="7696200" cy="51879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47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5E796F-FC00-4480-88D3-28D134BE1693}"/>
              </a:ext>
            </a:extLst>
          </p:cNvPr>
          <p:cNvSpPr/>
          <p:nvPr/>
        </p:nvSpPr>
        <p:spPr>
          <a:xfrm>
            <a:off x="660723" y="785099"/>
            <a:ext cx="71628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en-US" altLang="en-US" sz="1800" b="1" i="1">
                <a:solidFill>
                  <a:schemeClr val="accent2"/>
                </a:solidFill>
              </a:rPr>
              <a:t>Oblici kretanja</a:t>
            </a:r>
            <a:r>
              <a:rPr lang="sr-Latn-CS" altLang="en-US" sz="1800" b="1" i="1">
                <a:solidFill>
                  <a:schemeClr val="accent2"/>
                </a:solidFill>
              </a:rPr>
              <a:t>:</a:t>
            </a: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1600">
                <a:latin typeface="Tahoma" panose="020B0604030504040204" pitchFamily="34" charset="0"/>
              </a:rPr>
              <a:t>t</a:t>
            </a:r>
            <a:r>
              <a:rPr lang="sr-Latn-CS" altLang="en-US" sz="1600">
                <a:latin typeface="Tahoma" panose="020B0604030504040204" pitchFamily="34" charset="0"/>
              </a:rPr>
              <a:t>ranslatorno</a:t>
            </a:r>
            <a:r>
              <a:rPr lang="en-US" altLang="en-US" sz="1600">
                <a:latin typeface="Tahoma" panose="020B0604030504040204" pitchFamily="34" charset="0"/>
              </a:rPr>
              <a:t>:</a:t>
            </a: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r-Latn-C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Kretanje tela je translatorno ako svi delići tog tela opisuju u toku kretanja međusobno paralelne putanje. </a:t>
            </a:r>
          </a:p>
          <a:p>
            <a:pPr lvl="6">
              <a:buClr>
                <a:srgbClr val="FF3300"/>
              </a:buClr>
              <a:buFont typeface="Wingdings" panose="05000000000000000000" pitchFamily="2" charset="2"/>
              <a:buChar char="Ø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8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sr-Latn-CS" altLang="en-US" sz="1600">
                <a:latin typeface="Tahoma" panose="020B0604030504040204" pitchFamily="34" charset="0"/>
              </a:rPr>
              <a:t>rotaciono</a:t>
            </a:r>
            <a:r>
              <a:rPr lang="en-US" altLang="en-US" sz="1600">
                <a:latin typeface="Tahoma" panose="020B0604030504040204" pitchFamily="34" charset="0"/>
              </a:rPr>
              <a:t>:</a:t>
            </a: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Kretanje tela je rotaciono ako se svi delići tog tela kreću po kružnim putanjama koje leže u međusobno paralelnim ravnima, pri čemu se centri kružnica nalaze na jednoj pravoj liniji koja se naziva osa rotacije. </a:t>
            </a:r>
          </a:p>
        </p:txBody>
      </p:sp>
      <p:sp>
        <p:nvSpPr>
          <p:cNvPr id="3" name="Flowchart: Magnetic Disk 2">
            <a:extLst>
              <a:ext uri="{FF2B5EF4-FFF2-40B4-BE49-F238E27FC236}">
                <a16:creationId xmlns:a16="http://schemas.microsoft.com/office/drawing/2014/main" id="{45222AEA-84E9-421F-B3E0-8B6FA6549188}"/>
              </a:ext>
            </a:extLst>
          </p:cNvPr>
          <p:cNvSpPr/>
          <p:nvPr/>
        </p:nvSpPr>
        <p:spPr>
          <a:xfrm rot="3442434">
            <a:off x="6109959" y="4481487"/>
            <a:ext cx="1874457" cy="102924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Magnetic Disk 3">
            <a:extLst>
              <a:ext uri="{FF2B5EF4-FFF2-40B4-BE49-F238E27FC236}">
                <a16:creationId xmlns:a16="http://schemas.microsoft.com/office/drawing/2014/main" id="{B7E86646-8F8D-4597-A787-EF21EF338946}"/>
              </a:ext>
            </a:extLst>
          </p:cNvPr>
          <p:cNvSpPr>
            <a:spLocks noChangeAspect="1"/>
          </p:cNvSpPr>
          <p:nvPr/>
        </p:nvSpPr>
        <p:spPr>
          <a:xfrm>
            <a:off x="1320477" y="2377440"/>
            <a:ext cx="2078037" cy="1066478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4CFE5B4-CE7B-46F8-9509-CA3EEB6228BC}"/>
              </a:ext>
            </a:extLst>
          </p:cNvPr>
          <p:cNvSpPr/>
          <p:nvPr/>
        </p:nvSpPr>
        <p:spPr>
          <a:xfrm rot="5400000">
            <a:off x="1969626" y="1900155"/>
            <a:ext cx="616328" cy="321221"/>
          </a:xfrm>
          <a:prstGeom prst="rightArrow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BA2F6EA9-2C1F-41F0-A836-73EFAFA79A5D}"/>
              </a:ext>
            </a:extLst>
          </p:cNvPr>
          <p:cNvSpPr/>
          <p:nvPr/>
        </p:nvSpPr>
        <p:spPr>
          <a:xfrm rot="3114545">
            <a:off x="5563645" y="3807851"/>
            <a:ext cx="706159" cy="346381"/>
          </a:xfrm>
          <a:prstGeom prst="rightArrow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6388" name="Text Box 4">
                <a:extLst>
                  <a:ext uri="{FF2B5EF4-FFF2-40B4-BE49-F238E27FC236}">
                    <a16:creationId xmlns:a16="http://schemas.microsoft.com/office/drawing/2014/main" id="{0FC8EA7F-1DBD-43D4-987D-36BD3E91BA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400" y="267058"/>
                <a:ext cx="8382000" cy="61840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sl-SI" altLang="en-US" b="1"/>
                  <a:t>1.1.2 Brzina</a:t>
                </a:r>
                <a:endParaRPr lang="sr-Latn-CS" altLang="en-US" b="1"/>
              </a:p>
              <a:p>
                <a:endParaRPr lang="sl-SI" altLang="en-US" sz="1800" b="1"/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r>
                  <a:rPr lang="sl-SI"/>
                  <a:t>Srednju</a:t>
                </a:r>
                <a:r>
                  <a:rPr lang="en-US"/>
                  <a:t> vektorsku</a:t>
                </a:r>
                <a:r>
                  <a:rPr lang="sl-SI"/>
                  <a:t> brzinu definišemo kao količnik promene vektora položaja</a:t>
                </a:r>
                <a:r>
                  <a:rPr lang="en-US"/>
                  <a:t> </a:t>
                </a:r>
                <a14:m>
                  <m:oMath xmlns:m="http://schemas.openxmlformats.org/officeDocument/2006/math">
                    <m:r>
                      <a:rPr lang="en-US" b="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𝛥</m:t>
                    </m:r>
                    <m:acc>
                      <m:accPr>
                        <m:chr m:val="⃗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</m:oMath>
                </a14:m>
                <a:r>
                  <a:rPr lang="sl-SI"/>
                  <a:t>  i intervala vremena </a:t>
                </a:r>
                <a14:m>
                  <m:oMath xmlns:m="http://schemas.openxmlformats.org/officeDocument/2006/math">
                    <m:r>
                      <a:rPr lang="en-US" b="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𝛥</m:t>
                    </m:r>
                    <m:r>
                      <a:rPr lang="en-US" b="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l-PL" altLang="en-US">
                    <a:solidFill>
                      <a:schemeClr val="tx1"/>
                    </a:solidFill>
                    <a:latin typeface="+mn-lt"/>
                  </a:rPr>
                  <a:t>u kojem je došlo do te promene </a:t>
                </a: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endParaRPr lang="en-US" altLang="en-US" sz="1600">
                  <a:solidFill>
                    <a:schemeClr val="tx1"/>
                  </a:solidFill>
                  <a:latin typeface="+mn-lt"/>
                </a:endParaRPr>
              </a:p>
              <a:p>
                <a:pPr lvl="1">
                  <a:buClr>
                    <a:srgbClr val="FF3300"/>
                  </a:buClr>
                </a:pPr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  <a:p>
                <a:pPr lvl="7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r>
                  <a:rPr lang="en-US" altLang="en-US" sz="1600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 jedinica za brzinu je</a:t>
                </a:r>
              </a:p>
              <a:p>
                <a:pPr lvl="1">
                  <a:buClr>
                    <a:srgbClr val="FF3300"/>
                  </a:buClr>
                </a:pPr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r>
                  <a:rPr lang="en-US" altLang="en-US" sz="1600">
                    <a:solidFill>
                      <a:schemeClr val="accent2"/>
                    </a:solidFill>
                    <a:latin typeface="Tahoma" panose="020B0604030504040204" pitchFamily="34" charset="0"/>
                  </a:rPr>
                  <a:t> </a:t>
                </a:r>
                <a:r>
                  <a:rPr lang="en-US" altLang="en-US">
                    <a:solidFill>
                      <a:schemeClr val="tx1"/>
                    </a:solidFill>
                  </a:rPr>
                  <a:t>Srednju putnu brzinu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>
                    <a:solidFill>
                      <a:schemeClr val="tx1"/>
                    </a:solidFill>
                  </a:rPr>
                  <a:t>definišemo kao količnik ukupnog pređenog puta s i intervala vremena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𝛥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>
                    <a:solidFill>
                      <a:schemeClr val="tx1"/>
                    </a:solidFill>
                  </a:rPr>
                  <a:t>u kojem je to kretanje izvršeno</a:t>
                </a:r>
                <a:r>
                  <a:rPr lang="en-US" altLang="en-US">
                    <a:solidFill>
                      <a:schemeClr val="accent2"/>
                    </a:solidFill>
                  </a:rPr>
                  <a:t> </a:t>
                </a: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endParaRPr lang="en-US" altLang="en-US">
                  <a:solidFill>
                    <a:schemeClr val="accent2"/>
                  </a:solidFill>
                </a:endParaRPr>
              </a:p>
              <a:p>
                <a:pPr lvl="1">
                  <a:buClr>
                    <a:srgbClr val="FF3300"/>
                  </a:buClr>
                </a:pPr>
                <a:endParaRPr lang="en-US" altLang="en-US">
                  <a:solidFill>
                    <a:schemeClr val="accent2"/>
                  </a:solidFill>
                </a:endParaRP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r>
                  <a:rPr lang="en-US" altLang="en-US"/>
                  <a:t>Za beskonačno mali interval vremena pomeraj materijalne tačke jednak je pređenom putu u datom vremenskom intervalu. </a:t>
                </a:r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  <a:p>
                <a:pPr lvl="1">
                  <a:buClr>
                    <a:srgbClr val="FF3300"/>
                  </a:buClr>
                  <a:buFont typeface="Wingdings" panose="05000000000000000000" pitchFamily="2" charset="2"/>
                  <a:buChar char="v"/>
                </a:pPr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  <a:p>
                <a:endParaRPr lang="en-US" altLang="en-US" sz="1600">
                  <a:solidFill>
                    <a:schemeClr val="accent2"/>
                  </a:solidFill>
                  <a:latin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16388" name="Text Box 4">
                <a:extLst>
                  <a:ext uri="{FF2B5EF4-FFF2-40B4-BE49-F238E27FC236}">
                    <a16:creationId xmlns:a16="http://schemas.microsoft.com/office/drawing/2014/main" id="{0FC8EA7F-1DBD-43D4-987D-36BD3E91B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267058"/>
                <a:ext cx="8382000" cy="6184065"/>
              </a:xfrm>
              <a:prstGeom prst="rect">
                <a:avLst/>
              </a:prstGeom>
              <a:blipFill>
                <a:blip r:embed="rId4"/>
                <a:stretch>
                  <a:fillRect l="-1164" t="-789" r="-130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90" name="Rectangle 6">
            <a:extLst>
              <a:ext uri="{FF2B5EF4-FFF2-40B4-BE49-F238E27FC236}">
                <a16:creationId xmlns:a16="http://schemas.microsoft.com/office/drawing/2014/main" id="{D5A25630-8741-419A-AD67-46A45797B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9" name="Object 5">
                <a:extLst>
                  <a:ext uri="{FF2B5EF4-FFF2-40B4-BE49-F238E27FC236}">
                    <a16:creationId xmlns:a16="http://schemas.microsoft.com/office/drawing/2014/main" id="{1712D109-0D17-4585-8C04-223CF2EB3E98}"/>
                  </a:ext>
                </a:extLst>
              </p:cNvPr>
              <p:cNvSpPr txBox="1"/>
              <p:nvPr/>
            </p:nvSpPr>
            <p:spPr bwMode="auto">
              <a:xfrm>
                <a:off x="1801865" y="2184914"/>
                <a:ext cx="1193800" cy="814387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𝑠𝑟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acc>
                        </m:num>
                        <m:den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6389" name="Object 5">
                <a:extLst>
                  <a:ext uri="{FF2B5EF4-FFF2-40B4-BE49-F238E27FC236}">
                    <a16:creationId xmlns:a16="http://schemas.microsoft.com/office/drawing/2014/main" id="{1712D109-0D17-4585-8C04-223CF2EB3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1865" y="2184914"/>
                <a:ext cx="1193800" cy="8143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92" name="Rectangle 8">
            <a:extLst>
              <a:ext uri="{FF2B5EF4-FFF2-40B4-BE49-F238E27FC236}">
                <a16:creationId xmlns:a16="http://schemas.microsoft.com/office/drawing/2014/main" id="{B0AC2E0F-13B5-447D-904C-2117119E9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4" name="Rectangle 10">
            <a:extLst>
              <a:ext uri="{FF2B5EF4-FFF2-40B4-BE49-F238E27FC236}">
                <a16:creationId xmlns:a16="http://schemas.microsoft.com/office/drawing/2014/main" id="{90661B15-C362-49F3-AE52-A401292B5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6" name="Rectangle 12">
            <a:extLst>
              <a:ext uri="{FF2B5EF4-FFF2-40B4-BE49-F238E27FC236}">
                <a16:creationId xmlns:a16="http://schemas.microsoft.com/office/drawing/2014/main" id="{0B98FDD7-6909-4168-B06D-CAD944420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C9CFD30B-F1CB-4BF0-A9FF-58A178DB3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200" y="-22225"/>
            <a:ext cx="184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br>
              <a:rPr lang="en-US" altLang="en-US"/>
            </a:br>
            <a:endParaRPr lang="en-US" altLang="en-US"/>
          </a:p>
        </p:txBody>
      </p:sp>
      <p:sp>
        <p:nvSpPr>
          <p:cNvPr id="16400" name="Rectangle 16">
            <a:extLst>
              <a:ext uri="{FF2B5EF4-FFF2-40B4-BE49-F238E27FC236}">
                <a16:creationId xmlns:a16="http://schemas.microsoft.com/office/drawing/2014/main" id="{4CE1FB3C-DD4E-45A9-A6DA-A21CBD717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200" y="-22225"/>
            <a:ext cx="184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br>
              <a:rPr lang="en-US" altLang="en-US"/>
            </a:br>
            <a:endParaRPr lang="en-US" altLang="en-US"/>
          </a:p>
        </p:txBody>
      </p:sp>
      <p:sp>
        <p:nvSpPr>
          <p:cNvPr id="16402" name="Rectangle 18">
            <a:extLst>
              <a:ext uri="{FF2B5EF4-FFF2-40B4-BE49-F238E27FC236}">
                <a16:creationId xmlns:a16="http://schemas.microsoft.com/office/drawing/2014/main" id="{28C9C9AE-0A7B-40A6-8C95-EED6F337A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2674938"/>
            <a:ext cx="184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br>
              <a:rPr lang="en-US" altLang="en-US"/>
            </a:br>
            <a:endParaRPr lang="en-US" altLang="en-US"/>
          </a:p>
        </p:txBody>
      </p:sp>
      <p:sp>
        <p:nvSpPr>
          <p:cNvPr id="16404" name="Rectangle 20">
            <a:extLst>
              <a:ext uri="{FF2B5EF4-FFF2-40B4-BE49-F238E27FC236}">
                <a16:creationId xmlns:a16="http://schemas.microsoft.com/office/drawing/2014/main" id="{A46AEB80-E13A-4741-B8AD-C04D11D66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6403" name="Object 19">
            <a:extLst>
              <a:ext uri="{FF2B5EF4-FFF2-40B4-BE49-F238E27FC236}">
                <a16:creationId xmlns:a16="http://schemas.microsoft.com/office/drawing/2014/main" id="{8A62935F-A493-4ECC-A810-982DF6B7DC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294126"/>
              </p:ext>
            </p:extLst>
          </p:nvPr>
        </p:nvGraphicFramePr>
        <p:xfrm>
          <a:off x="6306957" y="2299187"/>
          <a:ext cx="9144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5" name="Equation" r:id="rId6" imgW="482391" imgH="393529" progId="Equation.3">
                  <p:embed/>
                </p:oleObj>
              </mc:Choice>
              <mc:Fallback>
                <p:oleObj name="Equation" r:id="rId6" imgW="482391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957" y="2299187"/>
                        <a:ext cx="914400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bject 5">
                <a:extLst>
                  <a:ext uri="{FF2B5EF4-FFF2-40B4-BE49-F238E27FC236}">
                    <a16:creationId xmlns:a16="http://schemas.microsoft.com/office/drawing/2014/main" id="{C5936C13-DE33-4FFB-9408-EC3938D0F5CC}"/>
                  </a:ext>
                </a:extLst>
              </p:cNvPr>
              <p:cNvSpPr txBox="1"/>
              <p:nvPr/>
            </p:nvSpPr>
            <p:spPr bwMode="auto">
              <a:xfrm>
                <a:off x="2776800" y="4186672"/>
                <a:ext cx="1193800" cy="814387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39" name="Object 5">
                <a:extLst>
                  <a:ext uri="{FF2B5EF4-FFF2-40B4-BE49-F238E27FC236}">
                    <a16:creationId xmlns:a16="http://schemas.microsoft.com/office/drawing/2014/main" id="{C5936C13-DE33-4FFB-9408-EC3938D0F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76800" y="4186672"/>
                <a:ext cx="1193800" cy="8143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7">
            <a:extLst>
              <a:ext uri="{FF2B5EF4-FFF2-40B4-BE49-F238E27FC236}">
                <a16:creationId xmlns:a16="http://schemas.microsoft.com/office/drawing/2014/main" id="{EEEA8102-8E4E-4E48-B5E5-DE471C9453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945275"/>
              </p:ext>
            </p:extLst>
          </p:nvPr>
        </p:nvGraphicFramePr>
        <p:xfrm>
          <a:off x="990600" y="2057400"/>
          <a:ext cx="4953000" cy="2735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r:id="rId3" imgW="2724150" imgH="1504950" progId="CorelDRAW.Graphic.9">
                  <p:embed/>
                </p:oleObj>
              </mc:Choice>
              <mc:Fallback>
                <p:oleObj r:id="rId3" imgW="2724150" imgH="1504950" progId="CorelDRAW.Graphic.9">
                  <p:embed/>
                  <p:pic>
                    <p:nvPicPr>
                      <p:cNvPr id="16401" name="Object 17">
                        <a:extLst>
                          <a:ext uri="{FF2B5EF4-FFF2-40B4-BE49-F238E27FC236}">
                            <a16:creationId xmlns:a16="http://schemas.microsoft.com/office/drawing/2014/main" id="{DCAB350D-2D5E-4756-B94C-688B756123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057400"/>
                        <a:ext cx="4953000" cy="273544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5051B25-B067-4BEF-910E-6F6DECCAD82C}"/>
              </a:ext>
            </a:extLst>
          </p:cNvPr>
          <p:cNvSpPr txBox="1"/>
          <p:nvPr/>
        </p:nvSpPr>
        <p:spPr>
          <a:xfrm>
            <a:off x="381000" y="601099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Trenutnu brzinu definišemo kao graničnu vrednost količnika promene radijus vektora i intervala vremena u kojem je ta promena položaja ostvarena.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</a:p>
        </p:txBody>
      </p:sp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7761144D-EC11-4CF8-A289-845FB3B3DF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585203"/>
              </p:ext>
            </p:extLst>
          </p:nvPr>
        </p:nvGraphicFramePr>
        <p:xfrm>
          <a:off x="6934200" y="2971800"/>
          <a:ext cx="9906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5" imgW="469696" imgH="393529" progId="Equation.3">
                  <p:embed/>
                </p:oleObj>
              </mc:Choice>
              <mc:Fallback>
                <p:oleObj name="Equation" r:id="rId5" imgW="469696" imgH="393529" progId="Equation.3">
                  <p:embed/>
                  <p:pic>
                    <p:nvPicPr>
                      <p:cNvPr id="16393" name="Object 9">
                        <a:extLst>
                          <a:ext uri="{FF2B5EF4-FFF2-40B4-BE49-F238E27FC236}">
                            <a16:creationId xmlns:a16="http://schemas.microsoft.com/office/drawing/2014/main" id="{0D40F050-BF6F-4FA5-BD89-ADBE7F346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971800"/>
                        <a:ext cx="990600" cy="82867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E7532261-35F2-47A1-89E0-8BD94D2730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191012"/>
              </p:ext>
            </p:extLst>
          </p:nvPr>
        </p:nvGraphicFramePr>
        <p:xfrm>
          <a:off x="5524249" y="1905000"/>
          <a:ext cx="1524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7" imgW="723586" imgH="393529" progId="Equation.3">
                  <p:embed/>
                </p:oleObj>
              </mc:Choice>
              <mc:Fallback>
                <p:oleObj name="Equation" r:id="rId7" imgW="723586" imgH="393529" progId="Equation.3">
                  <p:embed/>
                  <p:pic>
                    <p:nvPicPr>
                      <p:cNvPr id="16391" name="Object 7">
                        <a:extLst>
                          <a:ext uri="{FF2B5EF4-FFF2-40B4-BE49-F238E27FC236}">
                            <a16:creationId xmlns:a16="http://schemas.microsoft.com/office/drawing/2014/main" id="{3B8B9F9D-D61D-458C-9F59-E16640EFA8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249" y="1905000"/>
                        <a:ext cx="1524000" cy="82232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2424D8D0-F0C7-4FBA-9F83-6E29C64D9E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240050"/>
              </p:ext>
            </p:extLst>
          </p:nvPr>
        </p:nvGraphicFramePr>
        <p:xfrm>
          <a:off x="7085351" y="4343400"/>
          <a:ext cx="10668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9" imgW="469696" imgH="177723" progId="Equation.3">
                  <p:embed/>
                </p:oleObj>
              </mc:Choice>
              <mc:Fallback>
                <p:oleObj name="Equation" r:id="rId9" imgW="469696" imgH="177723" progId="Equation.3">
                  <p:embed/>
                  <p:pic>
                    <p:nvPicPr>
                      <p:cNvPr id="16395" name="Object 11">
                        <a:extLst>
                          <a:ext uri="{FF2B5EF4-FFF2-40B4-BE49-F238E27FC236}">
                            <a16:creationId xmlns:a16="http://schemas.microsoft.com/office/drawing/2014/main" id="{0C6B780F-7218-4D04-A0BF-F6A0C53B25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351" y="4343400"/>
                        <a:ext cx="1066800" cy="4143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62EFF4BE-1F3E-4F3A-8734-25A316537BBE}"/>
              </a:ext>
            </a:extLst>
          </p:cNvPr>
          <p:cNvSpPr/>
          <p:nvPr/>
        </p:nvSpPr>
        <p:spPr>
          <a:xfrm>
            <a:off x="533400" y="5029200"/>
            <a:ext cx="708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en-US" altLang="en-US">
                <a:cs typeface="Times New Roman" panose="02020603050405020304" pitchFamily="18" charset="0"/>
              </a:rPr>
              <a:t>Br</a:t>
            </a:r>
            <a:r>
              <a:rPr lang="sr-Latn-RS" altLang="en-US">
                <a:cs typeface="Times New Roman" panose="02020603050405020304" pitchFamily="18" charset="0"/>
              </a:rPr>
              <a:t>z</a:t>
            </a:r>
            <a:r>
              <a:rPr lang="en-US" altLang="en-US">
                <a:cs typeface="Times New Roman" panose="02020603050405020304" pitchFamily="18" charset="0"/>
              </a:rPr>
              <a:t>inu kao </a:t>
            </a:r>
            <a:r>
              <a:rPr lang="sr-Latn-CS" altLang="en-US">
                <a:cs typeface="Times New Roman" panose="02020603050405020304" pitchFamily="18" charset="0"/>
              </a:rPr>
              <a:t>v</a:t>
            </a:r>
            <a:r>
              <a:rPr lang="en-US" altLang="en-US">
                <a:cs typeface="Times New Roman" panose="02020603050405020304" pitchFamily="18" charset="0"/>
              </a:rPr>
              <a:t>ektorsku veli</a:t>
            </a:r>
            <a:r>
              <a:rPr lang="sr-Latn-CS" altLang="en-US">
                <a:cs typeface="Times New Roman" panose="02020603050405020304" pitchFamily="18" charset="0"/>
              </a:rPr>
              <a:t>čin</a:t>
            </a:r>
            <a:r>
              <a:rPr lang="en-US" altLang="en-US">
                <a:cs typeface="Times New Roman" panose="02020603050405020304" pitchFamily="18" charset="0"/>
              </a:rPr>
              <a:t>u karakteri</a:t>
            </a:r>
            <a:r>
              <a:rPr lang="sr-Latn-RS" altLang="en-US">
                <a:cs typeface="Times New Roman" panose="02020603050405020304" pitchFamily="18" charset="0"/>
              </a:rPr>
              <a:t>š</a:t>
            </a:r>
            <a:r>
              <a:rPr lang="en-US" altLang="en-US">
                <a:cs typeface="Times New Roman" panose="02020603050405020304" pitchFamily="18" charset="0"/>
              </a:rPr>
              <a:t>u</a:t>
            </a:r>
            <a:r>
              <a:rPr lang="sr-Latn-RS" altLang="en-US">
                <a:cs typeface="Times New Roman" panose="02020603050405020304" pitchFamily="18" charset="0"/>
              </a:rPr>
              <a:t>:</a:t>
            </a:r>
            <a:endParaRPr lang="sr-Latn-CS" altLang="en-US">
              <a:cs typeface="Times New Roman" panose="02020603050405020304" pitchFamily="18" charset="0"/>
            </a:endParaRPr>
          </a:p>
          <a:p>
            <a:pPr lvl="4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sl-SI" altLang="en-US">
                <a:solidFill>
                  <a:schemeClr val="accent2"/>
                </a:solidFill>
                <a:latin typeface="Tahoma" panose="020B0604030504040204" pitchFamily="34" charset="0"/>
              </a:rPr>
              <a:t>pravac, smer i intenzitet</a:t>
            </a:r>
          </a:p>
        </p:txBody>
      </p:sp>
    </p:spTree>
    <p:extLst>
      <p:ext uri="{BB962C8B-B14F-4D97-AF65-F5344CB8AC3E}">
        <p14:creationId xmlns:p14="http://schemas.microsoft.com/office/powerpoint/2010/main" val="111463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>
            <a:extLst>
              <a:ext uri="{FF2B5EF4-FFF2-40B4-BE49-F238E27FC236}">
                <a16:creationId xmlns:a16="http://schemas.microsoft.com/office/drawing/2014/main" id="{F22082B0-E4C9-45A0-8482-95EA05E94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98352"/>
            <a:ext cx="6858000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altLang="en-US" b="1"/>
              <a:t>1.1.3 Ubrzanje</a:t>
            </a:r>
            <a:r>
              <a:rPr lang="en-US" altLang="en-US"/>
              <a:t> </a:t>
            </a:r>
            <a:endParaRPr lang="sr-Latn-RS" altLang="en-US"/>
          </a:p>
          <a:p>
            <a:endParaRPr lang="sr-Latn-CS" altLang="en-US" sz="2000" b="1"/>
          </a:p>
          <a:p>
            <a:r>
              <a:rPr lang="sl-SI" altLang="en-US"/>
              <a:t>Na analogan način definiše se i ubrzanje</a:t>
            </a:r>
          </a:p>
          <a:p>
            <a:endParaRPr lang="sl-SI" altLang="en-US" sz="1800" b="1"/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>
                <a:solidFill>
                  <a:schemeClr val="accent2"/>
                </a:solidFill>
              </a:rPr>
              <a:t>srednja ubrzanje</a:t>
            </a:r>
            <a:endParaRPr lang="en-US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r-Latn-C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r-Latn-CS" altLang="en-US">
                <a:solidFill>
                  <a:schemeClr val="accent2"/>
                </a:solidFill>
              </a:rPr>
              <a:t>trenutno ubrzanje</a:t>
            </a:r>
            <a:endParaRPr lang="en-US" altLang="en-US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r-Latn-RS" altLang="en-US">
                <a:cs typeface="Times New Roman" panose="02020603050405020304" pitchFamily="18" charset="0"/>
              </a:rPr>
              <a:t>Ubrzanje</a:t>
            </a:r>
            <a:r>
              <a:rPr lang="en-US" altLang="en-US">
                <a:cs typeface="Times New Roman" panose="02020603050405020304" pitchFamily="18" charset="0"/>
              </a:rPr>
              <a:t> kao </a:t>
            </a:r>
            <a:r>
              <a:rPr lang="sr-Latn-CS" altLang="en-US">
                <a:cs typeface="Times New Roman" panose="02020603050405020304" pitchFamily="18" charset="0"/>
              </a:rPr>
              <a:t>v</a:t>
            </a:r>
            <a:r>
              <a:rPr lang="en-US" altLang="en-US">
                <a:cs typeface="Times New Roman" panose="02020603050405020304" pitchFamily="18" charset="0"/>
              </a:rPr>
              <a:t>ektorsku veli</a:t>
            </a:r>
            <a:r>
              <a:rPr lang="sr-Latn-CS" altLang="en-US">
                <a:cs typeface="Times New Roman" panose="02020603050405020304" pitchFamily="18" charset="0"/>
              </a:rPr>
              <a:t>čin</a:t>
            </a:r>
            <a:r>
              <a:rPr lang="en-US" altLang="en-US">
                <a:cs typeface="Times New Roman" panose="02020603050405020304" pitchFamily="18" charset="0"/>
              </a:rPr>
              <a:t>u karakteri</a:t>
            </a:r>
            <a:r>
              <a:rPr lang="sr-Latn-RS" altLang="en-US">
                <a:cs typeface="Times New Roman" panose="02020603050405020304" pitchFamily="18" charset="0"/>
              </a:rPr>
              <a:t>š</a:t>
            </a:r>
            <a:r>
              <a:rPr lang="en-US" altLang="en-US">
                <a:cs typeface="Times New Roman" panose="02020603050405020304" pitchFamily="18" charset="0"/>
              </a:rPr>
              <a:t>u</a:t>
            </a:r>
            <a:r>
              <a:rPr lang="sr-Latn-RS" altLang="en-US">
                <a:cs typeface="Times New Roman" panose="02020603050405020304" pitchFamily="18" charset="0"/>
              </a:rPr>
              <a:t>:</a:t>
            </a:r>
            <a:endParaRPr lang="sr-Latn-CS" altLang="en-US">
              <a:cs typeface="Times New Roman" panose="02020603050405020304" pitchFamily="18" charset="0"/>
            </a:endParaRPr>
          </a:p>
          <a:p>
            <a:pPr lvl="4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sl-SI" altLang="en-US">
                <a:solidFill>
                  <a:schemeClr val="accent2"/>
                </a:solidFill>
                <a:latin typeface="Tahoma" panose="020B0604030504040204" pitchFamily="34" charset="0"/>
              </a:rPr>
              <a:t>pravac, smer i intenzitet.</a:t>
            </a: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C9718C48-9C84-438A-A6D3-420D258B1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5FCB1644-C4C5-4F9E-9AD0-D680D9D67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>
            <a:extLst>
              <a:ext uri="{FF2B5EF4-FFF2-40B4-BE49-F238E27FC236}">
                <a16:creationId xmlns:a16="http://schemas.microsoft.com/office/drawing/2014/main" id="{7736B10F-0C28-43D8-B280-69F42A3224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766860"/>
              </p:ext>
            </p:extLst>
          </p:nvPr>
        </p:nvGraphicFramePr>
        <p:xfrm>
          <a:off x="3733800" y="3124200"/>
          <a:ext cx="1524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Equation" r:id="rId4" imgW="723586" imgH="393529" progId="Equation.3">
                  <p:embed/>
                </p:oleObj>
              </mc:Choice>
              <mc:Fallback>
                <p:oleObj name="Equation" r:id="rId4" imgW="72358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124200"/>
                        <a:ext cx="1524000" cy="82232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A055C423-23EB-4369-8E00-1CB1E6FFE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848819"/>
              </p:ext>
            </p:extLst>
          </p:nvPr>
        </p:nvGraphicFramePr>
        <p:xfrm>
          <a:off x="3505200" y="2179637"/>
          <a:ext cx="129540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tion" r:id="rId6" imgW="583947" imgH="393529" progId="Equation.3">
                  <p:embed/>
                </p:oleObj>
              </mc:Choice>
              <mc:Fallback>
                <p:oleObj name="Equation" r:id="rId6" imgW="583947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79637"/>
                        <a:ext cx="1295400" cy="8683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Rectangle 10">
            <a:extLst>
              <a:ext uri="{FF2B5EF4-FFF2-40B4-BE49-F238E27FC236}">
                <a16:creationId xmlns:a16="http://schemas.microsoft.com/office/drawing/2014/main" id="{6B67111E-B9CA-4EEE-B7D9-03B4852E0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7" name="Object 9">
            <a:extLst>
              <a:ext uri="{FF2B5EF4-FFF2-40B4-BE49-F238E27FC236}">
                <a16:creationId xmlns:a16="http://schemas.microsoft.com/office/drawing/2014/main" id="{783AEDE5-C27A-4EED-8528-C00DADF3E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104067"/>
              </p:ext>
            </p:extLst>
          </p:nvPr>
        </p:nvGraphicFramePr>
        <p:xfrm>
          <a:off x="5562600" y="3124200"/>
          <a:ext cx="10668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tion" r:id="rId8" imgW="482391" imgH="393529" progId="Equation.3">
                  <p:embed/>
                </p:oleObj>
              </mc:Choice>
              <mc:Fallback>
                <p:oleObj name="Equation" r:id="rId8" imgW="482391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24200"/>
                        <a:ext cx="1066800" cy="85725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0" name="Rectangle 12">
            <a:extLst>
              <a:ext uri="{FF2B5EF4-FFF2-40B4-BE49-F238E27FC236}">
                <a16:creationId xmlns:a16="http://schemas.microsoft.com/office/drawing/2014/main" id="{3B8284E7-4066-483E-801B-022E16F5B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A4DBB2A9-1A98-4613-9514-81754E043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21" name="Object 13">
            <a:extLst>
              <a:ext uri="{FF2B5EF4-FFF2-40B4-BE49-F238E27FC236}">
                <a16:creationId xmlns:a16="http://schemas.microsoft.com/office/drawing/2014/main" id="{783CE4DF-F6C2-444B-ACD4-67CEDA1C0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45437"/>
              </p:ext>
            </p:extLst>
          </p:nvPr>
        </p:nvGraphicFramePr>
        <p:xfrm>
          <a:off x="5029200" y="2255837"/>
          <a:ext cx="9906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10" imgW="507780" imgH="393529" progId="Equation.3">
                  <p:embed/>
                </p:oleObj>
              </mc:Choice>
              <mc:Fallback>
                <p:oleObj name="Equation" r:id="rId10" imgW="507780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55837"/>
                        <a:ext cx="990600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4" name="Rectangle 16">
            <a:extLst>
              <a:ext uri="{FF2B5EF4-FFF2-40B4-BE49-F238E27FC236}">
                <a16:creationId xmlns:a16="http://schemas.microsoft.com/office/drawing/2014/main" id="{839D0515-7D65-4642-AF92-A0D83022C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26" name="Rectangle 18">
            <a:extLst>
              <a:ext uri="{FF2B5EF4-FFF2-40B4-BE49-F238E27FC236}">
                <a16:creationId xmlns:a16="http://schemas.microsoft.com/office/drawing/2014/main" id="{678AB691-EDBD-4173-AE99-66A907FC8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950" y="-630238"/>
            <a:ext cx="184150" cy="822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6AD2CF-CBD9-425A-ABC5-9A3FF5E54078}"/>
              </a:ext>
            </a:extLst>
          </p:cNvPr>
          <p:cNvSpPr/>
          <p:nvPr/>
        </p:nvSpPr>
        <p:spPr>
          <a:xfrm>
            <a:off x="533400" y="533400"/>
            <a:ext cx="7010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>
                <a:solidFill>
                  <a:schemeClr val="accent2"/>
                </a:solidFill>
                <a:cs typeface="Times New Roman" panose="02020603050405020304" pitchFamily="18" charset="0"/>
              </a:rPr>
              <a:t>U</a:t>
            </a:r>
            <a:r>
              <a:rPr lang="sl-SI" altLang="en-US">
                <a:solidFill>
                  <a:schemeClr val="accent2"/>
                </a:solidFill>
              </a:rPr>
              <a:t> opštem slučaju krivolinijskog kretanja</a:t>
            </a:r>
          </a:p>
          <a:p>
            <a:pPr lvl="1">
              <a:buClr>
                <a:srgbClr val="FF3300"/>
              </a:buClr>
            </a:pPr>
            <a:r>
              <a:rPr lang="sl-SI" altLang="en-US">
                <a:solidFill>
                  <a:schemeClr val="accent2"/>
                </a:solidFill>
              </a:rPr>
              <a:t>vektor ubrzanja ima dve komponente:</a:t>
            </a:r>
          </a:p>
          <a:p>
            <a:pPr lvl="1">
              <a:buClr>
                <a:srgbClr val="FF3300"/>
              </a:buClr>
            </a:pPr>
            <a:r>
              <a:rPr lang="sl-SI" altLang="en-US">
                <a:solidFill>
                  <a:srgbClr val="FF0000"/>
                </a:solidFill>
              </a:rPr>
              <a:t>normalnu</a:t>
            </a:r>
            <a:r>
              <a:rPr lang="sl-SI" altLang="en-US">
                <a:solidFill>
                  <a:schemeClr val="accent2"/>
                </a:solidFill>
              </a:rPr>
              <a:t> na vektor brzine i</a:t>
            </a:r>
            <a:r>
              <a:rPr lang="sl-SI" altLang="en-US">
                <a:solidFill>
                  <a:srgbClr val="FF0000"/>
                </a:solidFill>
              </a:rPr>
              <a:t> tangencijalnu</a:t>
            </a:r>
            <a:r>
              <a:rPr lang="sl-SI" altLang="en-US">
                <a:solidFill>
                  <a:schemeClr val="accent2"/>
                </a:solidFill>
              </a:rPr>
              <a:t>, </a:t>
            </a:r>
          </a:p>
          <a:p>
            <a:pPr lvl="1">
              <a:buClr>
                <a:srgbClr val="FF3300"/>
              </a:buClr>
            </a:pPr>
            <a:r>
              <a:rPr lang="sl-SI" altLang="en-US">
                <a:solidFill>
                  <a:schemeClr val="accent2"/>
                </a:solidFill>
              </a:rPr>
              <a:t>u pravcu vektora brzine</a:t>
            </a:r>
          </a:p>
          <a:p>
            <a:pPr lvl="1">
              <a:buClr>
                <a:srgbClr val="FF3300"/>
              </a:buClr>
            </a:pPr>
            <a:endParaRPr lang="sl-SI" altLang="en-US">
              <a:solidFill>
                <a:schemeClr val="accent2"/>
              </a:solidFill>
            </a:endParaRPr>
          </a:p>
          <a:p>
            <a:pPr marL="800100" lvl="1" indent="-342900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>
                <a:solidFill>
                  <a:schemeClr val="accent2"/>
                </a:solidFill>
              </a:rPr>
              <a:t>Ukupno ubrzanje</a:t>
            </a:r>
          </a:p>
          <a:p>
            <a:pPr lvl="1">
              <a:buClr>
                <a:srgbClr val="FF3300"/>
              </a:buClr>
            </a:pPr>
            <a:r>
              <a:rPr lang="sl-SI" altLang="en-US">
                <a:solidFill>
                  <a:schemeClr val="accent2"/>
                </a:solidFill>
              </a:rPr>
              <a:t> dato je izrazom: </a:t>
            </a:r>
          </a:p>
        </p:txBody>
      </p:sp>
      <p:graphicFrame>
        <p:nvGraphicFramePr>
          <p:cNvPr id="5" name="Object 17">
            <a:extLst>
              <a:ext uri="{FF2B5EF4-FFF2-40B4-BE49-F238E27FC236}">
                <a16:creationId xmlns:a16="http://schemas.microsoft.com/office/drawing/2014/main" id="{38E2F84D-07B3-4D61-B1E4-0ED3D03F54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597027"/>
              </p:ext>
            </p:extLst>
          </p:nvPr>
        </p:nvGraphicFramePr>
        <p:xfrm>
          <a:off x="3886200" y="2497051"/>
          <a:ext cx="4495800" cy="3065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r:id="rId3" imgW="914400" imgH="914400" progId="CorelDRAW.Graphic.9">
                  <p:embed/>
                </p:oleObj>
              </mc:Choice>
              <mc:Fallback>
                <p:oleObj r:id="rId3" imgW="914400" imgH="914400" progId="CorelDRAW.Graphic.9">
                  <p:embed/>
                  <p:pic>
                    <p:nvPicPr>
                      <p:cNvPr id="17425" name="Object 17">
                        <a:extLst>
                          <a:ext uri="{FF2B5EF4-FFF2-40B4-BE49-F238E27FC236}">
                            <a16:creationId xmlns:a16="http://schemas.microsoft.com/office/drawing/2014/main" id="{E724BFB7-74B7-4AB1-8D88-0B89F4283F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97051"/>
                        <a:ext cx="4495800" cy="3065549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5">
            <a:extLst>
              <a:ext uri="{FF2B5EF4-FFF2-40B4-BE49-F238E27FC236}">
                <a16:creationId xmlns:a16="http://schemas.microsoft.com/office/drawing/2014/main" id="{3B200A3A-DC2B-45FF-B535-C03803E7A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813051"/>
              </p:ext>
            </p:extLst>
          </p:nvPr>
        </p:nvGraphicFramePr>
        <p:xfrm>
          <a:off x="1295400" y="3443288"/>
          <a:ext cx="182880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7" name="Equation" r:id="rId5" imgW="863225" imgH="291973" progId="Equation.3">
                  <p:embed/>
                </p:oleObj>
              </mc:Choice>
              <mc:Fallback>
                <p:oleObj name="Equation" r:id="rId5" imgW="863225" imgH="291973" progId="Equation.3">
                  <p:embed/>
                  <p:pic>
                    <p:nvPicPr>
                      <p:cNvPr id="17423" name="Object 15">
                        <a:extLst>
                          <a:ext uri="{FF2B5EF4-FFF2-40B4-BE49-F238E27FC236}">
                            <a16:creationId xmlns:a16="http://schemas.microsoft.com/office/drawing/2014/main" id="{5E1421FC-18A8-440F-B01D-708304B871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443288"/>
                        <a:ext cx="1828800" cy="6238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588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3" name="AutoShape 21">
            <a:extLst>
              <a:ext uri="{FF2B5EF4-FFF2-40B4-BE49-F238E27FC236}">
                <a16:creationId xmlns:a16="http://schemas.microsoft.com/office/drawing/2014/main" id="{6C13F0EC-B05A-4CC9-A991-7C4DC7BA5D52}"/>
              </a:ext>
            </a:extLst>
          </p:cNvPr>
          <p:cNvSpPr>
            <a:spLocks noChangeArrowheads="1"/>
          </p:cNvSpPr>
          <p:nvPr/>
        </p:nvSpPr>
        <p:spPr bwMode="auto">
          <a:xfrm rot="3743287">
            <a:off x="4354251" y="1100220"/>
            <a:ext cx="9144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A9F0D08-4F75-4CA3-9C01-C87E688AD7B6}"/>
              </a:ext>
            </a:extLst>
          </p:cNvPr>
          <p:cNvSpPr/>
          <p:nvPr/>
        </p:nvSpPr>
        <p:spPr>
          <a:xfrm>
            <a:off x="3048000" y="425618"/>
            <a:ext cx="1676400" cy="42877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AF266C4E-8302-4532-BA5A-948173BA3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"/>
            <a:ext cx="7315200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altLang="en-US" b="1"/>
              <a:t>1.1.4</a:t>
            </a:r>
            <a:r>
              <a:rPr lang="en-US" altLang="en-US" b="1"/>
              <a:t> </a:t>
            </a:r>
            <a:r>
              <a:rPr lang="sl-SI" altLang="en-US" b="1"/>
              <a:t>Kinematika ravnomerno ubrzanog kretanja</a:t>
            </a:r>
            <a:endParaRPr lang="sr-Latn-CS" altLang="en-US" b="1"/>
          </a:p>
          <a:p>
            <a:endParaRPr lang="sl-SI" altLang="en-US" sz="1800" b="1"/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Određivanje </a:t>
            </a:r>
            <a:r>
              <a:rPr lang="en-US" altLang="en-US" sz="2000" b="1">
                <a:solidFill>
                  <a:schemeClr val="accent2"/>
                </a:solidFill>
              </a:rPr>
              <a:t>t</a:t>
            </a:r>
            <a:r>
              <a:rPr lang="sr-Latn-CS" altLang="en-US" sz="2000" b="1">
                <a:solidFill>
                  <a:schemeClr val="accent2"/>
                </a:solidFill>
              </a:rPr>
              <a:t>renutne</a:t>
            </a:r>
            <a:r>
              <a:rPr lang="en-US" altLang="en-US" sz="2000" b="1">
                <a:solidFill>
                  <a:schemeClr val="accent2"/>
                </a:solidFill>
              </a:rPr>
              <a:t> vrednost</a:t>
            </a:r>
            <a:r>
              <a:rPr lang="sr-Latn-RS" altLang="en-US" sz="2000" b="1">
                <a:solidFill>
                  <a:schemeClr val="accent2"/>
                </a:solidFill>
              </a:rPr>
              <a:t>i</a:t>
            </a:r>
            <a:r>
              <a:rPr lang="en-US" altLang="en-US" sz="2000" b="1">
                <a:solidFill>
                  <a:schemeClr val="accent2"/>
                </a:solidFill>
              </a:rPr>
              <a:t> brzine</a:t>
            </a:r>
            <a:r>
              <a:rPr lang="sr-Latn-CS" altLang="en-US" sz="2000" b="1">
                <a:solidFill>
                  <a:schemeClr val="accent2"/>
                </a:solidFill>
              </a:rPr>
              <a:t>:</a:t>
            </a:r>
            <a:endParaRPr lang="en-US" altLang="en-US" sz="2000" b="1">
              <a:solidFill>
                <a:schemeClr val="accent2"/>
              </a:solidFill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R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en-U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000" b="1" i="1">
                <a:solidFill>
                  <a:schemeClr val="accent2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 je kon</a:t>
            </a:r>
            <a:r>
              <a:rPr lang="sr-Latn-R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tanta </a:t>
            </a:r>
            <a:r>
              <a:rPr lang="sr-Latn-R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retanja </a:t>
            </a:r>
            <a:r>
              <a:rPr lang="sr-Latn-R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 ima</a:t>
            </a:r>
            <a:endParaRPr lang="sr-Latn-RS" altLang="en-US" sz="200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</a:pP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 smisao</a:t>
            </a:r>
            <a:r>
              <a:rPr lang="sr-Latn-R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po</a:t>
            </a:r>
            <a:r>
              <a:rPr lang="sr-Latn-RS" altLang="en-US" sz="2000">
                <a:solidFill>
                  <a:schemeClr val="accent2"/>
                </a:solidFill>
                <a:cs typeface="Times New Roman" panose="02020603050405020304" pitchFamily="18" charset="0"/>
              </a:rPr>
              <a:t>četne brzine.</a:t>
            </a:r>
            <a:endParaRPr lang="sr-Latn-CS" altLang="en-US" sz="200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r>
              <a:rPr lang="sr-Latn-R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				           </a:t>
            </a:r>
          </a:p>
          <a:p>
            <a:r>
              <a:rPr lang="sr-Latn-RS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                                                                    Zavisnost brzine od vremena.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22B37573-7A68-4590-9E96-812442259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F92E5C81-254E-4B95-B039-5C2512E82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425600"/>
              </p:ext>
            </p:extLst>
          </p:nvPr>
        </p:nvGraphicFramePr>
        <p:xfrm>
          <a:off x="1295400" y="1524000"/>
          <a:ext cx="24384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3" name="Equation" r:id="rId4" imgW="927100" imgH="279400" progId="Equation.3">
                  <p:embed/>
                </p:oleObj>
              </mc:Choice>
              <mc:Fallback>
                <p:oleObj name="Equation" r:id="rId4" imgW="927100" imgH="279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24000"/>
                        <a:ext cx="2438400" cy="7286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>
            <a:extLst>
              <a:ext uri="{FF2B5EF4-FFF2-40B4-BE49-F238E27FC236}">
                <a16:creationId xmlns:a16="http://schemas.microsoft.com/office/drawing/2014/main" id="{80934FEA-DFD8-475C-9449-9A7D020B4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4AD09944-C2C1-422F-8756-8EA3BDD123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498209"/>
              </p:ext>
            </p:extLst>
          </p:nvPr>
        </p:nvGraphicFramePr>
        <p:xfrm>
          <a:off x="4724400" y="1752600"/>
          <a:ext cx="1295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4" name="Equation" r:id="rId6" imgW="698500" imgH="228600" progId="Equation.3">
                  <p:embed/>
                </p:oleObj>
              </mc:Choice>
              <mc:Fallback>
                <p:oleObj name="Equation" r:id="rId6" imgW="698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752600"/>
                        <a:ext cx="1295400" cy="4254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0">
            <a:extLst>
              <a:ext uri="{FF2B5EF4-FFF2-40B4-BE49-F238E27FC236}">
                <a16:creationId xmlns:a16="http://schemas.microsoft.com/office/drawing/2014/main" id="{CB7038CB-887B-4BC2-962F-DE1EAD377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1" name="Object 9">
            <a:extLst>
              <a:ext uri="{FF2B5EF4-FFF2-40B4-BE49-F238E27FC236}">
                <a16:creationId xmlns:a16="http://schemas.microsoft.com/office/drawing/2014/main" id="{81F3C713-7A3C-4AE5-AB95-6043924C6F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176688"/>
              </p:ext>
            </p:extLst>
          </p:nvPr>
        </p:nvGraphicFramePr>
        <p:xfrm>
          <a:off x="1295400" y="2514600"/>
          <a:ext cx="24384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5" name="Equation" r:id="rId8" imgW="749300" imgH="228600" progId="Equation.3">
                  <p:embed/>
                </p:oleObj>
              </mc:Choice>
              <mc:Fallback>
                <p:oleObj name="Equation" r:id="rId8" imgW="7493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438400" cy="7413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Rectangle 12">
            <a:extLst>
              <a:ext uri="{FF2B5EF4-FFF2-40B4-BE49-F238E27FC236}">
                <a16:creationId xmlns:a16="http://schemas.microsoft.com/office/drawing/2014/main" id="{B76C7B30-BD99-47DD-B2EE-4C04A8548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3" name="Object 11">
            <a:extLst>
              <a:ext uri="{FF2B5EF4-FFF2-40B4-BE49-F238E27FC236}">
                <a16:creationId xmlns:a16="http://schemas.microsoft.com/office/drawing/2014/main" id="{27ADBF76-0A66-4278-84F8-C39D95B23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03678"/>
              </p:ext>
            </p:extLst>
          </p:nvPr>
        </p:nvGraphicFramePr>
        <p:xfrm>
          <a:off x="4201851" y="2462361"/>
          <a:ext cx="12192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6" name="Equation" r:id="rId10" imgW="799753" imgH="393529" progId="Equation.3">
                  <p:embed/>
                </p:oleObj>
              </mc:Choice>
              <mc:Fallback>
                <p:oleObj name="Equation" r:id="rId10" imgW="799753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851" y="2462361"/>
                        <a:ext cx="1219200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Rectangle 14">
            <a:extLst>
              <a:ext uri="{FF2B5EF4-FFF2-40B4-BE49-F238E27FC236}">
                <a16:creationId xmlns:a16="http://schemas.microsoft.com/office/drawing/2014/main" id="{1CFCA894-AFE3-4A2D-9428-30B362701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5" name="Object 13">
            <a:extLst>
              <a:ext uri="{FF2B5EF4-FFF2-40B4-BE49-F238E27FC236}">
                <a16:creationId xmlns:a16="http://schemas.microsoft.com/office/drawing/2014/main" id="{F0FA9CB0-DA4F-4A72-A7A6-F8BBCFCF24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52784"/>
              </p:ext>
            </p:extLst>
          </p:nvPr>
        </p:nvGraphicFramePr>
        <p:xfrm>
          <a:off x="5725851" y="2441198"/>
          <a:ext cx="12192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" name="Equation" r:id="rId12" imgW="799753" imgH="393529" progId="Equation.3">
                  <p:embed/>
                </p:oleObj>
              </mc:Choice>
              <mc:Fallback>
                <p:oleObj name="Equation" r:id="rId12" imgW="799753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5851" y="2441198"/>
                        <a:ext cx="1219200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8" name="Rectangle 16">
            <a:extLst>
              <a:ext uri="{FF2B5EF4-FFF2-40B4-BE49-F238E27FC236}">
                <a16:creationId xmlns:a16="http://schemas.microsoft.com/office/drawing/2014/main" id="{1B34DE0F-01B5-4C55-8B9F-677B21320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7" name="Object 15">
            <a:extLst>
              <a:ext uri="{FF2B5EF4-FFF2-40B4-BE49-F238E27FC236}">
                <a16:creationId xmlns:a16="http://schemas.microsoft.com/office/drawing/2014/main" id="{AE2BE051-FF11-4E30-B931-D6E18F3B9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261934"/>
              </p:ext>
            </p:extLst>
          </p:nvPr>
        </p:nvGraphicFramePr>
        <p:xfrm>
          <a:off x="5321611" y="3079750"/>
          <a:ext cx="14478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" name="Equation" r:id="rId14" imgW="711200" imgH="228600" progId="Equation.3">
                  <p:embed/>
                </p:oleObj>
              </mc:Choice>
              <mc:Fallback>
                <p:oleObj name="Equation" r:id="rId14" imgW="7112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611" y="3079750"/>
                        <a:ext cx="14478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0" name="Rectangle 18">
            <a:extLst>
              <a:ext uri="{FF2B5EF4-FFF2-40B4-BE49-F238E27FC236}">
                <a16:creationId xmlns:a16="http://schemas.microsoft.com/office/drawing/2014/main" id="{115DA9D1-7009-441B-90E2-56249F82C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49" name="Object 17">
            <a:extLst>
              <a:ext uri="{FF2B5EF4-FFF2-40B4-BE49-F238E27FC236}">
                <a16:creationId xmlns:a16="http://schemas.microsoft.com/office/drawing/2014/main" id="{6D50CF2A-6FD5-4D1E-8DA3-4543FE1F29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972203"/>
              </p:ext>
            </p:extLst>
          </p:nvPr>
        </p:nvGraphicFramePr>
        <p:xfrm>
          <a:off x="1333500" y="3998912"/>
          <a:ext cx="27813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" name="Equation" r:id="rId16" imgW="723600" imgH="228600" progId="Equation.3">
                  <p:embed/>
                </p:oleObj>
              </mc:Choice>
              <mc:Fallback>
                <p:oleObj name="Equation" r:id="rId16" imgW="7236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998912"/>
                        <a:ext cx="2781300" cy="8778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4" name="AutoShape 22">
            <a:extLst>
              <a:ext uri="{FF2B5EF4-FFF2-40B4-BE49-F238E27FC236}">
                <a16:creationId xmlns:a16="http://schemas.microsoft.com/office/drawing/2014/main" id="{A045C56C-2BC0-44A4-87C8-2D91DC6288A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260141" y="3499977"/>
            <a:ext cx="706436" cy="25968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455" name="Object 23">
            <a:extLst>
              <a:ext uri="{FF2B5EF4-FFF2-40B4-BE49-F238E27FC236}">
                <a16:creationId xmlns:a16="http://schemas.microsoft.com/office/drawing/2014/main" id="{C3C4D3BA-AC3A-4BB2-97D7-4335A1EAD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4567"/>
              </p:ext>
            </p:extLst>
          </p:nvPr>
        </p:nvGraphicFramePr>
        <p:xfrm>
          <a:off x="4495800" y="3581400"/>
          <a:ext cx="4191000" cy="238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" r:id="rId18" imgW="2714625" imgH="1543050" progId="CorelDRAW.Graphic.9">
                  <p:embed/>
                </p:oleObj>
              </mc:Choice>
              <mc:Fallback>
                <p:oleObj r:id="rId18" imgW="2714625" imgH="1543050" progId="CorelDRAW.Graphic.9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581400"/>
                        <a:ext cx="4191000" cy="23844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6" name="Rectangle 24">
            <a:extLst>
              <a:ext uri="{FF2B5EF4-FFF2-40B4-BE49-F238E27FC236}">
                <a16:creationId xmlns:a16="http://schemas.microsoft.com/office/drawing/2014/main" id="{BE910C35-55D7-49BF-A5E1-FEC1E2E46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4550" y="2097088"/>
            <a:ext cx="184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br>
              <a:rPr lang="en-US" altLang="en-US"/>
            </a:br>
            <a:endParaRPr lang="en-US" altLang="en-US"/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96058E17-097D-4295-A67D-1F33092CDF40}"/>
              </a:ext>
            </a:extLst>
          </p:cNvPr>
          <p:cNvCxnSpPr>
            <a:cxnSpLocks/>
            <a:stCxn id="18436" idx="0"/>
            <a:endCxn id="18439" idx="0"/>
          </p:cNvCxnSpPr>
          <p:nvPr/>
        </p:nvCxnSpPr>
        <p:spPr>
          <a:xfrm rot="16200000" flipH="1">
            <a:off x="4171950" y="552450"/>
            <a:ext cx="1371600" cy="1028700"/>
          </a:xfrm>
          <a:prstGeom prst="curvedConnector3">
            <a:avLst>
              <a:gd name="adj1" fmla="val -16667"/>
            </a:avLst>
          </a:prstGeom>
          <a:ln w="19050">
            <a:solidFill>
              <a:srgbClr val="0070C0">
                <a:alpha val="0"/>
              </a:srgb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>
            <a:extLst>
              <a:ext uri="{FF2B5EF4-FFF2-40B4-BE49-F238E27FC236}">
                <a16:creationId xmlns:a16="http://schemas.microsoft.com/office/drawing/2014/main" id="{16D0FCEA-2FD1-40D8-9AB2-FC741417D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1000"/>
            <a:ext cx="6111875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sl-SI" altLang="en-US" sz="1800" b="1"/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sl-SI" altLang="en-US" sz="1600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l-SI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Određivanje </a:t>
            </a:r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t</a:t>
            </a:r>
            <a:r>
              <a:rPr lang="sr-Latn-C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renutne</a:t>
            </a:r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 vrednost</a:t>
            </a:r>
            <a:r>
              <a:rPr lang="sr-Latn-R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i</a:t>
            </a:r>
          </a:p>
          <a:p>
            <a:pPr lvl="1">
              <a:buClr>
                <a:srgbClr val="FF3300"/>
              </a:buClr>
            </a:pPr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 </a:t>
            </a:r>
            <a:r>
              <a:rPr lang="sr-Latn-C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koordinate (pređeni put):</a:t>
            </a: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r>
              <a:rPr lang="sr-Latn-C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                                                         početna brzina</a:t>
            </a: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r>
              <a:rPr lang="sr-Latn-CS" altLang="en-US" sz="1600" b="1">
                <a:solidFill>
                  <a:schemeClr val="accent2"/>
                </a:solidFill>
                <a:latin typeface="Tahoma" panose="020B0604030504040204" pitchFamily="34" charset="0"/>
              </a:rPr>
              <a:t>početna koordinata (položaj)</a:t>
            </a: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</a:pPr>
            <a:endParaRPr lang="sr-Latn-CS" altLang="en-US" sz="1600" b="1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r-Latn-C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pPr lvl="1">
              <a:buClr>
                <a:srgbClr val="FF3300"/>
              </a:buClr>
              <a:buFont typeface="Wingdings" panose="05000000000000000000" pitchFamily="2" charset="2"/>
              <a:buChar char="v"/>
            </a:pPr>
            <a:endParaRPr lang="sl-SI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  <a:p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</a:endParaRP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778DA6CE-B31F-4E98-895E-98014423C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5BE7C810-D891-4AD7-9243-1717E6B85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342150"/>
              </p:ext>
            </p:extLst>
          </p:nvPr>
        </p:nvGraphicFramePr>
        <p:xfrm>
          <a:off x="5257800" y="457200"/>
          <a:ext cx="25146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3" name="Equation" r:id="rId4" imgW="863225" imgH="279279" progId="Equation.3">
                  <p:embed/>
                </p:oleObj>
              </mc:Choice>
              <mc:Fallback>
                <p:oleObj name="Equation" r:id="rId4" imgW="863225" imgH="27927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7200"/>
                        <a:ext cx="2514600" cy="8016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8">
            <a:extLst>
              <a:ext uri="{FF2B5EF4-FFF2-40B4-BE49-F238E27FC236}">
                <a16:creationId xmlns:a16="http://schemas.microsoft.com/office/drawing/2014/main" id="{52FEA7F5-D4A3-45A7-88A6-409A8B18A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4B9A8026-79C9-4D00-A68B-9AAC95D1B5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1981200"/>
          <a:ext cx="42672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4" name="Equation" r:id="rId6" imgW="2235200" imgH="419100" progId="Equation.3">
                  <p:embed/>
                </p:oleObj>
              </mc:Choice>
              <mc:Fallback>
                <p:oleObj name="Equation" r:id="rId6" imgW="22352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81200"/>
                        <a:ext cx="4267200" cy="79851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Rectangle 10">
            <a:extLst>
              <a:ext uri="{FF2B5EF4-FFF2-40B4-BE49-F238E27FC236}">
                <a16:creationId xmlns:a16="http://schemas.microsoft.com/office/drawing/2014/main" id="{A1C747B5-101F-4CFD-AB00-CA43863FA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5" name="Object 9">
            <a:extLst>
              <a:ext uri="{FF2B5EF4-FFF2-40B4-BE49-F238E27FC236}">
                <a16:creationId xmlns:a16="http://schemas.microsoft.com/office/drawing/2014/main" id="{CCA47329-C4F6-4567-B3FA-BF151E77B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581400"/>
          <a:ext cx="32766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5" name="Equation" r:id="rId8" imgW="1219200" imgH="419100" progId="Equation.3">
                  <p:embed/>
                </p:oleObj>
              </mc:Choice>
              <mc:Fallback>
                <p:oleObj name="Equation" r:id="rId8" imgW="12192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581400"/>
                        <a:ext cx="3276600" cy="112712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2">
            <a:extLst>
              <a:ext uri="{FF2B5EF4-FFF2-40B4-BE49-F238E27FC236}">
                <a16:creationId xmlns:a16="http://schemas.microsoft.com/office/drawing/2014/main" id="{E50D8705-C829-42AC-91DC-B7ABFD523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7" name="Object 11">
            <a:extLst>
              <a:ext uri="{FF2B5EF4-FFF2-40B4-BE49-F238E27FC236}">
                <a16:creationId xmlns:a16="http://schemas.microsoft.com/office/drawing/2014/main" id="{10F769B3-E6DE-46B0-AC2E-EB5E453040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266834"/>
              </p:ext>
            </p:extLst>
          </p:nvPr>
        </p:nvGraphicFramePr>
        <p:xfrm>
          <a:off x="3505200" y="5508625"/>
          <a:ext cx="2209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6" name="Equation" r:id="rId10" imgW="761669" imgH="228501" progId="Equation.3">
                  <p:embed/>
                </p:oleObj>
              </mc:Choice>
              <mc:Fallback>
                <p:oleObj name="Equation" r:id="rId10" imgW="761669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508625"/>
                        <a:ext cx="2209800" cy="6635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4">
            <a:extLst>
              <a:ext uri="{FF2B5EF4-FFF2-40B4-BE49-F238E27FC236}">
                <a16:creationId xmlns:a16="http://schemas.microsoft.com/office/drawing/2014/main" id="{A721A748-B7BD-47E8-BC7C-F9AC52C8E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469" name="Object 13">
            <a:extLst>
              <a:ext uri="{FF2B5EF4-FFF2-40B4-BE49-F238E27FC236}">
                <a16:creationId xmlns:a16="http://schemas.microsoft.com/office/drawing/2014/main" id="{EB24E398-E10D-4AB5-A05E-8C025F856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267"/>
              </p:ext>
            </p:extLst>
          </p:nvPr>
        </p:nvGraphicFramePr>
        <p:xfrm>
          <a:off x="6172200" y="5648325"/>
          <a:ext cx="8382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7" name="Equation" r:id="rId12" imgW="431613" imgH="228501" progId="Equation.3">
                  <p:embed/>
                </p:oleObj>
              </mc:Choice>
              <mc:Fallback>
                <p:oleObj name="Equation" r:id="rId12" imgW="431613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648325"/>
                        <a:ext cx="8382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1" name="AutoShape 15">
            <a:extLst>
              <a:ext uri="{FF2B5EF4-FFF2-40B4-BE49-F238E27FC236}">
                <a16:creationId xmlns:a16="http://schemas.microsoft.com/office/drawing/2014/main" id="{36800474-BC36-4357-B097-F287D51C824B}"/>
              </a:ext>
            </a:extLst>
          </p:cNvPr>
          <p:cNvSpPr>
            <a:spLocks noChangeArrowheads="1"/>
          </p:cNvSpPr>
          <p:nvPr/>
        </p:nvSpPr>
        <p:spPr bwMode="auto">
          <a:xfrm rot="7521118">
            <a:off x="4671440" y="1485900"/>
            <a:ext cx="9144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AutoShape 16">
            <a:extLst>
              <a:ext uri="{FF2B5EF4-FFF2-40B4-BE49-F238E27FC236}">
                <a16:creationId xmlns:a16="http://schemas.microsoft.com/office/drawing/2014/main" id="{35DD926A-EA60-4BC1-B453-BAA3B820463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48100" y="3086100"/>
            <a:ext cx="9144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62EFEBCC-C6A7-4FAD-81F0-04D3970BFBD9}"/>
              </a:ext>
            </a:extLst>
          </p:cNvPr>
          <p:cNvSpPr>
            <a:spLocks noChangeArrowheads="1"/>
          </p:cNvSpPr>
          <p:nvPr/>
        </p:nvSpPr>
        <p:spPr bwMode="auto">
          <a:xfrm rot="18972964">
            <a:off x="2711057" y="4602185"/>
            <a:ext cx="914400" cy="20286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62FABBDF-5C09-45E0-BCBE-63B8A4F5C618}"/>
              </a:ext>
            </a:extLst>
          </p:cNvPr>
          <p:cNvSpPr>
            <a:spLocks noChangeArrowheads="1"/>
          </p:cNvSpPr>
          <p:nvPr/>
        </p:nvSpPr>
        <p:spPr bwMode="auto">
          <a:xfrm rot="7656473">
            <a:off x="4293307" y="3576850"/>
            <a:ext cx="914400" cy="17864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526</TotalTime>
  <Words>528</Words>
  <Application>Microsoft Office PowerPoint</Application>
  <PresentationFormat>On-screen Show (4:3)</PresentationFormat>
  <Paragraphs>159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Cambria Math</vt:lpstr>
      <vt:lpstr>Symbol</vt:lpstr>
      <vt:lpstr>Tahoma</vt:lpstr>
      <vt:lpstr>Times New Roman</vt:lpstr>
      <vt:lpstr>Wingdings</vt:lpstr>
      <vt:lpstr>Default Design</vt:lpstr>
      <vt:lpstr>Equation</vt:lpstr>
      <vt:lpstr>CorelDRAW</vt:lpstr>
      <vt:lpstr>CorelDRAW.Graphic.9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vggs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Mirkovic</dc:creator>
  <cp:lastModifiedBy>Marko</cp:lastModifiedBy>
  <cp:revision>51</cp:revision>
  <dcterms:created xsi:type="dcterms:W3CDTF">2004-10-18T21:01:25Z</dcterms:created>
  <dcterms:modified xsi:type="dcterms:W3CDTF">2020-10-07T07:06:41Z</dcterms:modified>
</cp:coreProperties>
</file>