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10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46100" y="-4763"/>
            <a:ext cx="5014913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82A-6C13-4EE2-97F7-4C19B7990035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5"/>
            <a:ext cx="432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6C844-8ECC-4859-83F3-687DCA02E871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83483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9C13B-0D52-40E3-8DC1-37FA1DF53DE7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A4C12-B5CE-4C6A-BA71-704736B286FE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8733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60C2D-9C32-4FE2-9B5A-7A930AE5DD37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4EC3C-91B5-41CC-B25F-7B641ECE2C6F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478207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180CF-F10E-46A8-9B39-15A2E94BCE83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3F2E117-CDC2-4C15-9355-D6643E79D4CB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900851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A785A-8C1D-45B0-B586-4B090831AEB0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806D6-E221-4F95-BE73-3BBC5146477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5278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3B91F-9E54-4C94-A03E-3BABD3484CFB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CA5A9CC-5C9F-4B96-9D76-97C5C401585F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557949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B0795-276E-40CF-B4C9-8FE983FCF083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B1ECA13C-81BC-4F57-A834-D2E9A2E779CC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44524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B8DE-863D-4C27-8E29-216E1D878E52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184B7-9D9A-4F0D-BDCE-32C64C3BDB49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895331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8865-4FA3-4D58-A7F4-815BF9448984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73EC1-5468-47AC-8149-12D1CEF9F403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34423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3BF3D-785C-4D31-9E9A-FD5F99E6CE92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163" y="5867400"/>
            <a:ext cx="550862" cy="365125"/>
          </a:xfrm>
        </p:spPr>
        <p:txBody>
          <a:bodyPr/>
          <a:lstStyle>
            <a:lvl1pPr>
              <a:defRPr/>
            </a:lvl1pPr>
          </a:lstStyle>
          <a:p>
            <a:fld id="{96D247BF-85A0-444D-9C95-91DED7FC9060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08309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A6F49-A4BB-4201-8229-1C2E3F659C7A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1CC90-C5F8-4173-A8F4-F800A1313E58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26989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AC6C6-F12A-4ACE-88FC-214607F92258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E9B8C-8467-4C0D-B26A-EC479EAB1ECC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28686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D4ED0-0D92-40F5-BC34-744DE162A02F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39BEE-EEA6-423D-B06F-89B737F2755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08707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98FD0-041F-4C14-8A2D-0C691D7E8AD5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2DDEB-4FF8-4A72-AA9A-F54C9E10F1DC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50595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FFE4-D80B-4DA9-9A83-DFDB77AF80B4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A56F0-3627-467F-8072-6DB22BF86368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34869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8DCEA-2E2E-41C0-BD4E-60893F92D36E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A7CA5-B3B6-4932-8A8A-A7AF4115D666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108817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A7EC4-393A-49FA-A1A1-E4891B3C7137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EFA5-0E69-479B-9D16-8E31AF8CD7E5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11196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50813" y="0"/>
            <a:ext cx="2436812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r-Latn-R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84313" y="685800"/>
            <a:ext cx="100187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84313" y="2667000"/>
            <a:ext cx="1001871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963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0184A152-CA21-4BCF-B939-948DC0FEF471}" type="datetimeFigureOut">
              <a:rPr lang="en-GB"/>
              <a:pPr>
                <a:defRPr/>
              </a:pPr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5883275"/>
            <a:ext cx="7085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2163" y="5883275"/>
            <a:ext cx="5508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AADB49D-BF68-4A63-9264-F15C80FA28F2}" type="slidenum">
              <a:rPr lang="en-GB" altLang="sr-Latn-RS"/>
              <a:pPr/>
              <a:t>‹#›</a:t>
            </a:fld>
            <a:endParaRPr lang="en-GB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32" r:id="rId12"/>
    <p:sldLayoutId id="2147483726" r:id="rId13"/>
    <p:sldLayoutId id="2147483733" r:id="rId14"/>
    <p:sldLayoutId id="2147483727" r:id="rId15"/>
    <p:sldLayoutId id="2147483728" r:id="rId16"/>
    <p:sldLayoutId id="2147483729" r:id="rId17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20000"/>
        </a:spcBef>
        <a:spcAft>
          <a:spcPts val="600"/>
        </a:spcAft>
        <a:buClr>
          <a:srgbClr val="B96C11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rgbClr val="B96C11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20000"/>
        </a:spcBef>
        <a:spcAft>
          <a:spcPts val="600"/>
        </a:spcAft>
        <a:buClr>
          <a:srgbClr val="B96C11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20000"/>
        </a:spcBef>
        <a:spcAft>
          <a:spcPts val="600"/>
        </a:spcAft>
        <a:buClr>
          <a:srgbClr val="B96C11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20000"/>
        </a:spcBef>
        <a:spcAft>
          <a:spcPts val="600"/>
        </a:spcAft>
        <a:buClr>
          <a:srgbClr val="B96C11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928938" y="1379538"/>
            <a:ext cx="8574087" cy="2616200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</a:rPr>
              <a:t>Грађевинска механизација</a:t>
            </a:r>
            <a:endParaRPr lang="en-GB" altLang="sr-Latn-RS" b="1" smtClean="0">
              <a:ln>
                <a:noFill/>
              </a:ln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4514850" y="3995738"/>
            <a:ext cx="6988175" cy="1389062"/>
          </a:xfrm>
        </p:spPr>
        <p:txBody>
          <a:bodyPr/>
          <a:lstStyle/>
          <a:p>
            <a:r>
              <a:rPr lang="sr-Cyrl-RS" altLang="sr-Latn-RS" smtClean="0"/>
              <a:t>Уводно предавање</a:t>
            </a:r>
            <a:endParaRPr lang="en-GB" altLang="sr-Latn-R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Машине са цикличним дејством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Током рада понављају циклус рада (на пример: утовар, транспорт, истовар, повратак)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Кључни подаци су 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трајање циклуса </a:t>
            </a:r>
            <a:r>
              <a:rPr lang="en-GB" altLang="sr-Latn-RS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sr-Latn-RS" sz="20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запремина радног органа q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Да би се добио број циклуса у јединици времена (обично час, [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]) користимо константу 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Машине са цикличним дејством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08950" y="4732338"/>
            <a:ext cx="2409825" cy="1628775"/>
          </a:xfrm>
        </p:spPr>
      </p:pic>
      <p:pic>
        <p:nvPicPr>
          <p:cNvPr id="1638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4775200"/>
            <a:ext cx="2520950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576763"/>
            <a:ext cx="2947988" cy="194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25" y="1716088"/>
            <a:ext cx="37338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988" y="1711325"/>
            <a:ext cx="3246437" cy="24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Број циклуса у јединици времена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84310" y="1491175"/>
            <a:ext cx="10018713" cy="5190979"/>
          </a:xfrm>
          <a:blipFill>
            <a:blip r:embed="rId2"/>
            <a:stretch>
              <a:fillRect l="-1521" r="-669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Теоријски учинак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84310" y="1491175"/>
            <a:ext cx="10018713" cy="5190979"/>
          </a:xfrm>
          <a:blipFill>
            <a:blip r:embed="rId2"/>
            <a:stretch>
              <a:fillRect l="-1521" r="-365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Машине са континнуалним дејством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Током рада обрађују (збијају, равнају, копају) једну траку у континуитету.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Кључни подаци су ширина траке </a:t>
            </a:r>
            <a:r>
              <a:rPr lang="en-GB" altLang="sr-Latn-RS" b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и брзина обраде (рада) </a:t>
            </a:r>
            <a:r>
              <a:rPr lang="en-GB" altLang="sr-Latn-RS" b="1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ru-RU" altLang="sr-Latn-RS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Ако се рад обавља у слојевима, важна је и дебљина (дубина) траке </a:t>
            </a:r>
            <a:r>
              <a:rPr lang="en-GB" altLang="sr-Latn-RS" b="1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altLang="sr-Latn-RS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Ако се обрада обавља у више пролаза, битан је и њихов број </a:t>
            </a:r>
            <a:r>
              <a:rPr lang="en-GB" altLang="sr-Latn-RS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altLang="sr-Latn-RS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Машине са континуалним дејством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84310" y="1491175"/>
            <a:ext cx="10018713" cy="5190979"/>
          </a:xfrm>
          <a:blipFill>
            <a:blip r:embed="rId2"/>
            <a:stretch>
              <a:fillRect l="-1521" t="-235" r="-608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Машине са континуалним дејством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1063" y="4387850"/>
            <a:ext cx="3238500" cy="2014538"/>
          </a:xfrm>
        </p:spPr>
      </p:pic>
      <p:pic>
        <p:nvPicPr>
          <p:cNvPr id="2150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75" y="4386263"/>
            <a:ext cx="25971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0" y="4386263"/>
            <a:ext cx="26416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0" y="1560513"/>
            <a:ext cx="3713163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1530350"/>
            <a:ext cx="3527425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Делови грађевинских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Делови грађевинских машина су: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шасија или рам; 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ходни или кретни уређај; 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погонски уређај; 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трансмисија; 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радни орган  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кабина са уређајима за управљање.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Шасије или рамови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576" y="1712686"/>
            <a:ext cx="5321024" cy="399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9" descr="FrmTR ForumTR Forum TR - View Single Post - Çift damperli kamyonun şase  ölçüleri 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712685"/>
            <a:ext cx="5327877" cy="399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Ходни или кретни уређаји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Кретни уређаји имају задатак да омогуће несметано кретање и управљање мобилним машинама, али и да прихваћено оптерећење са шасије пренесу на подлогу кретања. 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Уређаји за кретање машина прилагођени су средини у којој мобилне машине врше своје кретање (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точкови са пнеуматицима, гусенични ланци, железнички точкови, амфибијски уређаји или у облику комбинованих кретних уређаја</a:t>
            </a: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Clr>
                <a:srgbClr val="B96C11"/>
              </a:buClr>
            </a:pP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4738688"/>
            <a:ext cx="198437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5" y="4699000"/>
            <a:ext cx="1597025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813" y="4699000"/>
            <a:ext cx="1597025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4367213"/>
            <a:ext cx="2528887" cy="226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Увод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Будућност грађевинарства лежи у његовој индустријализацији, процесу модернизације и осавремењавања грађевинске производње.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Основне факторе индустријализације чине механизација, аутоматизација и роботизација.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b="1" smtClean="0">
                <a:latin typeface="Times New Roman" pitchFamily="18" charset="0"/>
                <a:cs typeface="Times New Roman" pitchFamily="18" charset="0"/>
              </a:rPr>
              <a:t>Механизација</a:t>
            </a: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 - замена ручног рада радом машина;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b="1" smtClean="0">
                <a:latin typeface="Times New Roman" pitchFamily="18" charset="0"/>
                <a:cs typeface="Times New Roman" pitchFamily="18" charset="0"/>
              </a:rPr>
              <a:t>Аутоматизација</a:t>
            </a: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 - замена механизованог и машинског рада радом машина аутомата са устаљеним програмима деловања;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b="1" smtClean="0">
                <a:latin typeface="Times New Roman" pitchFamily="18" charset="0"/>
                <a:cs typeface="Times New Roman" pitchFamily="18" charset="0"/>
              </a:rPr>
              <a:t>Роботизација</a:t>
            </a: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 - замена аутоматизованог рада радом роботизованих 	машина способних да раде по информационим и концептуалним  	моделима.</a:t>
            </a:r>
          </a:p>
          <a:p>
            <a:pPr>
              <a:buClr>
                <a:srgbClr val="B96C11"/>
              </a:buClr>
            </a:pPr>
            <a:endParaRPr lang="en-GB" altLang="sr-Latn-R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Погонски уређаји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Погонски уређаји су изузетно важни делови грађевинских машина, јер управо од њих зависи и сам рад машина. Постоје различите врсте погонских уређаја од којих су најважнији </a:t>
            </a:r>
            <a:r>
              <a:rPr lang="ru-RU" altLang="sr-Latn-RS" b="1" smtClean="0">
                <a:latin typeface="Times New Roman" pitchFamily="18" charset="0"/>
                <a:cs typeface="Times New Roman" pitchFamily="18" charset="0"/>
              </a:rPr>
              <a:t>мотори са унутрашњим сагоревањем, електромотори, хидраулички или пнеуматски погонски уређаји, комбиновани погонски уређаји.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Према броју мотора машине се деле на машине са једним или вишемоторним погоном.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Сви мотори у зависности коју енергију користе и коју трансформишу у обртни моменат или механички рад, деле се на примарне-механичке и  секундарне-електричне, пнеуматске и хидрауличне моторе.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Трансмисије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Трансмисије имају задатак да обртни моменат мотора пренесу само до радних органа или до радних органа и кретних уређаја машине.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Трансмисије сачињавају мењачи, спојнице, вратила, лежишта, зупчаници, каишници, пужасти преносници и др. Трансмисије код машина могу бити механичке-круте; механичке-еластичне; електричне; хидрауличке; пнеуматске и комбиноване трансмисије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Трансмисије се посматрају као непрекидне са континуалним начином рада и циклусне са периодичним начином рада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Радни органи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 rtlCol="0">
            <a:normAutofit fontScale="77500" lnSpcReduction="20000"/>
          </a:bodyPr>
          <a:lstStyle/>
          <a:p>
            <a:pPr fontAlgn="auto">
              <a:buFont typeface="Arial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ајважнијим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деловима радних грађевинских машина сматрају се радни органи. Облик и конструкција радних органа превасходно зависе од карактеристика предмета рада са којима треба да раде као и осталих технолошких карактеристика. </a:t>
            </a:r>
          </a:p>
          <a:p>
            <a:pPr fontAlgn="auto">
              <a:buFont typeface="Arial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Радни органи могу да буду у виду: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кошева или транспортних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сандука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вучних кука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покретних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колица са захватним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кукама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 трака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кашика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стрелом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катарком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више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кашика на ротационом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точку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вибрационих игала</a:t>
            </a:r>
          </a:p>
          <a:p>
            <a:pPr lvl="1" fontAlgn="auto">
              <a:buFont typeface="Arial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ваљака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Arial"/>
              <a:buChar char="•"/>
              <a:defRPr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Радни органи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4213" y="1704975"/>
            <a:ext cx="2786062" cy="2085975"/>
          </a:xfrm>
        </p:spPr>
      </p:pic>
      <p:pic>
        <p:nvPicPr>
          <p:cNvPr id="2867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538" y="1776413"/>
            <a:ext cx="203676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975" y="1990725"/>
            <a:ext cx="2106613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13" y="4364038"/>
            <a:ext cx="2806700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88" y="4376738"/>
            <a:ext cx="2276475" cy="184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9975" y="3921125"/>
            <a:ext cx="2165350" cy="276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Уређаји за управљање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5943600" cy="5191125"/>
          </a:xfrm>
        </p:spPr>
        <p:txBody>
          <a:bodyPr rtlCol="0">
            <a:normAutofit fontScale="92500" lnSpcReduction="20000"/>
          </a:bodyPr>
          <a:lstStyle/>
          <a:p>
            <a:pPr fontAlgn="auto">
              <a:buFont typeface="Arial"/>
              <a:buChar char="•"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Квалитетно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тачно извршавање радова, односно целисходно померање радних органа и саме машине у простору и времену у највећој мери зависи од уређаја за управљање.</a:t>
            </a:r>
          </a:p>
          <a:p>
            <a:pPr fontAlgn="auto">
              <a:buFont typeface="Arial"/>
              <a:buChar char="•"/>
              <a:defRPr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Уређаји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управљање код грађевинских машина могу да буду подешени за непостредно – кабинско и посредно ванкабинско теледириговано или радио-релејно управљање.</a:t>
            </a:r>
          </a:p>
          <a:p>
            <a:pPr fontAlgn="auto">
              <a:buFont typeface="Arial"/>
              <a:buChar char="•"/>
              <a:defRPr/>
            </a:pPr>
            <a:r>
              <a:rPr lang="ru-RU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жироскопских система, савремене компјутерске технологије, нових софтверских решења и ласерских система у процесе аутоматског управљања довело је до повећања ефикасности управљања машинама.</a:t>
            </a:r>
          </a:p>
          <a:p>
            <a:pPr fontAlgn="auto">
              <a:buFont typeface="Arial"/>
              <a:buChar char="•"/>
              <a:defRPr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2054225"/>
            <a:ext cx="4167188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Увод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Механизација је довела до:</a:t>
            </a:r>
          </a:p>
          <a:p>
            <a:pPr>
              <a:buClr>
                <a:srgbClr val="B96C11"/>
              </a:buClr>
            </a:pP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Замене физичког рада човека радом машина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Повећања сигурности и безбедности на раду,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Елиминације штетних фактора опасних по здравље и радну способност човека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Стандардизације и повећања квалитета материјала и радова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Рад грађевинских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Најекономичније решење за највећи део грађевинских радова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Неопходно за ефикасан рад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Ефикасност и економичност грађевинских машина стално расте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ru-RU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Радници на изградњи солитера 1932. 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2" descr="E:\VGGS\2016-2017 godina\GRADJEVINSKI ODSEK\GRADJEVINSKA MEHALIZACIJA\radno\Radnici na visin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68500" y="1490663"/>
            <a:ext cx="9050338" cy="51911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Подела грађевинских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Према мобилности, грађевинске радне машине се деле на: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Стационарне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Покретне или мобилне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Преносне</a:t>
            </a:r>
          </a:p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Према начину рада све грађевинске машине се деле на: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Машине са циклусним начином рада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Машине са континуалним начином рада</a:t>
            </a:r>
          </a:p>
          <a:p>
            <a:pPr>
              <a:buClr>
                <a:srgbClr val="B96C11"/>
              </a:buClr>
            </a:pP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Учинци грађевинских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484310" y="1491175"/>
            <a:ext cx="10018713" cy="5190979"/>
          </a:xfrm>
          <a:blipFill>
            <a:blip r:embed="rId2"/>
            <a:stretch>
              <a:fillRect l="-1521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Учинци грађевинских машина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sr-Cyrl-RS" altLang="sr-Latn-RS" smtClean="0">
                <a:latin typeface="Times New Roman" pitchFamily="18" charset="0"/>
                <a:cs typeface="Times New Roman" pitchFamily="18" charset="0"/>
              </a:rPr>
              <a:t>Врсте учинака:</a:t>
            </a:r>
            <a:endParaRPr lang="en-GB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Теоријски учинак -</a:t>
            </a:r>
            <a:r>
              <a:rPr lang="en-GB" altLang="sr-Latn-RS" sz="240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рад под оптималним техничким условима</a:t>
            </a:r>
          </a:p>
          <a:p>
            <a:pPr lvl="2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рад под оптималним организационим условима</a:t>
            </a:r>
          </a:p>
          <a:p>
            <a:pPr>
              <a:buClr>
                <a:srgbClr val="B96C11"/>
              </a:buClr>
            </a:pP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Практичан учинак - корекција теоријског - </a:t>
            </a:r>
            <a:r>
              <a:rPr lang="en-GB" altLang="sr-Latn-RS" sz="240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одређено место</a:t>
            </a:r>
          </a:p>
          <a:p>
            <a:pPr lvl="2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одређени услови</a:t>
            </a:r>
          </a:p>
          <a:p>
            <a:pPr lvl="2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очекивана успорења и застоји</a:t>
            </a:r>
            <a:endParaRPr lang="en-GB" altLang="sr-Latn-RS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74688" y="0"/>
            <a:ext cx="10783887" cy="1716088"/>
          </a:xfrm>
        </p:spPr>
        <p:txBody>
          <a:bodyPr/>
          <a:lstStyle/>
          <a:p>
            <a:r>
              <a:rPr lang="sr-Cyrl-RS" altLang="sr-Latn-RS" b="1" smtClean="0">
                <a:ln>
                  <a:noFill/>
                </a:ln>
                <a:latin typeface="Times New Roman" pitchFamily="18" charset="0"/>
                <a:cs typeface="Times New Roman" pitchFamily="18" charset="0"/>
              </a:rPr>
              <a:t>Теоријски учинак</a:t>
            </a:r>
            <a:endParaRPr lang="en-GB" altLang="sr-Latn-RS" b="1" smtClean="0">
              <a:ln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484313" y="1490663"/>
            <a:ext cx="10018712" cy="5191125"/>
          </a:xfrm>
        </p:spPr>
        <p:txBody>
          <a:bodyPr/>
          <a:lstStyle/>
          <a:p>
            <a:pPr>
              <a:buClr>
                <a:srgbClr val="B96C11"/>
              </a:buClr>
            </a:pPr>
            <a:r>
              <a:rPr lang="ru-RU" altLang="sr-Latn-RS" smtClean="0">
                <a:latin typeface="Times New Roman" pitchFamily="18" charset="0"/>
                <a:cs typeface="Times New Roman" pitchFamily="18" charset="0"/>
              </a:rPr>
              <a:t>У зависности од начина рада машине, утврђује се на два начина</a:t>
            </a:r>
            <a:r>
              <a:rPr lang="en-GB" altLang="sr-Latn-RS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altLang="sr-Latn-RS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за циклично дејство машине</a:t>
            </a:r>
          </a:p>
          <a:p>
            <a:pPr lvl="1">
              <a:buClr>
                <a:srgbClr val="B96C11"/>
              </a:buClr>
            </a:pPr>
            <a:r>
              <a:rPr lang="ru-RU" altLang="sr-Latn-RS" sz="2400" smtClean="0">
                <a:latin typeface="Times New Roman" pitchFamily="18" charset="0"/>
                <a:cs typeface="Times New Roman" pitchFamily="18" charset="0"/>
              </a:rPr>
              <a:t>за континуирано дејство машине</a:t>
            </a:r>
            <a:endParaRPr lang="en-GB" altLang="sr-Latn-RS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82</TotalTime>
  <Words>762</Words>
  <Application>Microsoft Office PowerPoint</Application>
  <PresentationFormat>Custom</PresentationFormat>
  <Paragraphs>99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Corbel</vt:lpstr>
      <vt:lpstr>Arial</vt:lpstr>
      <vt:lpstr>Calibri</vt:lpstr>
      <vt:lpstr>Times New Roman</vt:lpstr>
      <vt:lpstr>Parallax</vt:lpstr>
      <vt:lpstr>Грађевинска механизација</vt:lpstr>
      <vt:lpstr>Увод</vt:lpstr>
      <vt:lpstr>Увод</vt:lpstr>
      <vt:lpstr>Рад грађевинских машина</vt:lpstr>
      <vt:lpstr>Радници на изградњи солитера 1932. </vt:lpstr>
      <vt:lpstr>Подела грађевинских машина</vt:lpstr>
      <vt:lpstr>Учинци грађевинских машина</vt:lpstr>
      <vt:lpstr>Учинци грађевинских машина</vt:lpstr>
      <vt:lpstr>Теоријски учинак</vt:lpstr>
      <vt:lpstr>Машине са цикличним дејством</vt:lpstr>
      <vt:lpstr>Машине са цикличним дејством</vt:lpstr>
      <vt:lpstr>Број циклуса у јединици времена</vt:lpstr>
      <vt:lpstr>Теоријски учинак</vt:lpstr>
      <vt:lpstr>Машине са континнуалним дејством</vt:lpstr>
      <vt:lpstr>Машине са континуалним дејством</vt:lpstr>
      <vt:lpstr>Машине са континуалним дејством</vt:lpstr>
      <vt:lpstr>Делови грађевинских машина</vt:lpstr>
      <vt:lpstr>Шасије или рамови машина</vt:lpstr>
      <vt:lpstr>Ходни или кретни уређаји</vt:lpstr>
      <vt:lpstr>Погонски уређаји</vt:lpstr>
      <vt:lpstr>Трансмисије</vt:lpstr>
      <vt:lpstr>Радни органи</vt:lpstr>
      <vt:lpstr>Радни органи</vt:lpstr>
      <vt:lpstr>Уређаји за управљање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Грађевинска механизација</dc:title>
  <dc:creator>Windows User</dc:creator>
  <cp:lastModifiedBy>Slobodan</cp:lastModifiedBy>
  <cp:revision>10</cp:revision>
  <dcterms:created xsi:type="dcterms:W3CDTF">2020-10-21T17:34:59Z</dcterms:created>
  <dcterms:modified xsi:type="dcterms:W3CDTF">2020-10-21T20:31:29Z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613477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