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FC995-4EBE-49AA-B8D4-6AFABF33D785}" type="datetime1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36201-0D37-46CC-9ACA-0E8F0D1C2F72}" type="slidenum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4621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5224B-139B-4991-B909-2E83722CF8BF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E7125-57F4-42B2-9D01-91C3417A3CC2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7528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63132-A754-4F8F-8781-D07C5FF152F1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EA248-9898-4F9C-855A-2E4E3C13E0CC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534191"/>
      </p:ext>
    </p:extLst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FC995-4EBE-49AA-B8D4-6AFABF33D785}" type="datetime1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36201-0D37-46CC-9ACA-0E8F0D1C2F72}" type="slidenum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4302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46F8D-FE5B-4E44-8269-F998306D126F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3C2E8-5703-4E03-AD8E-4063216EE06F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875391"/>
      </p:ext>
    </p:extLst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915A2-F2C9-45E2-8E5D-2631433CE15F}" type="datetime1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AD91F-C913-4D2E-95C1-03C8C56ABA65}" type="slidenum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4783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03E28-8658-462C-AA2C-B4B7683CD7CB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5723A-02A4-404C-8F71-3D48A5106FBD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61490"/>
      </p:ext>
    </p:extLst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7DB8D-564C-4371-B737-5F1B538F6F51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3A308-A32E-4687-BB7B-063531441CCD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278025"/>
      </p:ext>
    </p:extLst>
  </p:cSld>
  <p:clrMapOvr>
    <a:masterClrMapping/>
  </p:clrMapOvr>
  <p:transition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C71B6-7811-4141-B915-153768FDE58C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EE596-5027-4394-92AF-71D1754C39D4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148782"/>
      </p:ext>
    </p:extLst>
  </p:cSld>
  <p:clrMapOvr>
    <a:masterClrMapping/>
  </p:clrMapOvr>
  <p:transition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B1F47-8170-4BBA-940B-86A57409C718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C4877-B963-4633-93AC-1E7300D126E5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813700"/>
      </p:ext>
    </p:extLst>
  </p:cSld>
  <p:clrMapOvr>
    <a:masterClrMapping/>
  </p:clrMapOvr>
  <p:transition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36035-D5B9-4655-8BEF-4F9C5A851903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6F71C-B865-400A-8A54-22E9D8FA1F66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420484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46F8D-FE5B-4E44-8269-F998306D126F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3C2E8-5703-4E03-AD8E-4063216EE06F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90811"/>
      </p:ext>
    </p:extLst>
  </p:cSld>
  <p:clrMapOvr>
    <a:masterClrMapping/>
  </p:clrMapOvr>
  <p:transition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B1EA9-E398-4DC6-9837-86AF8D40B65E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886E5-6EFE-4DF6-A43F-AE4BAC0781AA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650443"/>
      </p:ext>
    </p:extLst>
  </p:cSld>
  <p:clrMapOvr>
    <a:masterClrMapping/>
  </p:clrMapOvr>
  <p:transition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5224B-139B-4991-B909-2E83722CF8BF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E7125-57F4-42B2-9D01-91C3417A3CC2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923453"/>
      </p:ext>
    </p:extLst>
  </p:cSld>
  <p:clrMapOvr>
    <a:masterClrMapping/>
  </p:clrMapOvr>
  <p:transition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63132-A754-4F8F-8781-D07C5FF152F1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EA248-9898-4F9C-855A-2E4E3C13E0CC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613040"/>
      </p:ext>
    </p:extLst>
  </p:cSld>
  <p:clrMapOvr>
    <a:masterClrMapping/>
  </p:clrMapOvr>
  <p:transition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AFFE5-6BF3-47E3-8D40-AB3A9947AF26}" type="datetime1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55CAA-73D9-41F8-B5E4-28A8A997F010}" type="slidenum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9586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C06F7-34EC-48D0-B176-8C5C317E119A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9F71E-D6EE-485C-8B9F-EE7B135BD481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747134"/>
      </p:ext>
    </p:extLst>
  </p:cSld>
  <p:clrMapOvr>
    <a:masterClrMapping/>
  </p:clrMapOvr>
  <p:transition>
    <p:wipe dir="r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ABAAB-E61D-43E0-9ECF-C02B99CEF954}" type="datetime1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9CBA9-5C5F-4861-B2E3-DF6EFD660986}" type="slidenum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6265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0EA7C-99ED-4D3F-BBC0-18EF0CAAB212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382F3-54C9-4491-A65D-E3150291637D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68923"/>
      </p:ext>
    </p:extLst>
  </p:cSld>
  <p:clrMapOvr>
    <a:masterClrMapping/>
  </p:clrMapOvr>
  <p:transition>
    <p:wipe dir="r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22189-8187-4811-B25E-8C099B3FE5AF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FE690-5637-465C-8D15-F2FCDF379531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520864"/>
      </p:ext>
    </p:extLst>
  </p:cSld>
  <p:clrMapOvr>
    <a:masterClrMapping/>
  </p:clrMapOvr>
  <p:transition>
    <p:wipe dir="r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AE1D8-8467-424D-AAD1-9CDB4D31D043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DCFF3-CE6D-4B24-BAF2-6A1546D2738D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713458"/>
      </p:ext>
    </p:extLst>
  </p:cSld>
  <p:clrMapOvr>
    <a:masterClrMapping/>
  </p:clrMapOvr>
  <p:transition>
    <p:wipe dir="r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CD6DB-FF72-41F9-951E-D446C8AA3D4A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D2681-1469-4576-BB47-C741F8F4D43B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145544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915A2-F2C9-45E2-8E5D-2631433CE15F}" type="datetime1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AD91F-C913-4D2E-95C1-03C8C56ABA65}" type="slidenum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974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42727-EE16-483C-8BC0-644CE49C0044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A151D-630B-44AB-83B7-295FC8D11015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300788"/>
      </p:ext>
    </p:extLst>
  </p:cSld>
  <p:clrMapOvr>
    <a:masterClrMapping/>
  </p:clrMapOvr>
  <p:transition>
    <p:wipe dir="r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C7807-91E5-4A83-8231-6BE8F98FE928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723BA-A78C-4DCD-B827-0092AB25AA1E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082"/>
      </p:ext>
    </p:extLst>
  </p:cSld>
  <p:clrMapOvr>
    <a:masterClrMapping/>
  </p:clrMapOvr>
  <p:transition>
    <p:wipe dir="r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B30F0-1C66-4EB2-A52A-11EBFCE7DA22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2FBA7-DC15-4FA8-B24E-1CB2E2D30FEC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408940"/>
      </p:ext>
    </p:extLst>
  </p:cSld>
  <p:clrMapOvr>
    <a:masterClrMapping/>
  </p:clrMapOvr>
  <p:transition>
    <p:wipe dir="r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67F01-BF73-46DA-A31D-55581B9179D7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EC06C-5F80-4E4A-B372-E3BE94B7BFA1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706636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03E28-8658-462C-AA2C-B4B7683CD7CB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5723A-02A4-404C-8F71-3D48A5106FBD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886768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7DB8D-564C-4371-B737-5F1B538F6F51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3A308-A32E-4687-BB7B-063531441CCD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581766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C71B6-7811-4141-B915-153768FDE58C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EE596-5027-4394-92AF-71D1754C39D4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719419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B1F47-8170-4BBA-940B-86A57409C718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C4877-B963-4633-93AC-1E7300D126E5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681187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36035-D5B9-4655-8BEF-4F9C5A851903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6F71C-B865-400A-8A54-22E9D8FA1F66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980530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B1EA9-E398-4DC6-9837-86AF8D40B65E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886E5-6EFE-4DF6-A43F-AE4BAC0781AA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541495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619782A-6E0F-4217-9A02-4AF2FC98FB83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65B6AFA-2BB1-4D58-9A35-D0B18A8F0AD1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5487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r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619782A-6E0F-4217-9A02-4AF2FC98FB83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65B6AFA-2BB1-4D58-9A35-D0B18A8F0AD1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8787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ipe dir="r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A6D6D50-A616-4D0C-A987-8AB1CEE258D8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FFA5624-CB28-4E23-A92D-5652B2D6A3B0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8525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ipe dir="r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9.png"/><Relationship Id="rId7" Type="http://schemas.openxmlformats.org/officeDocument/2006/relationships/image" Target="../media/image2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extLst/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INFORMACIONI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 U </a:t>
            </a:r>
            <a:r>
              <a:rPr lang="en-US" dirty="0" err="1" smtClean="0"/>
              <a:t>GRA</a:t>
            </a:r>
            <a:r>
              <a:rPr lang="sr-Latn-CS" dirty="0" smtClean="0"/>
              <a:t>ĐEVINARSTU</a:t>
            </a:r>
            <a:endParaRPr lang="en-US" dirty="0"/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sr-Latn-CS" altLang="en-US" sz="2400" smtClean="0"/>
              <a:t>др Вуле Алексић</a:t>
            </a:r>
            <a:r>
              <a:rPr lang="sr-Cyrl-CS" altLang="en-US" sz="2400" smtClean="0"/>
              <a:t>, дипл. мат. </a:t>
            </a:r>
            <a:endParaRPr lang="en-US" alt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F93EE9-4995-44EA-820D-B0E22DD8BA19}" type="slidenum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92711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389120"/>
          </a:xfrm>
          <a:extLst/>
        </p:spPr>
        <p:txBody>
          <a:bodyPr>
            <a:normAutofit/>
          </a:bodyPr>
          <a:lstStyle/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b="1" dirty="0" smtClean="0"/>
              <a:t>DBMS</a:t>
            </a:r>
          </a:p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 smtClean="0"/>
              <a:t>Postoje tri osnovna modela za logično strukturisanje baza podataka: </a:t>
            </a:r>
          </a:p>
          <a:p>
            <a:pPr lvl="5">
              <a:defRPr/>
            </a:pPr>
            <a:r>
              <a:rPr lang="sr-Latn-CS" dirty="0" smtClean="0"/>
              <a:t>hijerarhijski, </a:t>
            </a:r>
          </a:p>
          <a:p>
            <a:pPr lvl="5">
              <a:defRPr/>
            </a:pPr>
            <a:r>
              <a:rPr lang="sr-Latn-CS" dirty="0" smtClean="0"/>
              <a:t>mrežni i </a:t>
            </a:r>
          </a:p>
          <a:p>
            <a:pPr lvl="5">
              <a:defRPr/>
            </a:pPr>
            <a:r>
              <a:rPr lang="sr-Latn-CS" dirty="0" smtClean="0"/>
              <a:t>relacioni. </a:t>
            </a:r>
          </a:p>
          <a:p>
            <a:pPr marL="1463040" lvl="4" indent="-210312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"/>
              <a:defRPr/>
            </a:pPr>
            <a:r>
              <a:rPr lang="sr-Latn-CS" dirty="0" smtClean="0"/>
              <a:t>Koristeći te modele projektanti baze podataka mogu izgraditi logicki ili konceptualni pogled na podatke koji mogu biti fizički implementirani virtuelno u bilo koju bazu podatka sa DBMS-om.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5D994A-F137-48E5-80CA-299088C38B9B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444114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r>
              <a:rPr lang="sr-Latn-RS" altLang="en-US" sz="2400" smtClean="0"/>
              <a:t>Primer entiteta (tabela)</a:t>
            </a:r>
            <a:endParaRPr lang="en-US" alt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4BC4E6-5DF6-4BC2-8398-75DE543E6C16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3584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49363" y="4419600"/>
            <a:ext cx="6361112" cy="1981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845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275" y="2514600"/>
            <a:ext cx="7756525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7522564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200" b="1" smtClean="0"/>
              <a:t>Informacioni sistemi</a:t>
            </a:r>
            <a:endParaRPr lang="en-US" altLang="en-US" sz="2200" b="1" smtClean="0"/>
          </a:p>
          <a:p>
            <a:pPr lvl="1" eaLnBrk="1" hangingPunct="1"/>
            <a:r>
              <a:rPr lang="sr-Latn-CS" altLang="en-US" sz="1900" i="1" smtClean="0"/>
              <a:t>IS </a:t>
            </a:r>
            <a:r>
              <a:rPr lang="sr-Latn-CS" altLang="en-US" sz="1900" smtClean="0"/>
              <a:t>je sistem u kome se veze između objekata u njemu, kao i veze između sistema i okruženja (ulaz i izlaz iz sistema) ostvaruju razmenom informacija. </a:t>
            </a:r>
          </a:p>
          <a:p>
            <a:pPr lvl="1" eaLnBrk="1" hangingPunct="1"/>
            <a:r>
              <a:rPr lang="sr-Latn-CS" altLang="en-US" sz="1900" i="1" smtClean="0"/>
              <a:t>Osnovna funkcija </a:t>
            </a:r>
            <a:r>
              <a:rPr lang="sr-Latn-CS" altLang="en-US" sz="1900" smtClean="0"/>
              <a:t>svakog informacionog sistema je čuvanje i prenos podataka o činjenicama vezanim za stanje sistema i okruženja, kao i njihova obrada u skladu sa zahtevima korisnika. </a:t>
            </a:r>
          </a:p>
          <a:p>
            <a:pPr lvl="1" eaLnBrk="1" hangingPunct="1"/>
            <a:r>
              <a:rPr lang="sr-Latn-CS" altLang="en-US" sz="1900" i="1" smtClean="0"/>
              <a:t>Podatak </a:t>
            </a:r>
            <a:r>
              <a:rPr lang="sr-Latn-CS" altLang="en-US" sz="1900" smtClean="0"/>
              <a:t>je kodirana predstava u računaru o nekoj činjenici iz realnog sveta. </a:t>
            </a:r>
          </a:p>
          <a:p>
            <a:pPr lvl="1" eaLnBrk="1" hangingPunct="1"/>
            <a:r>
              <a:rPr lang="sr-Latn-CS" altLang="en-US" sz="1900" i="1" smtClean="0"/>
              <a:t>Informacija </a:t>
            </a:r>
            <a:r>
              <a:rPr lang="sr-Latn-CS" altLang="en-US" sz="1900" smtClean="0"/>
              <a:t>je protumačeni podatak o pojavi koju on predstavlja. </a:t>
            </a:r>
          </a:p>
          <a:p>
            <a:pPr lvl="1" eaLnBrk="1" hangingPunct="1"/>
            <a:r>
              <a:rPr lang="sr-Latn-CS" altLang="en-US" sz="1900" smtClean="0"/>
              <a:t>Struktura IS je prikazana na sledećoj slici:</a:t>
            </a:r>
            <a:endParaRPr lang="en-US" altLang="en-US" sz="19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B6DA32-30D5-48EB-8B9C-D1E9303E277A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75030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sz="3200" b="1" dirty="0" smtClean="0"/>
              <a:t>Informacioni sistemi</a:t>
            </a:r>
            <a:endParaRPr lang="en-US" sz="3200" b="1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sr-Latn-C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sr-Latn-C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sr-Latn-C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sr-Latn-C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sr-Latn-C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sr-Latn-C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sr-Latn-C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Informacioni sistemi se grade da ostvare nekoliko ciljeva. Jedan od primamih ciljeva je da se podaci na ekonomičan način obrade i transformišu u informaciju ili znanje. Ovi pojmovi se definišu kao:</a:t>
            </a:r>
            <a:endParaRPr lang="en-US" dirty="0" smtClean="0"/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b="1" i="1" dirty="0" smtClean="0"/>
              <a:t>Podaci</a:t>
            </a:r>
            <a:r>
              <a:rPr lang="sr-Latn-CS" dirty="0" smtClean="0"/>
              <a:t> se odnose na elementarni opis stvari, događaja, aktivnosti i transakcija koji su zabeleženi, klasifikovani i uskladišteni, ali nisu organizovani da prenesu neko konkretno značenje. Podaci mogu biti numerički, alfanumerički, cifre, zvuci, ili slike.</a:t>
            </a:r>
            <a:endParaRPr lang="en-US" dirty="0" smtClean="0"/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b="1" i="1" dirty="0" smtClean="0"/>
              <a:t>Informacije</a:t>
            </a:r>
            <a:r>
              <a:rPr lang="sr-Latn-CS" dirty="0" smtClean="0"/>
              <a:t> su podaci organizovani tako da imaju značenje i vrednost za primaoca. Primalac tumači značenje i izvlači zaključke i implikacije. </a:t>
            </a:r>
            <a:endParaRPr lang="en-US" dirty="0" smtClean="0"/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b="1" i="1" dirty="0" smtClean="0"/>
              <a:t>Znanje</a:t>
            </a:r>
            <a:r>
              <a:rPr lang="sr-Latn-CS" dirty="0" smtClean="0"/>
              <a:t> se sastoji od podataka ili informacija koji se organizuju i obrađuju da prenesu razumevanje, iskustvo, akumulirano učenje i stručnost u primeni na aktuelni probiem ili aktivnost. Danas je upravljanje znanjem jedna od najaktuelnijih tema u oblasti IS-a. </a:t>
            </a:r>
            <a:endParaRPr lang="en-U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286000"/>
            <a:ext cx="4953000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39936F-EBC3-4112-8983-04D474DF42B4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07218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000" b="1" smtClean="0"/>
              <a:t>Informacioni sistemi</a:t>
            </a:r>
            <a:endParaRPr lang="en-US" altLang="en-US" sz="2000" b="1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582040-8F05-49FE-93C4-CC96DE32E63B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90800"/>
            <a:ext cx="28829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581400"/>
            <a:ext cx="31877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191000"/>
            <a:ext cx="363378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572000"/>
            <a:ext cx="363378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927600"/>
            <a:ext cx="363378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542066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7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000" b="1" smtClean="0"/>
              <a:t>Informacioni sistemi</a:t>
            </a:r>
            <a:endParaRPr lang="en-US" altLang="en-US" sz="2000" b="1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87F920-B4B6-4BC1-8DB5-546751DA4509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15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90800"/>
            <a:ext cx="28829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581400"/>
            <a:ext cx="31877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191000"/>
            <a:ext cx="363378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572000"/>
            <a:ext cx="363378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953000"/>
            <a:ext cx="363378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334000"/>
            <a:ext cx="363378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715000"/>
            <a:ext cx="363378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634697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37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decel="100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900" decel="100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900" decel="100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581400"/>
            <a:ext cx="31877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000" b="1" smtClean="0"/>
              <a:t>Informacioni sistemi</a:t>
            </a:r>
            <a:endParaRPr lang="en-US" altLang="en-US" sz="2000" b="1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FE793E-4D79-4E1A-942B-0303A76FAF99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90800"/>
            <a:ext cx="28829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191000"/>
            <a:ext cx="363378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495800"/>
            <a:ext cx="363378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800600"/>
            <a:ext cx="363378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105400"/>
            <a:ext cx="363378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410200"/>
            <a:ext cx="363378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715000"/>
            <a:ext cx="363378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6019800"/>
            <a:ext cx="363378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6324600"/>
            <a:ext cx="363378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926946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37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decel="100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900" decel="100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900" decel="100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900" decel="100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900" decel="100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900" decel="100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000" b="1" smtClean="0"/>
              <a:t>Informacioni sistemi</a:t>
            </a:r>
            <a:endParaRPr lang="en-US" altLang="en-US" sz="2000" b="1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A3E2D1-A9FC-4E75-9F05-08C2FCAD9BE4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90800"/>
            <a:ext cx="28829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581400"/>
            <a:ext cx="31877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191000"/>
            <a:ext cx="363378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495800"/>
            <a:ext cx="363378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800600"/>
            <a:ext cx="363378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772369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37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decel="100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000" b="1" smtClean="0"/>
              <a:t>Ekspertni sistemi</a:t>
            </a:r>
            <a:endParaRPr lang="en-US" altLang="en-US" sz="2000" b="1" smtClean="0"/>
          </a:p>
          <a:p>
            <a:pPr lvl="1" eaLnBrk="1" hangingPunct="1"/>
            <a:r>
              <a:rPr lang="sr-Latn-CS" altLang="en-US" sz="1800" smtClean="0"/>
              <a:t>Definicija ekspertnog sistema glasi da ekspertni sistem predstavlja modeliranje, unutar računara, ekspertskog znanja, tako da rezultujući sistem može ponuditi inteligentan savet ili doneti inteligentne odluke.</a:t>
            </a:r>
            <a:endParaRPr lang="en-US" altLang="en-US" sz="1800" smtClean="0"/>
          </a:p>
          <a:p>
            <a:pPr lvl="1" eaLnBrk="1" hangingPunct="1"/>
            <a:r>
              <a:rPr lang="sr-Latn-CS" altLang="en-US" sz="1800" b="1" smtClean="0"/>
              <a:t>Organizacija ekspertskih sistema</a:t>
            </a:r>
          </a:p>
          <a:p>
            <a:pPr lvl="2" eaLnBrk="1" hangingPunct="1"/>
            <a:endParaRPr lang="en-US" altLang="en-US" sz="1800" smtClean="0"/>
          </a:p>
        </p:txBody>
      </p:sp>
      <p:pic>
        <p:nvPicPr>
          <p:cNvPr id="3074" name="Picture 2" descr="slika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657600"/>
            <a:ext cx="4672013" cy="271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80EC08-217D-4311-9DEF-B08BB442EC4C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18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87066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sz="2800" b="1" dirty="0" smtClean="0"/>
              <a:t>Ekspertni sistemi</a:t>
            </a:r>
            <a:endParaRPr lang="en-US" sz="2800" b="1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b="1" dirty="0" smtClean="0"/>
              <a:t>Prednosti ekspertskih sistema</a:t>
            </a:r>
            <a:endParaRPr lang="en-US" dirty="0" smtClean="0"/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Tokom proteklih nekoliko godina tehnologija ekspertskih sistema je uspešno primenjena u hiljadama organizacija širom sveta na problemima od istraživanja side do analize prašine u rudnicima. ES sistemi postali veoma popularni jer obezbeđuju veliki broj sposobnosti i prednosti. </a:t>
            </a:r>
            <a:endParaRPr lang="en-U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b="1" dirty="0" smtClean="0"/>
              <a:t>Ograničenja    </a:t>
            </a:r>
            <a:endParaRPr lang="en-US" dirty="0" smtClean="0"/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znanje koje treba pribaviti nije uvek lako dostupno;</a:t>
            </a:r>
            <a:endParaRPr lang="en-US" dirty="0" smtClean="0"/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ekspertizu je teško ekstrahovati od ljudi;</a:t>
            </a:r>
            <a:endParaRPr lang="en-US" dirty="0" smtClean="0"/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pristup svakog eksperta situaciji može biti različit, mada ispravan;</a:t>
            </a:r>
            <a:endParaRPr lang="en-US" dirty="0" smtClean="0"/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čak i visokoobučenom ekspertu teško</a:t>
            </a:r>
            <a:r>
              <a:rPr lang="en-US" smtClean="0"/>
              <a:t> </a:t>
            </a:r>
            <a:r>
              <a:rPr lang="sr-Latn-CS" smtClean="0"/>
              <a:t>je </a:t>
            </a:r>
            <a:r>
              <a:rPr lang="sr-Latn-CS" dirty="0" smtClean="0"/>
              <a:t>da tačno proceni situaciju kad je pod pritiskom kratkih rokova;</a:t>
            </a:r>
            <a:endParaRPr lang="en-US" dirty="0" smtClean="0"/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korisnici ekspertskih sistema imaju prirodna spoznajna ograničenja, tako da ne mogu da koriste prednosti sistema do granica njegovih mogućnosti;</a:t>
            </a:r>
            <a:endParaRPr lang="en-US" dirty="0" smtClean="0"/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ES funkcionišu dobro samo u usko definisanim oblastima, kao što je  npr. utvrđivanje kvarova na mašinama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AA39AE-1E92-4B06-811A-DFE6A92AAA51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32740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altLang="en-US" sz="2400" dirty="0" smtClean="0"/>
              <a:t>Programi za crtanje i projektovanje pomoću računara</a:t>
            </a:r>
            <a:endParaRPr lang="en-US" altLang="en-US" sz="2400" dirty="0" smtClean="0"/>
          </a:p>
          <a:p>
            <a:pPr lvl="1" eaLnBrk="1" hangingPunct="1">
              <a:defRPr/>
            </a:pPr>
            <a:r>
              <a:rPr lang="sr-Latn-CS" altLang="en-US" dirty="0" smtClean="0"/>
              <a:t>Termin računarsko projektovanje podrazumeva projektovanje sistema i/ili procesa uz podršku računara. </a:t>
            </a:r>
          </a:p>
          <a:p>
            <a:pPr lvl="1" eaLnBrk="1" hangingPunct="1">
              <a:defRPr/>
            </a:pPr>
            <a:r>
              <a:rPr lang="sr-Latn-CS" altLang="en-US" dirty="0" smtClean="0"/>
              <a:t>Računarsko projektovanje je jedan od mogućih prevoda sa Engleskog originalnog izraza </a:t>
            </a:r>
            <a:r>
              <a:rPr lang="sr-Latn-CS" altLang="en-US" i="1" dirty="0" smtClean="0"/>
              <a:t>Computer Aided Design</a:t>
            </a:r>
            <a:r>
              <a:rPr lang="sr-Latn-CS" altLang="en-US" dirty="0" smtClean="0"/>
              <a:t> (CAD) koje su vezane za aktivnosti projektovanja i konstruisanja primenom računara. 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3CC6FC-E183-4D3A-AF40-D5B825B57A96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35902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sz="2400" b="1" dirty="0" smtClean="0"/>
              <a:t>Ekspertni sistemi</a:t>
            </a:r>
            <a:endParaRPr lang="en-US" sz="2400" b="1" dirty="0" smtClean="0"/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sr-Latn-CS" b="1" dirty="0" smtClean="0"/>
              <a:t>Podele ekspertnih sistema</a:t>
            </a:r>
            <a:endParaRPr lang="en-US" dirty="0" smtClean="0"/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Jedna od uopštenih podela ES sugeriše na postojanje dve grupe ES: </a:t>
            </a:r>
            <a:endParaRPr lang="en-US" dirty="0" smtClean="0"/>
          </a:p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 smtClean="0"/>
              <a:t>Ekspertni sistemi koji analiziraju neki problem i  </a:t>
            </a:r>
            <a:endParaRPr lang="en-US" dirty="0" smtClean="0"/>
          </a:p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 smtClean="0"/>
              <a:t>Ekspertni sistemi koji vrše sintezu u procesu rešavanja problema</a:t>
            </a:r>
            <a:endParaRPr lang="en-US" dirty="0" smtClean="0"/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Podela ES prema vrsti informacija koju ekspertni sistemi pružaju:</a:t>
            </a:r>
            <a:endParaRPr lang="en-US" dirty="0" smtClean="0"/>
          </a:p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 smtClean="0"/>
              <a:t>Samostalni – u stanju su da samostalno izvedu proces donošenja odluke i planiranja budućih pravaca akcije.</a:t>
            </a:r>
            <a:endParaRPr lang="en-US" dirty="0" smtClean="0"/>
          </a:p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 smtClean="0"/>
              <a:t>Konsultantski – pružaju razne konsultantske usluge u smislu da pomazu korisniku na taj način kako bi i pravi ekspert pružio svoje mišljenje. Ova grupa ES koncipirana je za rešavanje kompleksnih problema.</a:t>
            </a:r>
            <a:endParaRPr lang="en-US" dirty="0" smtClean="0"/>
          </a:p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 smtClean="0"/>
              <a:t>Savetničke – mogu koristiti i eksperti, ali i oni ostali korisnici kojima je potreban savet u odgovarajućim situacijama.</a:t>
            </a:r>
            <a:endParaRPr lang="en-US" dirty="0" smtClean="0"/>
          </a:p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 smtClean="0"/>
              <a:t>Sistemi za ispitivanje šta bi bilo ako... – ova grupa ES omogućava raz­ma­tranje određenih situacija u kojima je potrebno predvideti efekte primene alternativnih akcija.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9FF47-3BBE-42A4-A959-AABF0E98B5BD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81344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000" b="1" smtClean="0"/>
              <a:t>Ekspertni sistemi</a:t>
            </a:r>
          </a:p>
          <a:p>
            <a:pPr lvl="1" eaLnBrk="1" hangingPunct="1"/>
            <a:r>
              <a:rPr lang="sr-Latn-CS" altLang="en-US" sz="1800" b="1" smtClean="0"/>
              <a:t>Struktura ekspertnih sistema</a:t>
            </a:r>
            <a:endParaRPr lang="en-US" altLang="en-US" sz="1800" smtClean="0"/>
          </a:p>
          <a:p>
            <a:pPr lvl="2" eaLnBrk="1" hangingPunct="1"/>
            <a:r>
              <a:rPr lang="sr-Latn-CS" altLang="en-US" sz="1700" smtClean="0"/>
              <a:t>Model jednostavnog ES sastoji se samo od četiri dela: </a:t>
            </a:r>
          </a:p>
          <a:p>
            <a:pPr lvl="3" eaLnBrk="1" hangingPunct="1"/>
            <a:r>
              <a:rPr lang="sr-Latn-CS" altLang="en-US" sz="1500" smtClean="0"/>
              <a:t>baza znanja, </a:t>
            </a:r>
          </a:p>
          <a:p>
            <a:pPr lvl="3" eaLnBrk="1" hangingPunct="1"/>
            <a:r>
              <a:rPr lang="sr-Latn-CS" altLang="en-US" sz="1500" smtClean="0"/>
              <a:t>"mehanizam" za zaključivanje, </a:t>
            </a:r>
          </a:p>
          <a:p>
            <a:pPr lvl="3" eaLnBrk="1" hangingPunct="1"/>
            <a:r>
              <a:rPr lang="sr-Latn-CS" altLang="en-US" sz="1500" smtClean="0"/>
              <a:t>korisnički interfejs, </a:t>
            </a:r>
          </a:p>
          <a:p>
            <a:pPr lvl="3" eaLnBrk="1" hangingPunct="1"/>
            <a:r>
              <a:rPr lang="sr-Latn-CS" altLang="en-US" sz="1500" smtClean="0"/>
              <a:t>tabela (oblast radne memorije). </a:t>
            </a:r>
          </a:p>
          <a:p>
            <a:pPr lvl="2" eaLnBrk="1" hangingPunct="1"/>
            <a:r>
              <a:rPr lang="sr-Latn-CS" altLang="en-US" sz="1600" smtClean="0"/>
              <a:t>Proces funkcionisanja ES razlaže se na pet komponenti:</a:t>
            </a:r>
            <a:endParaRPr lang="en-US" altLang="en-US" sz="1600" smtClean="0"/>
          </a:p>
          <a:p>
            <a:pPr lvl="3" eaLnBrk="1" hangingPunct="1"/>
            <a:r>
              <a:rPr lang="sr-Latn-CS" altLang="en-US" sz="1400" smtClean="0"/>
              <a:t>Akvizacija (sticanje) znanja</a:t>
            </a:r>
            <a:endParaRPr lang="en-US" altLang="en-US" sz="1400" smtClean="0"/>
          </a:p>
          <a:p>
            <a:pPr lvl="3" eaLnBrk="1" hangingPunct="1"/>
            <a:r>
              <a:rPr lang="sr-Latn-CS" altLang="en-US" sz="1400" smtClean="0"/>
              <a:t>Reprezentacija (memorisanje) znanja</a:t>
            </a:r>
            <a:endParaRPr lang="en-US" altLang="en-US" sz="1400" smtClean="0"/>
          </a:p>
          <a:p>
            <a:pPr lvl="3" eaLnBrk="1" hangingPunct="1"/>
            <a:r>
              <a:rPr lang="sr-Latn-CS" altLang="en-US" sz="1400" smtClean="0"/>
              <a:t>Obrada znanja (rešavanje problema)</a:t>
            </a:r>
            <a:endParaRPr lang="en-US" altLang="en-US" sz="1400" smtClean="0"/>
          </a:p>
          <a:p>
            <a:pPr lvl="3" eaLnBrk="1" hangingPunct="1"/>
            <a:r>
              <a:rPr lang="sr-Latn-CS" altLang="en-US" sz="1400" smtClean="0"/>
              <a:t>Komponente za objašnjenje (predstavljanje znanja) </a:t>
            </a:r>
            <a:endParaRPr lang="en-US" altLang="en-US" sz="1400" smtClean="0"/>
          </a:p>
          <a:p>
            <a:pPr lvl="3" eaLnBrk="1" hangingPunct="1"/>
            <a:r>
              <a:rPr lang="sr-Latn-CS" altLang="en-US" sz="1400" smtClean="0"/>
              <a:t>Interfejs (jedinica za dijalog)</a:t>
            </a:r>
            <a:endParaRPr lang="en-US" altLang="en-US" sz="1400" smtClean="0"/>
          </a:p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0039D9-28C7-487A-987F-81988295996F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40399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2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6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9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3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7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61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618037"/>
          </a:xfrm>
        </p:spPr>
        <p:txBody>
          <a:bodyPr/>
          <a:lstStyle/>
          <a:p>
            <a:pPr lvl="1" eaLnBrk="1" hangingPunct="1"/>
            <a:r>
              <a:rPr lang="sr-Latn-CS" altLang="en-US" dirty="0" smtClean="0"/>
              <a:t>Modeliranje u projektovanju putem računara je složen proces koji se sastoji od više međusobno povezanih faza.</a:t>
            </a:r>
            <a:endParaRPr lang="sr-Latn-CS" altLang="en-US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sr-Latn-CS" altLang="en-US" dirty="0" smtClean="0"/>
              <a:t>U osnovne faze projektovanja spadaju:</a:t>
            </a:r>
            <a:endParaRPr lang="en-US" altLang="en-US" dirty="0" smtClean="0"/>
          </a:p>
          <a:p>
            <a:pPr lvl="2" eaLnBrk="1" hangingPunct="1"/>
            <a:r>
              <a:rPr lang="sr-Latn-CS" altLang="en-US" sz="2400" dirty="0" smtClean="0"/>
              <a:t>Postavka zadatka na osnovu definisanog problema</a:t>
            </a:r>
            <a:endParaRPr lang="en-US" altLang="en-US" sz="2400" dirty="0" smtClean="0"/>
          </a:p>
          <a:p>
            <a:pPr lvl="2" eaLnBrk="1" hangingPunct="1"/>
            <a:r>
              <a:rPr lang="sr-Latn-CS" altLang="en-US" sz="2400" dirty="0" smtClean="0"/>
              <a:t>Koncepcija rada i metodologija grafičkog projektovanja objekata</a:t>
            </a:r>
            <a:endParaRPr lang="en-US" altLang="en-US" sz="2400" dirty="0" smtClean="0"/>
          </a:p>
          <a:p>
            <a:pPr lvl="2" eaLnBrk="1" hangingPunct="1"/>
            <a:r>
              <a:rPr lang="sr-Latn-CS" altLang="en-US" sz="2400" dirty="0" smtClean="0"/>
              <a:t>Rešavanje problema</a:t>
            </a:r>
            <a:endParaRPr lang="en-US" altLang="en-US" sz="2400" dirty="0" smtClean="0"/>
          </a:p>
          <a:p>
            <a:pPr lvl="2" eaLnBrk="1" hangingPunct="1"/>
            <a:r>
              <a:rPr lang="sr-Latn-CS" altLang="en-US" sz="2400" dirty="0" smtClean="0"/>
              <a:t>Verifikacija rešenja</a:t>
            </a:r>
          </a:p>
          <a:p>
            <a:pPr lvl="1" eaLnBrk="1" hangingPunct="1"/>
            <a:r>
              <a:rPr lang="en-US" altLang="en-US" dirty="0">
                <a:latin typeface="Calibri" panose="020F0502020204030204" pitchFamily="34" charset="0"/>
              </a:rPr>
              <a:t>BIM </a:t>
            </a:r>
            <a:r>
              <a:rPr lang="sr-Latn-RS" altLang="en-US" dirty="0">
                <a:latin typeface="Calibri" panose="020F0502020204030204" pitchFamily="34" charset="0"/>
              </a:rPr>
              <a:t>softveri </a:t>
            </a:r>
            <a:r>
              <a:rPr lang="en-US" altLang="en-US" dirty="0">
                <a:latin typeface="Calibri" panose="020F0502020204030204" pitchFamily="34" charset="0"/>
              </a:rPr>
              <a:t>(Building information modeling</a:t>
            </a:r>
            <a:r>
              <a:rPr lang="sr-Latn-RS" altLang="en-US" dirty="0">
                <a:latin typeface="Calibri" panose="020F0502020204030204" pitchFamily="34" charset="0"/>
              </a:rPr>
              <a:t>) -</a:t>
            </a:r>
            <a:r>
              <a:rPr lang="vi-VN" altLang="en-US" dirty="0">
                <a:latin typeface="Calibri" panose="020F0502020204030204" pitchFamily="34" charset="0"/>
              </a:rPr>
              <a:t> novi univerzalni jezik</a:t>
            </a:r>
            <a:r>
              <a:rPr lang="sr-Latn-RS" altLang="en-US" dirty="0">
                <a:latin typeface="Calibri" panose="020F0502020204030204" pitchFamily="34" charset="0"/>
              </a:rPr>
              <a:t> za projektovanje </a:t>
            </a:r>
            <a:r>
              <a:rPr lang="vi-VN" altLang="en-US" dirty="0">
                <a:latin typeface="Calibri" panose="020F0502020204030204" pitchFamily="34" charset="0"/>
              </a:rPr>
              <a:t> arhitekt</a:t>
            </a:r>
            <a:r>
              <a:rPr lang="sr-Latn-RS" altLang="en-US" dirty="0" err="1">
                <a:latin typeface="Calibri" panose="020F0502020204030204" pitchFamily="34" charset="0"/>
              </a:rPr>
              <a:t>onskih</a:t>
            </a:r>
            <a:r>
              <a:rPr lang="vi-VN" altLang="en-US" dirty="0">
                <a:latin typeface="Calibri" panose="020F0502020204030204" pitchFamily="34" charset="0"/>
              </a:rPr>
              <a:t>, građevin</a:t>
            </a:r>
            <a:r>
              <a:rPr lang="sr-Latn-RS" altLang="en-US" dirty="0" err="1">
                <a:latin typeface="Calibri" panose="020F0502020204030204" pitchFamily="34" charset="0"/>
              </a:rPr>
              <a:t>skih</a:t>
            </a:r>
            <a:r>
              <a:rPr lang="vi-VN" altLang="en-US" dirty="0">
                <a:latin typeface="Calibri" panose="020F0502020204030204" pitchFamily="34" charset="0"/>
              </a:rPr>
              <a:t> i infrastruktur</a:t>
            </a:r>
            <a:r>
              <a:rPr lang="sr-Latn-RS" altLang="en-US" dirty="0" err="1">
                <a:latin typeface="Calibri" panose="020F0502020204030204" pitchFamily="34" charset="0"/>
              </a:rPr>
              <a:t>nih</a:t>
            </a:r>
            <a:r>
              <a:rPr lang="sr-Latn-RS" altLang="en-US" dirty="0">
                <a:latin typeface="Calibri" panose="020F0502020204030204" pitchFamily="34" charset="0"/>
              </a:rPr>
              <a:t> objekata.</a:t>
            </a:r>
            <a:endParaRPr lang="en-US" altLang="en-US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8A1D1F-5E0A-44DB-8700-3B060E252AA3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137654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618037"/>
          </a:xfrm>
        </p:spPr>
        <p:txBody>
          <a:bodyPr/>
          <a:lstStyle/>
          <a:p>
            <a:pPr lvl="1" eaLnBrk="1" hangingPunct="1">
              <a:defRPr/>
            </a:pPr>
            <a:r>
              <a:rPr lang="sr-Latn-CS" altLang="en-US" dirty="0" smtClean="0"/>
              <a:t>BIM omogućava učesnicima na projektu:</a:t>
            </a:r>
          </a:p>
          <a:p>
            <a:pPr lvl="2" eaLnBrk="1" hangingPunct="1">
              <a:defRPr/>
            </a:pPr>
            <a:r>
              <a:rPr lang="sr-Latn-CS" altLang="en-US" dirty="0" smtClean="0"/>
              <a:t>Sagledavanje </a:t>
            </a:r>
            <a:r>
              <a:rPr lang="sr-Latn-CS" altLang="en-US" dirty="0" smtClean="0"/>
              <a:t>sveukupne slike projekata,</a:t>
            </a:r>
          </a:p>
          <a:p>
            <a:pPr lvl="2" eaLnBrk="1" hangingPunct="1">
              <a:defRPr/>
            </a:pPr>
            <a:r>
              <a:rPr lang="sr-Latn-CS" altLang="en-US" dirty="0" smtClean="0"/>
              <a:t> Optimizaciju vremena i efikasnije upravljanje </a:t>
            </a:r>
            <a:br>
              <a:rPr lang="sr-Latn-CS" altLang="en-US" dirty="0" smtClean="0"/>
            </a:br>
            <a:r>
              <a:rPr lang="sr-Latn-CS" altLang="en-US" dirty="0" smtClean="0"/>
              <a:t>  troškovima i to u svim fazama životnog ciklusa objekta:</a:t>
            </a:r>
            <a:br>
              <a:rPr lang="sr-Latn-CS" altLang="en-US" dirty="0" smtClean="0"/>
            </a:br>
            <a:r>
              <a:rPr lang="sr-Latn-CS" altLang="en-US" dirty="0" smtClean="0"/>
              <a:t>     - od idejnog rešenja,</a:t>
            </a:r>
            <a:br>
              <a:rPr lang="sr-Latn-CS" altLang="en-US" dirty="0" smtClean="0"/>
            </a:br>
            <a:r>
              <a:rPr lang="sr-Latn-CS" altLang="en-US" dirty="0" smtClean="0"/>
              <a:t>     - preko glavnog projekta, </a:t>
            </a:r>
            <a:br>
              <a:rPr lang="sr-Latn-CS" altLang="en-US" dirty="0" smtClean="0"/>
            </a:br>
            <a:r>
              <a:rPr lang="sr-Latn-CS" altLang="en-US" dirty="0" smtClean="0"/>
              <a:t>     - izgradnje do eksploatacije,</a:t>
            </a:r>
            <a:br>
              <a:rPr lang="sr-Latn-CS" altLang="en-US" dirty="0" smtClean="0"/>
            </a:br>
            <a:r>
              <a:rPr lang="sr-Latn-CS" altLang="en-US" dirty="0" smtClean="0"/>
              <a:t>     - održavanja i </a:t>
            </a:r>
            <a:br>
              <a:rPr lang="sr-Latn-CS" altLang="en-US" dirty="0" smtClean="0"/>
            </a:br>
            <a:r>
              <a:rPr lang="sr-Latn-CS" altLang="en-US" dirty="0" smtClean="0"/>
              <a:t>     - rušenja na kraju veka trajanja.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AF1977-3025-463F-BF6E-7A3F4292D329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46815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618037"/>
          </a:xfrm>
        </p:spPr>
        <p:txBody>
          <a:bodyPr/>
          <a:lstStyle/>
          <a:p>
            <a:pPr lvl="1" eaLnBrk="1" hangingPunct="1"/>
            <a:r>
              <a:rPr lang="sr-Latn-CS" altLang="en-US" dirty="0" smtClean="0"/>
              <a:t>BIM omogućava učesnicima na projektu i:</a:t>
            </a:r>
          </a:p>
          <a:p>
            <a:pPr lvl="2" eaLnBrk="1" hangingPunct="1"/>
            <a:r>
              <a:rPr lang="en-US" altLang="en-US" dirty="0" err="1" smtClean="0"/>
              <a:t>Izmen</a:t>
            </a:r>
            <a:r>
              <a:rPr lang="sr-Latn-RS" altLang="en-US" dirty="0" smtClean="0"/>
              <a:t>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postojećeg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ili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umetanje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novog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elementa</a:t>
            </a:r>
            <a:r>
              <a:rPr lang="en-US" altLang="en-US" dirty="0" smtClean="0"/>
              <a:t> </a:t>
            </a:r>
            <a:r>
              <a:rPr lang="sr-Latn-RS" altLang="en-US" dirty="0" smtClean="0"/>
              <a:t>koji se </a:t>
            </a:r>
            <a:r>
              <a:rPr lang="en-US" altLang="en-US" dirty="0" err="1" smtClean="0"/>
              <a:t>automatski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primenjuje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ceo</a:t>
            </a:r>
            <a:r>
              <a:rPr lang="en-US" altLang="en-US" dirty="0" smtClean="0"/>
              <a:t> model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vidi</a:t>
            </a:r>
            <a:r>
              <a:rPr lang="en-US" altLang="en-US" dirty="0" smtClean="0"/>
              <a:t> u </a:t>
            </a:r>
            <a:r>
              <a:rPr lang="en-US" altLang="en-US" dirty="0" err="1" smtClean="0"/>
              <a:t>svim</a:t>
            </a:r>
            <a:r>
              <a:rPr lang="sr-Latn-RS" altLang="en-US" dirty="0" smtClean="0"/>
              <a:t>:</a:t>
            </a:r>
          </a:p>
          <a:p>
            <a:pPr lvl="2" eaLnBrk="1" hangingPunct="1"/>
            <a:r>
              <a:rPr lang="en-US" altLang="en-US" dirty="0" smtClean="0"/>
              <a:t> </a:t>
            </a:r>
            <a:r>
              <a:rPr lang="en-US" altLang="en-US" dirty="0" err="1" smtClean="0"/>
              <a:t>relevantnim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osnovama</a:t>
            </a:r>
            <a:r>
              <a:rPr lang="en-US" altLang="en-US" dirty="0" smtClean="0"/>
              <a:t>, </a:t>
            </a:r>
            <a:endParaRPr lang="sr-Latn-RS" altLang="en-US" dirty="0" smtClean="0"/>
          </a:p>
          <a:p>
            <a:pPr lvl="2" eaLnBrk="1" hangingPunct="1"/>
            <a:r>
              <a:rPr lang="en-US" altLang="en-US" dirty="0" err="1" smtClean="0"/>
              <a:t>presecima</a:t>
            </a:r>
            <a:r>
              <a:rPr lang="en-US" altLang="en-US" dirty="0" smtClean="0"/>
              <a:t>,</a:t>
            </a:r>
            <a:endParaRPr lang="sr-Latn-RS" altLang="en-US" dirty="0" smtClean="0"/>
          </a:p>
          <a:p>
            <a:pPr lvl="2" eaLnBrk="1" hangingPunct="1"/>
            <a:r>
              <a:rPr lang="en-US" altLang="en-US" dirty="0" smtClean="0"/>
              <a:t> </a:t>
            </a:r>
            <a:r>
              <a:rPr lang="en-US" altLang="en-US" dirty="0" err="1" smtClean="0"/>
              <a:t>3D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prikazu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tabelama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površinama</a:t>
            </a:r>
            <a:r>
              <a:rPr lang="en-US" altLang="en-US" dirty="0" smtClean="0"/>
              <a:t>,</a:t>
            </a:r>
            <a:endParaRPr lang="sr-Latn-RS" altLang="en-US" dirty="0" smtClean="0"/>
          </a:p>
          <a:p>
            <a:pPr lvl="2" eaLnBrk="1" hangingPunct="1"/>
            <a:r>
              <a:rPr lang="en-US" altLang="en-US" dirty="0" smtClean="0"/>
              <a:t> </a:t>
            </a:r>
            <a:r>
              <a:rPr lang="en-US" altLang="en-US" dirty="0" err="1" smtClean="0"/>
              <a:t>količinama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elemenata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ili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materijala</a:t>
            </a:r>
            <a:r>
              <a:rPr lang="en-US" altLang="en-US" dirty="0" smtClean="0"/>
              <a:t>.</a:t>
            </a:r>
            <a:endParaRPr lang="sr-Latn-RS" altLang="en-US" dirty="0" smtClean="0"/>
          </a:p>
          <a:p>
            <a:pPr lvl="1" eaLnBrk="1" hangingPunct="1"/>
            <a:endParaRPr lang="sr-Latn-RS" altLang="en-US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sr-Latn-RS" altLang="en-US" dirty="0" smtClean="0"/>
              <a:t>Poznati BIM softveri </a:t>
            </a:r>
            <a:r>
              <a:rPr lang="sr-Latn-RS" altLang="en-US" dirty="0" err="1" smtClean="0"/>
              <a:t>Revit</a:t>
            </a:r>
            <a:r>
              <a:rPr lang="sr-Latn-RS" altLang="en-US" dirty="0" smtClean="0"/>
              <a:t>, </a:t>
            </a:r>
            <a:r>
              <a:rPr lang="sr-Latn-RS" altLang="en-US" dirty="0" err="1" smtClean="0"/>
              <a:t>ArchiCad</a:t>
            </a:r>
            <a:r>
              <a:rPr lang="sr-Latn-RS" altLang="en-US" dirty="0" smtClean="0"/>
              <a:t>, </a:t>
            </a:r>
            <a:r>
              <a:rPr lang="sr-Latn-RS" altLang="en-US" dirty="0" err="1" smtClean="0"/>
              <a:t>Allplan</a:t>
            </a:r>
            <a:endParaRPr lang="sr-Latn-C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DFD6D7-B6EE-4F64-8D55-90128D58AD89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95260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b="1" dirty="0" smtClean="0"/>
              <a:t>Baze podataka i programi za upravljanje bazama podataka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Baza podataka je logičko grupisanje povezanih fajlova. 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U bazi podataka, podatak je integrisan i povezan tako da jedan skup softvera obezbeđuje pristup svim podacima, izbegavajući mnoge probleme koji su povezani sa fajlovima i njihovim okruženjem. 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Redundansa podataka, izolacija podataka i nekonzistentnost podataka su minimizovani i podaci mogu biti deljeni među mnogim korisnicima. </a:t>
            </a:r>
          </a:p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sr-Latn-CS" dirty="0" smtClean="0"/>
          </a:p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605F2-0C61-4347-87FB-8FB34F3F884F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94872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b="1" dirty="0" smtClean="0"/>
              <a:t>Koraci u upravljanju bazama podataka:         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400" b="1" dirty="0" smtClean="0"/>
              <a:t>Skladištenje podataka </a:t>
            </a:r>
            <a:endParaRPr lang="en-US" sz="2400" b="1" dirty="0" smtClean="0"/>
          </a:p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sz="2400" dirty="0" smtClean="0"/>
              <a:t>Podaci i informacije su beskorisne ukoliko ne postoji efikasan sistem za njihovo prikupljanje, organizovanje i skladištenje. 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400" b="1" dirty="0" smtClean="0"/>
              <a:t>Preuzimanje podataka </a:t>
            </a:r>
            <a:endParaRPr lang="en-US" sz="2400" b="1" dirty="0" smtClean="0"/>
          </a:p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sz="2400" dirty="0" smtClean="0"/>
              <a:t>Baze podataka su fleksibilne i pružaju mogućnost jednostavnog i brzog preuzimanja (</a:t>
            </a:r>
            <a:r>
              <a:rPr lang="sr-Latn-CS" sz="2400" i="1" dirty="0" smtClean="0"/>
              <a:t>retrieving</a:t>
            </a:r>
            <a:r>
              <a:rPr lang="sr-Latn-CS" sz="2400" dirty="0" smtClean="0"/>
              <a:t>) podataka. 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400" b="1" dirty="0" smtClean="0"/>
              <a:t>Editovanje podataka </a:t>
            </a:r>
            <a:endParaRPr lang="en-US" sz="2400" b="1" dirty="0" smtClean="0"/>
          </a:p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sz="2400" dirty="0" smtClean="0"/>
              <a:t>Pod editovanjem se podrazumeva dodavanje, brisanje i izmena postojećih podataka u bazi. 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400" b="1" dirty="0"/>
              <a:t>Organizovanje podataka </a:t>
            </a:r>
            <a:endParaRPr lang="en-US" sz="2400" b="1" dirty="0"/>
          </a:p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sz="2400" dirty="0"/>
              <a:t>Čak i nakon njihovog skladištenja, podaci se mogu po želji reorganizovati. 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400" b="1" dirty="0"/>
              <a:t>Distribucija podataka i informacija </a:t>
            </a:r>
            <a:endParaRPr lang="en-US" sz="2400" b="1" dirty="0"/>
          </a:p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sz="2400" dirty="0"/>
              <a:t>Jednom uskladišteni podaci mogu biti upotrebljeni na mnogo različitih načina. </a:t>
            </a:r>
          </a:p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sr-Latn-CS" dirty="0" smtClean="0"/>
          </a:p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3F59F6-FD84-4A1F-B8A3-8702F9202049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00087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b="1" dirty="0" smtClean="0"/>
              <a:t>Terminologija baza podataka</a:t>
            </a:r>
            <a:endParaRPr lang="en-US" b="1" dirty="0" smtClean="0"/>
          </a:p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 smtClean="0"/>
              <a:t>Zajednička terminologija omogućava generalizaciju velikog broja različitih slučajeva i eliminiše gomilu komplikacija izazvanih korišćenjem specifičnog žargona za svaku granu industrije, kompaniju ili postavku nekog konkretnog problema. Pet najčešce korišcenih termina u vezi sa bazama podataka jesu: </a:t>
            </a:r>
            <a:endParaRPr lang="en-US" dirty="0" smtClean="0"/>
          </a:p>
          <a:p>
            <a:pPr marL="1463040" lvl="4" indent="-210312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"/>
              <a:defRPr/>
            </a:pPr>
            <a:r>
              <a:rPr lang="sr-Latn-CS" dirty="0" smtClean="0"/>
              <a:t>entitet (</a:t>
            </a:r>
            <a:r>
              <a:rPr lang="sr-Latn-CS" i="1" dirty="0" smtClean="0"/>
              <a:t>entity</a:t>
            </a:r>
            <a:r>
              <a:rPr lang="sr-Latn-CS" dirty="0" smtClean="0"/>
              <a:t>), </a:t>
            </a:r>
            <a:endParaRPr lang="en-US" dirty="0" smtClean="0"/>
          </a:p>
          <a:p>
            <a:pPr marL="1463040" lvl="4" indent="-210312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"/>
              <a:defRPr/>
            </a:pPr>
            <a:r>
              <a:rPr lang="sr-Latn-CS" dirty="0" smtClean="0"/>
              <a:t>atribut (</a:t>
            </a:r>
            <a:r>
              <a:rPr lang="sr-Latn-CS" i="1" dirty="0" smtClean="0"/>
              <a:t>attribute</a:t>
            </a:r>
            <a:r>
              <a:rPr lang="sr-Latn-CS" dirty="0" smtClean="0"/>
              <a:t>), </a:t>
            </a:r>
            <a:endParaRPr lang="en-US" dirty="0" smtClean="0"/>
          </a:p>
          <a:p>
            <a:pPr marL="1463040" lvl="4" indent="-210312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"/>
              <a:defRPr/>
            </a:pPr>
            <a:r>
              <a:rPr lang="sr-Latn-CS" dirty="0" smtClean="0"/>
              <a:t>pojedinačan podatak (</a:t>
            </a:r>
            <a:r>
              <a:rPr lang="sr-Latn-CS" i="1" dirty="0" smtClean="0"/>
              <a:t>data</a:t>
            </a:r>
            <a:r>
              <a:rPr lang="sr-Latn-CS" dirty="0" smtClean="0"/>
              <a:t> </a:t>
            </a:r>
            <a:r>
              <a:rPr lang="sr-Latn-CS" i="1" dirty="0" smtClean="0"/>
              <a:t>item</a:t>
            </a:r>
            <a:r>
              <a:rPr lang="sr-Latn-CS" dirty="0" smtClean="0"/>
              <a:t>), </a:t>
            </a:r>
            <a:endParaRPr lang="en-US" dirty="0" smtClean="0"/>
          </a:p>
          <a:p>
            <a:pPr marL="1463040" lvl="4" indent="-210312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"/>
              <a:defRPr/>
            </a:pPr>
            <a:r>
              <a:rPr lang="sr-Latn-CS" dirty="0" smtClean="0"/>
              <a:t>zapis (</a:t>
            </a:r>
            <a:r>
              <a:rPr lang="sr-Latn-CS" i="1" dirty="0" smtClean="0"/>
              <a:t>record</a:t>
            </a:r>
            <a:r>
              <a:rPr lang="sr-Latn-CS" dirty="0" smtClean="0"/>
              <a:t>) i </a:t>
            </a:r>
            <a:endParaRPr lang="en-US" dirty="0" smtClean="0"/>
          </a:p>
          <a:p>
            <a:pPr marL="1463040" lvl="4" indent="-210312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"/>
              <a:defRPr/>
            </a:pPr>
            <a:r>
              <a:rPr lang="sr-Latn-CS" dirty="0" smtClean="0"/>
              <a:t>relacija (</a:t>
            </a:r>
            <a:r>
              <a:rPr lang="sr-Latn-CS" i="1" dirty="0" smtClean="0"/>
              <a:t>relation</a:t>
            </a:r>
            <a:r>
              <a:rPr lang="sr-Latn-CS" dirty="0" smtClean="0"/>
              <a:t>).</a:t>
            </a:r>
            <a:endParaRPr lang="en-US" dirty="0" smtClean="0"/>
          </a:p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000986-FE34-417A-9B57-D4B8620EAC79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8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90296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xtLst/>
        </p:spPr>
        <p:txBody>
          <a:bodyPr>
            <a:normAutofit/>
          </a:bodyPr>
          <a:lstStyle/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b="1" dirty="0" smtClean="0"/>
              <a:t>DBMS</a:t>
            </a:r>
            <a:endParaRPr lang="en-US" b="1" dirty="0" smtClean="0"/>
          </a:p>
          <a:p>
            <a:pPr marL="1463040" lvl="4" indent="-210312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"/>
              <a:defRPr/>
            </a:pPr>
            <a:r>
              <a:rPr lang="sr-Latn-CS" dirty="0" smtClean="0"/>
              <a:t>Program (ili grupa programa) koji obezbeđuje pristup bazi podataka je poznat pod imenom sistem za upravljanje bazom podataka (engl. </a:t>
            </a:r>
            <a:r>
              <a:rPr lang="sr-Latn-CS" i="1" dirty="0" smtClean="0"/>
              <a:t>Data Base Management System</a:t>
            </a:r>
            <a:r>
              <a:rPr lang="sr-Latn-CS" dirty="0" smtClean="0"/>
              <a:t> - DBMS). </a:t>
            </a:r>
          </a:p>
          <a:p>
            <a:pPr marL="1463040" lvl="4" indent="-210312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"/>
              <a:defRPr/>
            </a:pPr>
            <a:r>
              <a:rPr lang="sr-Latn-CS" dirty="0" smtClean="0"/>
              <a:t>Dopušta organizaciji da centralizuje podatke, da njima efikasno upravlja i obezbeđuje pristup uskladištenim podacima programskom aplikacijom. </a:t>
            </a:r>
          </a:p>
          <a:p>
            <a:pPr marL="1463040" lvl="4" indent="-210312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"/>
              <a:defRPr/>
            </a:pPr>
            <a:r>
              <a:rPr lang="sr-Latn-CS" dirty="0" smtClean="0"/>
              <a:t>Dejstvuje kao interfejs između programa i fizičkog fajla sa podacima i omogućuje korisnicima da pomoću alata dodaju, brišu, održavaju, prikazuju, štampaju, traže, biraju, sortiraju, i osavremenjuju podatke.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DC2CD1-42FB-4904-A0D4-1C786D8D62EA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9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31395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1282</Words>
  <Application>Microsoft Office PowerPoint</Application>
  <PresentationFormat>On-screen Show (4:3)</PresentationFormat>
  <Paragraphs>157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Calibri</vt:lpstr>
      <vt:lpstr>Constantia</vt:lpstr>
      <vt:lpstr>Wingdings 2</vt:lpstr>
      <vt:lpstr>Flow</vt:lpstr>
      <vt:lpstr>1_Flow</vt:lpstr>
      <vt:lpstr>2_Flow</vt:lpstr>
      <vt:lpstr>INFORMACIONI SISTEMI U GRAĐEVINARSTU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Primer entiteta (tabela)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INFORMACIONI SISTEMI U GRAĐEVINARSTU</dc:title>
  <dc:creator>Vule1</dc:creator>
  <cp:lastModifiedBy>Lesa Veliki</cp:lastModifiedBy>
  <cp:revision>4</cp:revision>
  <dcterms:created xsi:type="dcterms:W3CDTF">2021-05-13T21:44:04Z</dcterms:created>
  <dcterms:modified xsi:type="dcterms:W3CDTF">2021-05-17T13:42:21Z</dcterms:modified>
</cp:coreProperties>
</file>