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59" r:id="rId10"/>
    <p:sldId id="257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69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35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9F484-BD53-49A8-BF66-92CF9393E0FC}" type="datetimeFigureOut">
              <a:rPr lang="en-US"/>
              <a:pPr>
                <a:defRPr/>
              </a:pPr>
              <a:t>5/17/2021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3E1F7E4B-4343-4185-B44B-83A481D23B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0986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A513E-D734-4E25-8B64-A7C96AEE3ADE}" type="datetimeFigureOut">
              <a:rPr lang="en-US"/>
              <a:pPr>
                <a:defRPr/>
              </a:pPr>
              <a:t>5/17/2021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D87E59-E3C4-479E-A912-83F453EA86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786489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E41B9-E415-4678-B096-80104148F974}" type="datetimeFigureOut">
              <a:rPr lang="en-US"/>
              <a:pPr>
                <a:defRPr/>
              </a:pPr>
              <a:t>5/17/2021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BE45F-B9BC-4E2F-8453-4255D59030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984244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FD432-ECDB-4E33-9C1D-7F2CB1FA358D}" type="datetimeFigureOut">
              <a:rPr lang="en-US"/>
              <a:pPr>
                <a:defRPr/>
              </a:pPr>
              <a:t>5/17/2021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10867F-CFCB-4460-9C44-141207BD2E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751211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31084-FB0D-4F5A-A93F-908D35406515}" type="datetimeFigureOut">
              <a:rPr lang="en-US"/>
              <a:pPr>
                <a:defRPr/>
              </a:pPr>
              <a:t>5/17/2021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ACC68BAA-AA8D-476F-93E9-2C9AB6353B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2740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CB2BC-474C-4138-A3C9-7DB45C11DBEA}" type="datetimeFigureOut">
              <a:rPr lang="en-US"/>
              <a:pPr>
                <a:defRPr/>
              </a:pPr>
              <a:t>5/17/2021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BEA784-29F6-4B5A-9142-7F96422B38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041347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C005B-FDDB-45BF-AEDF-F34F861FF357}" type="datetimeFigureOut">
              <a:rPr lang="en-US"/>
              <a:pPr>
                <a:defRPr/>
              </a:pPr>
              <a:t>5/17/2021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D4AFA7-7760-4749-A426-8F0832B50E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00876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A3702-1473-4D8F-BC4F-990D02323E40}" type="datetimeFigureOut">
              <a:rPr lang="en-US"/>
              <a:pPr>
                <a:defRPr/>
              </a:pPr>
              <a:t>5/17/2021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B0F934-57A4-41BB-87FE-7DFACD08D5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935046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69073-9382-4535-8DC1-99259EB4A961}" type="datetimeFigureOut">
              <a:rPr lang="en-US"/>
              <a:pPr>
                <a:defRPr/>
              </a:pPr>
              <a:t>5/17/2021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F0F7E4-C38F-4116-A494-6A84F2EEA2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793670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F816A-2E66-4976-B63F-3E87AD22CD46}" type="datetimeFigureOut">
              <a:rPr lang="en-US"/>
              <a:pPr>
                <a:defRPr/>
              </a:pPr>
              <a:t>5/17/2021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1B9309-55F2-4BC5-9A37-0EB02D8BE8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716415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A366D-6CB0-4047-9193-94E62BEBDA93}" type="datetimeFigureOut">
              <a:rPr lang="en-US"/>
              <a:pPr>
                <a:defRPr/>
              </a:pPr>
              <a:t>5/17/2021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A8247E91-A76A-4328-8575-F9C037A185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492486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5C3C68A-38E0-47FF-8340-F31FD682FFB3}" type="datetimeFigureOut">
              <a:rPr lang="en-US"/>
              <a:pPr>
                <a:defRPr/>
              </a:pPr>
              <a:t>5/17/2021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  <a:latin typeface="Calibri" panose="020F0502020204030204" pitchFamily="34" charset="0"/>
              </a:defRPr>
            </a:lvl1pPr>
          </a:lstStyle>
          <a:p>
            <a:fld id="{8C02C5A9-9A9E-4EDA-A195-4B8A906E8C28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2" r:id="rId2"/>
    <p:sldLayoutId id="2147483744" r:id="rId3"/>
    <p:sldLayoutId id="2147483741" r:id="rId4"/>
    <p:sldLayoutId id="2147483740" r:id="rId5"/>
    <p:sldLayoutId id="2147483739" r:id="rId6"/>
    <p:sldLayoutId id="2147483738" r:id="rId7"/>
    <p:sldLayoutId id="2147483737" r:id="rId8"/>
    <p:sldLayoutId id="2147483745" r:id="rId9"/>
    <p:sldLayoutId id="2147483736" r:id="rId10"/>
    <p:sldLayoutId id="2147483735" r:id="rId11"/>
  </p:sldLayoutIdLst>
  <p:transition>
    <p:wipe dir="r"/>
  </p:transition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Microsoft </a:t>
            </a:r>
            <a:r>
              <a:rPr lang="en-US" dirty="0" smtClean="0"/>
              <a:t>Access</a:t>
            </a:r>
            <a:endParaRPr lang="en-US" dirty="0"/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r>
              <a:rPr lang="sr-Latn-CS" dirty="0" smtClean="0"/>
              <a:t>d</a:t>
            </a:r>
            <a:r>
              <a:rPr lang="en-US" dirty="0" smtClean="0"/>
              <a:t>r </a:t>
            </a:r>
            <a:r>
              <a:rPr lang="sr-Latn-CS" dirty="0" smtClean="0"/>
              <a:t>Vule </a:t>
            </a:r>
            <a:r>
              <a:rPr lang="sr-Latn-CS" dirty="0" smtClean="0"/>
              <a:t>Aleksić</a:t>
            </a:r>
            <a:endParaRPr lang="en-US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PLANIRANJE I PRAVLJENJE BP</a:t>
            </a:r>
            <a:endParaRPr lang="en-US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sz="2400" smtClean="0"/>
              <a:t>Nekoliko pitanja na koja je potrebno dati odgovor pre pravljenja BP:</a:t>
            </a:r>
          </a:p>
          <a:p>
            <a:pPr lvl="1"/>
            <a:r>
              <a:rPr lang="sr-Latn-CS" sz="2000" smtClean="0"/>
              <a:t>Na koji način će se koristiti podaci?</a:t>
            </a:r>
          </a:p>
          <a:p>
            <a:pPr lvl="1"/>
            <a:r>
              <a:rPr lang="sr-Latn-CS" sz="2000" smtClean="0"/>
              <a:t>Kakvi podaci će se prikupljati?</a:t>
            </a:r>
          </a:p>
          <a:p>
            <a:pPr lvl="1"/>
            <a:r>
              <a:rPr lang="sr-Latn-CS" sz="2000" smtClean="0"/>
              <a:t>Kakvi podaci će se zapisivati?</a:t>
            </a:r>
          </a:p>
          <a:p>
            <a:pPr lvl="1"/>
            <a:r>
              <a:rPr lang="sr-Latn-CS" sz="2000" smtClean="0"/>
              <a:t>Kakve veze postoje među podacima?</a:t>
            </a:r>
          </a:p>
          <a:p>
            <a:pPr lvl="1"/>
            <a:r>
              <a:rPr lang="sr-Latn-CS" sz="2000" smtClean="0"/>
              <a:t>Da li se podaci mogu organizovati u manje posebne grupe?</a:t>
            </a:r>
          </a:p>
          <a:p>
            <a:pPr lvl="1"/>
            <a:r>
              <a:rPr lang="sr-Latn-CS" sz="2000" smtClean="0"/>
              <a:t>Ko će biti krajnji korisnik baze?</a:t>
            </a:r>
          </a:p>
          <a:p>
            <a:pPr lvl="1"/>
            <a:r>
              <a:rPr lang="sr-Latn-CS" sz="2000" smtClean="0"/>
              <a:t>Šta je rezultat baze?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PLANIRANJE I PRAVLJENJE BP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sr-Latn-CS" sz="2400" b="1" smtClean="0">
                <a:solidFill>
                  <a:schemeClr val="bg2">
                    <a:lumMod val="25000"/>
                  </a:schemeClr>
                </a:solidFill>
              </a:rPr>
              <a:t>Planiranje tabela BP: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r-Latn-CS" sz="2000" smtClean="0"/>
              <a:t>Informacije BP organizovati u nekoliko tabela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r-Latn-CS" sz="2000" smtClean="0"/>
              <a:t>U svakoj tabeli postoje polja koja se odnose na istu oblast</a:t>
            </a:r>
          </a:p>
          <a:p>
            <a:pPr lvl="2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r-Latn-CS" sz="2000" i="1" smtClean="0"/>
              <a:t>npr. tabela </a:t>
            </a:r>
            <a:r>
              <a:rPr lang="sr-Latn-CS" sz="2000" i="1" u="sng" smtClean="0"/>
              <a:t>Radnici </a:t>
            </a:r>
            <a:r>
              <a:rPr lang="sr-Latn-CS" sz="2000" i="1" smtClean="0"/>
              <a:t>sadržaće samo osnovne podatke koji se odnose na radnike, dok će tabela </a:t>
            </a:r>
            <a:r>
              <a:rPr lang="sr-Latn-CS" sz="2000" i="1" u="sng" smtClean="0"/>
              <a:t>Gradilište </a:t>
            </a:r>
            <a:r>
              <a:rPr lang="sr-Latn-CS" sz="2000" i="1" smtClean="0"/>
              <a:t>sadržati samo podatke o gradilištima na kojima rade radnici.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r-Latn-CS" sz="2000" i="1" smtClean="0"/>
              <a:t>Fokusiranjem tabele na jedan zadatak u mnogome se pojednostavljuje struktura tabela kao i eventualne kasnije izmene</a:t>
            </a:r>
            <a:endParaRPr lang="en-US" sz="2000" i="1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PLANIRANJE I PRAVLJENJE BP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sr-Latn-CS" sz="2400" b="1" smtClean="0">
                <a:solidFill>
                  <a:schemeClr val="bg2">
                    <a:lumMod val="25000"/>
                  </a:schemeClr>
                </a:solidFill>
              </a:rPr>
              <a:t>Planiranje tabela BP: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r-Latn-CS" sz="2000" smtClean="0"/>
              <a:t>Kada se tabela definiše sa svim svojim podacima, neophodno je definisati tip podatka</a:t>
            </a:r>
          </a:p>
          <a:p>
            <a:pPr lvl="2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r-Latn-CS" sz="2000" smtClean="0"/>
              <a:t>Tipovi podataka mogu biti:</a:t>
            </a:r>
          </a:p>
          <a:p>
            <a:pPr marL="1188720" lvl="3" indent="-210312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r-Latn-CS" sz="1800" smtClean="0"/>
              <a:t>numerički</a:t>
            </a:r>
          </a:p>
          <a:p>
            <a:pPr marL="1188720" lvl="3" indent="-210312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r-Latn-CS" sz="1800" smtClean="0"/>
              <a:t>tekstualni </a:t>
            </a:r>
          </a:p>
          <a:p>
            <a:pPr marL="1188720" lvl="3" indent="-210312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r-Latn-CS" sz="1800" smtClean="0"/>
              <a:t>objektni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r-Latn-CS" sz="2000" smtClean="0"/>
              <a:t>Dodeliti primarne ključeve</a:t>
            </a:r>
          </a:p>
          <a:p>
            <a:pPr lvl="2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r-Latn-CS" sz="2000" smtClean="0"/>
              <a:t>primarni ključ (Primary Key) je polje čija vrednost jedinstveno identifikuje svaki slog tabele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sr-Latn-CS" smtClean="0"/>
              <a:t>PLANIRANJE I PRAVLJENJE BP</a:t>
            </a:r>
            <a:endParaRPr lang="en-US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855788"/>
            <a:ext cx="5257800" cy="658812"/>
          </a:xfrm>
        </p:spPr>
        <p:txBody>
          <a:bodyPr/>
          <a:lstStyle/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sr-Latn-CS" smtClean="0">
                <a:solidFill>
                  <a:schemeClr val="bg2">
                    <a:lumMod val="25000"/>
                  </a:schemeClr>
                </a:solidFill>
              </a:rPr>
              <a:t>Pravljenje tabela BP:</a:t>
            </a:r>
          </a:p>
        </p:txBody>
      </p:sp>
      <p:sp>
        <p:nvSpPr>
          <p:cNvPr id="17412" name="Content Placeholder 2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6513"/>
          </a:xfrm>
        </p:spPr>
        <p:txBody>
          <a:bodyPr/>
          <a:lstStyle/>
          <a:p>
            <a:pPr lvl="1"/>
            <a:r>
              <a:rPr lang="sr-Latn-CS" smtClean="0"/>
              <a:t>u pogledu Design</a:t>
            </a:r>
          </a:p>
          <a:p>
            <a:pPr lvl="1"/>
            <a:r>
              <a:rPr lang="sr-Latn-CS" smtClean="0"/>
              <a:t>koristeći čarobnjaka</a:t>
            </a:r>
          </a:p>
          <a:p>
            <a:pPr lvl="1"/>
            <a:r>
              <a:rPr lang="sr-Latn-CS" smtClean="0"/>
              <a:t>unošenjem podataka</a:t>
            </a:r>
            <a:endParaRPr lang="en-US" smtClean="0"/>
          </a:p>
        </p:txBody>
      </p:sp>
      <p:pic>
        <p:nvPicPr>
          <p:cNvPr id="17413" name="Content Placeholder 7" descr="MS Access 04.jpg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16438" y="2895600"/>
            <a:ext cx="4460875" cy="3200400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sr-Latn-CS" smtClean="0"/>
              <a:t>PLANIRANJE I PRAVLJENJE BP</a:t>
            </a:r>
            <a:endParaRPr lang="en-US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855788"/>
            <a:ext cx="8534400" cy="658812"/>
          </a:xfrm>
        </p:spPr>
        <p:txBody>
          <a:bodyPr/>
          <a:lstStyle/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sr-Latn-CS" smtClean="0">
                <a:solidFill>
                  <a:schemeClr val="bg2">
                    <a:lumMod val="25000"/>
                  </a:schemeClr>
                </a:solidFill>
              </a:rPr>
              <a:t>Pravljenje tabela BP u pogledu Design</a:t>
            </a:r>
          </a:p>
        </p:txBody>
      </p:sp>
      <p:sp>
        <p:nvSpPr>
          <p:cNvPr id="18436" name="Content Placeholder 2"/>
          <p:cNvSpPr>
            <a:spLocks noGrp="1"/>
          </p:cNvSpPr>
          <p:nvPr>
            <p:ph sz="quarter" idx="2"/>
          </p:nvPr>
        </p:nvSpPr>
        <p:spPr>
          <a:xfrm>
            <a:off x="304800" y="2514600"/>
            <a:ext cx="4040188" cy="3846513"/>
          </a:xfrm>
        </p:spPr>
        <p:txBody>
          <a:bodyPr/>
          <a:lstStyle/>
          <a:p>
            <a:pPr lvl="1"/>
            <a:r>
              <a:rPr lang="sr-Latn-CS" smtClean="0"/>
              <a:t>Prozor za pravljenje tabela u pogledu Design je podeljen na dva dela</a:t>
            </a:r>
          </a:p>
          <a:p>
            <a:pPr lvl="2"/>
            <a:r>
              <a:rPr lang="sr-Latn-CS" smtClean="0"/>
              <a:t>u gornjem delu se upisuju polja, tipovi polja i po potrebi opis polja</a:t>
            </a:r>
          </a:p>
          <a:p>
            <a:pPr lvl="2"/>
            <a:r>
              <a:rPr lang="sr-Latn-CS" smtClean="0"/>
              <a:t>U donjem delu se određuju svojstva polja (izgled na ekranu, veličina, pravila za proveru itd.)</a:t>
            </a:r>
            <a:endParaRPr lang="en-US" smtClean="0"/>
          </a:p>
        </p:txBody>
      </p:sp>
      <p:pic>
        <p:nvPicPr>
          <p:cNvPr id="18437" name="Content Placeholder 11" descr="MS Access 05.jpg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6100" y="2806700"/>
            <a:ext cx="4406900" cy="3060700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sr-Latn-CS" smtClean="0"/>
              <a:t>PLANIRANJE I PRAVLJENJE BP</a:t>
            </a:r>
            <a:endParaRPr lang="en-US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855788"/>
            <a:ext cx="8534400" cy="658812"/>
          </a:xfrm>
        </p:spPr>
        <p:txBody>
          <a:bodyPr/>
          <a:lstStyle/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sr-Latn-CS" smtClean="0">
                <a:solidFill>
                  <a:schemeClr val="bg2">
                    <a:lumMod val="25000"/>
                  </a:schemeClr>
                </a:solidFill>
              </a:rPr>
              <a:t>Pravljenje tabela BP u pogledu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304800" y="2514600"/>
            <a:ext cx="4040188" cy="3846513"/>
          </a:xfrm>
        </p:spPr>
        <p:txBody>
          <a:bodyPr>
            <a:normAutofit lnSpcReduction="10000"/>
          </a:bodyPr>
          <a:lstStyle/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r-Latn-CS" smtClean="0"/>
              <a:t>Tipovi podataka:</a:t>
            </a:r>
          </a:p>
          <a:p>
            <a:pPr lvl="2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r-Latn-CS" b="1" smtClean="0">
                <a:solidFill>
                  <a:schemeClr val="tx2">
                    <a:lumMod val="75000"/>
                  </a:schemeClr>
                </a:solidFill>
              </a:rPr>
              <a:t>Text</a:t>
            </a:r>
            <a:r>
              <a:rPr lang="sr-Latn-CS" smtClean="0"/>
              <a:t> – najčešće korišćen tip podataka i može sadržati do 255 karaktera i/ili cifara</a:t>
            </a:r>
          </a:p>
          <a:p>
            <a:pPr lvl="2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r-Latn-CS" b="1" smtClean="0">
                <a:solidFill>
                  <a:schemeClr val="tx2">
                    <a:lumMod val="75000"/>
                  </a:schemeClr>
                </a:solidFill>
              </a:rPr>
              <a:t>Memo</a:t>
            </a:r>
            <a:r>
              <a:rPr lang="sr-Latn-CS" smtClean="0"/>
              <a:t> – za čuvanje teksta promenljive dužine do 65535 karaktera</a:t>
            </a:r>
          </a:p>
          <a:p>
            <a:pPr lvl="2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r-Latn-CS" b="1" smtClean="0">
                <a:solidFill>
                  <a:schemeClr val="tx2">
                    <a:lumMod val="75000"/>
                  </a:schemeClr>
                </a:solidFill>
              </a:rPr>
              <a:t>Number</a:t>
            </a:r>
            <a:r>
              <a:rPr lang="sr-Latn-CS" smtClean="0"/>
              <a:t> – numerički podaci koji se koriste u izračunavanjima</a:t>
            </a:r>
          </a:p>
          <a:p>
            <a:pPr lvl="2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r-Latn-CS" b="1" smtClean="0">
                <a:solidFill>
                  <a:schemeClr val="bg2">
                    <a:lumMod val="25000"/>
                  </a:schemeClr>
                </a:solidFill>
              </a:rPr>
              <a:t>Date/Time</a:t>
            </a:r>
            <a:r>
              <a:rPr lang="sr-Latn-CS" smtClean="0"/>
              <a:t> – Datum i vreme</a:t>
            </a:r>
          </a:p>
          <a:p>
            <a:pPr lvl="2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r-Latn-CS" b="1" smtClean="0">
                <a:solidFill>
                  <a:schemeClr val="bg2">
                    <a:lumMod val="25000"/>
                  </a:schemeClr>
                </a:solidFill>
              </a:rPr>
              <a:t>Currency</a:t>
            </a:r>
            <a:r>
              <a:rPr lang="sr-Latn-CS" smtClean="0"/>
              <a:t> – za čuvanje podataka u novčanoj valuti</a:t>
            </a:r>
            <a:endParaRPr lang="en-US"/>
          </a:p>
        </p:txBody>
      </p:sp>
      <p:pic>
        <p:nvPicPr>
          <p:cNvPr id="19461" name="Picture 5" descr="MS Access 0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819400"/>
            <a:ext cx="4410075" cy="306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6513"/>
          </a:xfrm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40" presetID="37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sr-Latn-CS" smtClean="0"/>
              <a:t>PLANIRANJE I PRAVLJENJE BP</a:t>
            </a:r>
            <a:endParaRPr lang="en-US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855788"/>
            <a:ext cx="8534400" cy="658812"/>
          </a:xfrm>
        </p:spPr>
        <p:txBody>
          <a:bodyPr/>
          <a:lstStyle/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sr-Latn-CS" smtClean="0">
                <a:solidFill>
                  <a:schemeClr val="bg2">
                    <a:lumMod val="25000"/>
                  </a:schemeClr>
                </a:solidFill>
              </a:rPr>
              <a:t>Pravljenje tabela BP u pogledu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304800" y="2514600"/>
            <a:ext cx="4040188" cy="3846513"/>
          </a:xfrm>
        </p:spPr>
        <p:txBody>
          <a:bodyPr>
            <a:normAutofit lnSpcReduction="10000"/>
          </a:bodyPr>
          <a:lstStyle/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r-Latn-CS" smtClean="0"/>
              <a:t>Tipovi podataka:</a:t>
            </a:r>
          </a:p>
          <a:p>
            <a:pPr lvl="2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r-Latn-CS" b="1" smtClean="0">
                <a:solidFill>
                  <a:schemeClr val="tx2">
                    <a:lumMod val="75000"/>
                  </a:schemeClr>
                </a:solidFill>
              </a:rPr>
              <a:t>AutoNumber</a:t>
            </a:r>
            <a:r>
              <a:rPr lang="sr-Latn-CS" smtClean="0"/>
              <a:t> – Jedinstven broj za svaki slog </a:t>
            </a:r>
          </a:p>
          <a:p>
            <a:pPr lvl="2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r-Latn-CS" b="1" smtClean="0">
                <a:solidFill>
                  <a:schemeClr val="tx2">
                    <a:lumMod val="75000"/>
                  </a:schemeClr>
                </a:solidFill>
              </a:rPr>
              <a:t>Yes/No</a:t>
            </a:r>
            <a:r>
              <a:rPr lang="sr-Latn-CS" smtClean="0"/>
              <a:t> – polje koje može imati samo jednu od dve vrednosti tipa Da/Ne</a:t>
            </a:r>
          </a:p>
          <a:p>
            <a:pPr lvl="2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r-Latn-CS" b="1" smtClean="0">
                <a:solidFill>
                  <a:schemeClr val="tx2">
                    <a:lumMod val="75000"/>
                  </a:schemeClr>
                </a:solidFill>
              </a:rPr>
              <a:t>OLE Object</a:t>
            </a:r>
            <a:r>
              <a:rPr lang="sr-Latn-CS" b="1" smtClean="0"/>
              <a:t> </a:t>
            </a:r>
            <a:r>
              <a:rPr lang="sr-Latn-CS" smtClean="0"/>
              <a:t>– Objekat (slika, grafika, zvuk, Excel-ova tabela...)</a:t>
            </a:r>
          </a:p>
          <a:p>
            <a:pPr lvl="2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r-Latn-CS" b="1" smtClean="0">
                <a:solidFill>
                  <a:schemeClr val="bg2">
                    <a:lumMod val="25000"/>
                  </a:schemeClr>
                </a:solidFill>
              </a:rPr>
              <a:t>Hyperlink</a:t>
            </a:r>
            <a:r>
              <a:rPr lang="sr-Latn-CS" smtClean="0"/>
              <a:t> – veza koja vodi do druge lokacije ili za povezivanje sa Internetom</a:t>
            </a:r>
          </a:p>
          <a:p>
            <a:pPr lvl="2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r-Latn-CS" b="1" smtClean="0">
                <a:solidFill>
                  <a:schemeClr val="bg2">
                    <a:lumMod val="25000"/>
                  </a:schemeClr>
                </a:solidFill>
              </a:rPr>
              <a:t>Lookup Wizard </a:t>
            </a:r>
            <a:r>
              <a:rPr lang="sr-Latn-CS" smtClean="0"/>
              <a:t>– polje sa ograničenom listom vrednosti</a:t>
            </a:r>
            <a:endParaRPr lang="en-US"/>
          </a:p>
        </p:txBody>
      </p:sp>
      <p:pic>
        <p:nvPicPr>
          <p:cNvPr id="20485" name="Picture 5" descr="MS Access 0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819400"/>
            <a:ext cx="4410075" cy="306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6513"/>
          </a:xfrm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40" presetID="37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sr-Latn-CS" smtClean="0"/>
              <a:t>PLANIRANJE I PRAVLJENJE BP</a:t>
            </a:r>
            <a:endParaRPr lang="en-US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855788"/>
            <a:ext cx="8534400" cy="658812"/>
          </a:xfrm>
        </p:spPr>
        <p:txBody>
          <a:bodyPr/>
          <a:lstStyle/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sr-Latn-CS" smtClean="0">
                <a:solidFill>
                  <a:schemeClr val="bg2">
                    <a:lumMod val="25000"/>
                  </a:schemeClr>
                </a:solidFill>
              </a:rPr>
              <a:t>Pravljenje tabela BP u pogledu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304800" y="2514600"/>
            <a:ext cx="4040188" cy="3846513"/>
          </a:xfrm>
        </p:spPr>
        <p:txBody>
          <a:bodyPr>
            <a:normAutofit/>
          </a:bodyPr>
          <a:lstStyle/>
          <a:p>
            <a:pPr marL="274320" indent="-246888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r-Latn-CS" sz="2000" smtClean="0"/>
              <a:t>Po unosu polja neophodno je definisati ključeve</a:t>
            </a:r>
          </a:p>
          <a:p>
            <a:pPr marL="640080" lvl="1" indent="-246888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sr-Latn-CS" sz="1700" smtClean="0">
                <a:solidFill>
                  <a:schemeClr val="tx2">
                    <a:lumMod val="75000"/>
                  </a:schemeClr>
                </a:solidFill>
              </a:rPr>
              <a:t>Primarni ključ – </a:t>
            </a:r>
            <a:r>
              <a:rPr lang="sr-Latn-CS" sz="1700" smtClean="0"/>
              <a:t>je polje čija vrednost jedinstveno identifikuje svaki slog tabele</a:t>
            </a:r>
            <a:endParaRPr lang="sr-Latn-CS" sz="1700" smtClean="0">
              <a:solidFill>
                <a:schemeClr val="tx2">
                  <a:lumMod val="75000"/>
                </a:schemeClr>
              </a:solidFill>
            </a:endParaRPr>
          </a:p>
          <a:p>
            <a:pPr marL="640080" lvl="1" indent="-246888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sr-Latn-CS" sz="1700" smtClean="0">
                <a:solidFill>
                  <a:schemeClr val="tx2">
                    <a:lumMod val="75000"/>
                  </a:schemeClr>
                </a:solidFill>
              </a:rPr>
              <a:t>Sekundarni ključ – </a:t>
            </a:r>
            <a:r>
              <a:rPr lang="sr-Latn-CS" sz="17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je polje </a:t>
            </a:r>
            <a:r>
              <a:rPr lang="it-IT" sz="1700" smtClean="0"/>
              <a:t>čija se vrednost koristi za povezivanje sa vrednošću primarnog ključa u nekoj </a:t>
            </a:r>
            <a:r>
              <a:rPr lang="sr-Latn-CS" sz="1700" smtClean="0"/>
              <a:t>drugoj tabeli</a:t>
            </a:r>
            <a:r>
              <a:rPr lang="it-IT" sz="1700" smtClean="0"/>
              <a:t>. </a:t>
            </a:r>
            <a:endParaRPr lang="sl-SI" sz="1700" smtClean="0"/>
          </a:p>
        </p:txBody>
      </p:sp>
      <p:pic>
        <p:nvPicPr>
          <p:cNvPr id="8" name="Content Placeholder 7" descr="MS Access 10.jpg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40238" y="2497138"/>
            <a:ext cx="4322762" cy="3751262"/>
          </a:xfrm>
        </p:spPr>
      </p:pic>
      <p:sp>
        <p:nvSpPr>
          <p:cNvPr id="9" name="Oval 8"/>
          <p:cNvSpPr/>
          <p:nvPr/>
        </p:nvSpPr>
        <p:spPr>
          <a:xfrm>
            <a:off x="6172200" y="2743200"/>
            <a:ext cx="7620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495800" y="3276600"/>
            <a:ext cx="7620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572000" y="4191000"/>
            <a:ext cx="762000" cy="228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sr-Latn-CS" smtClean="0"/>
              <a:t>PLANIRANJE I PRAVLJENJE BP</a:t>
            </a:r>
            <a:endParaRPr lang="en-US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855788"/>
            <a:ext cx="8534400" cy="658812"/>
          </a:xfrm>
        </p:spPr>
        <p:txBody>
          <a:bodyPr/>
          <a:lstStyle/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sr-Latn-CS" smtClean="0">
                <a:solidFill>
                  <a:schemeClr val="bg2">
                    <a:lumMod val="25000"/>
                  </a:schemeClr>
                </a:solidFill>
              </a:rPr>
              <a:t>Pravljenje tabela BP u pogledu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304800" y="2514600"/>
            <a:ext cx="4040188" cy="3846513"/>
          </a:xfrm>
        </p:spPr>
        <p:txBody>
          <a:bodyPr>
            <a:normAutofit/>
          </a:bodyPr>
          <a:lstStyle/>
          <a:p>
            <a:pPr marL="274320" indent="-246888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r-Latn-CS" sz="2000" b="1" smtClean="0">
                <a:solidFill>
                  <a:schemeClr val="bg2">
                    <a:lumMod val="25000"/>
                  </a:schemeClr>
                </a:solidFill>
              </a:rPr>
              <a:t>Svojstva tekstualnog polja:</a:t>
            </a:r>
          </a:p>
          <a:p>
            <a:pPr marL="640080" lvl="1" indent="-246888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sr-Latn-CS" sz="1700" smtClean="0">
                <a:solidFill>
                  <a:schemeClr val="tx2">
                    <a:lumMod val="75000"/>
                  </a:schemeClr>
                </a:solidFill>
              </a:rPr>
              <a:t>Field Size – </a:t>
            </a:r>
            <a:r>
              <a:rPr lang="sr-Latn-CS" sz="1700" smtClean="0"/>
              <a:t>određivanje maksimalnog broja znakova u polju</a:t>
            </a:r>
            <a:endParaRPr lang="sr-Latn-CS" sz="1700" smtClean="0">
              <a:solidFill>
                <a:schemeClr val="tx2">
                  <a:lumMod val="75000"/>
                </a:schemeClr>
              </a:solidFill>
            </a:endParaRPr>
          </a:p>
          <a:p>
            <a:pPr marL="640080" lvl="1" indent="-246888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sr-Latn-CS" sz="1700" smtClean="0">
                <a:solidFill>
                  <a:schemeClr val="tx2">
                    <a:lumMod val="75000"/>
                  </a:schemeClr>
                </a:solidFill>
              </a:rPr>
              <a:t>Format – </a:t>
            </a:r>
            <a:r>
              <a:rPr lang="sr-Latn-CS" sz="1700" smtClean="0"/>
              <a:t>određivanje kako se podaci prikazuju</a:t>
            </a:r>
          </a:p>
          <a:p>
            <a:pPr marL="640080" lvl="1" indent="-246888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sr-Latn-CS" sz="1700" smtClean="0">
                <a:solidFill>
                  <a:schemeClr val="tx2">
                    <a:lumMod val="75000"/>
                  </a:schemeClr>
                </a:solidFill>
              </a:rPr>
              <a:t>Input Mask – </a:t>
            </a:r>
            <a:r>
              <a:rPr lang="sr-Latn-CS" sz="1700" smtClean="0"/>
              <a:t>određivanje formata ili oblika u kojem se podaci moraju uneti</a:t>
            </a:r>
            <a:endParaRPr lang="sr-Latn-CS" sz="1700" smtClean="0">
              <a:solidFill>
                <a:schemeClr val="tx2">
                  <a:lumMod val="75000"/>
                </a:schemeClr>
              </a:solidFill>
            </a:endParaRPr>
          </a:p>
          <a:p>
            <a:pPr marL="640080" lvl="1" indent="-246888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sr-Latn-CS" sz="1700" smtClean="0">
                <a:solidFill>
                  <a:schemeClr val="tx2">
                    <a:lumMod val="75000"/>
                  </a:schemeClr>
                </a:solidFill>
              </a:rPr>
              <a:t>Caption – </a:t>
            </a:r>
            <a:r>
              <a:rPr lang="sr-Latn-CS" sz="1700" smtClean="0"/>
              <a:t>natpis koji se prikazuje kada je polje na formularu</a:t>
            </a:r>
          </a:p>
          <a:p>
            <a:pPr marL="640080" lvl="1" indent="-246888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sr-Latn-CS" sz="1700" smtClean="0">
                <a:solidFill>
                  <a:schemeClr val="tx2">
                    <a:lumMod val="75000"/>
                  </a:schemeClr>
                </a:solidFill>
              </a:rPr>
              <a:t>Default Value – </a:t>
            </a:r>
            <a:r>
              <a:rPr lang="sr-Latn-CS" sz="1700" smtClean="0"/>
              <a:t>Vrednost koju Access automatski unosi u polje</a:t>
            </a:r>
            <a:endParaRPr lang="sr-Latn-CS" sz="1700" smtClean="0">
              <a:solidFill>
                <a:schemeClr val="tx2">
                  <a:lumMod val="75000"/>
                </a:schemeClr>
              </a:solidFill>
            </a:endParaRPr>
          </a:p>
          <a:p>
            <a:pPr marL="640080" lvl="1" indent="-246888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sr-Latn-CS" sz="1700" smtClean="0">
              <a:solidFill>
                <a:schemeClr val="tx2">
                  <a:lumMod val="75000"/>
                </a:schemeClr>
              </a:solidFill>
            </a:endParaRPr>
          </a:p>
          <a:p>
            <a:pPr marL="640080" lvl="1" indent="-246888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sr-Latn-CS" sz="170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5" descr="MS Access 0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590800"/>
            <a:ext cx="4319588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7" descr="MS Access 09.jpg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2600" y="3657600"/>
            <a:ext cx="1898650" cy="1639888"/>
          </a:xfrm>
        </p:spPr>
      </p:pic>
      <p:sp>
        <p:nvSpPr>
          <p:cNvPr id="9" name="Oval 8"/>
          <p:cNvSpPr/>
          <p:nvPr/>
        </p:nvSpPr>
        <p:spPr>
          <a:xfrm>
            <a:off x="6705600" y="4876800"/>
            <a:ext cx="7620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486400" y="4953000"/>
            <a:ext cx="7620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1" name="Picture 10" descr="MS Access 16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810000"/>
            <a:ext cx="2306638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/>
          <p:cNvSpPr/>
          <p:nvPr/>
        </p:nvSpPr>
        <p:spPr>
          <a:xfrm>
            <a:off x="6553200" y="4876800"/>
            <a:ext cx="533400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539" name="TextBox 15"/>
          <p:cNvSpPr txBox="1">
            <a:spLocks noChangeArrowheads="1"/>
          </p:cNvSpPr>
          <p:nvPr/>
        </p:nvSpPr>
        <p:spPr bwMode="auto">
          <a:xfrm>
            <a:off x="7162800" y="1447800"/>
            <a:ext cx="160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1200"/>
              <a:t>0	</a:t>
            </a:r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381000" y="2438400"/>
            <a:ext cx="3886200" cy="3584575"/>
            <a:chOff x="381000" y="2438400"/>
            <a:chExt cx="3886200" cy="3584853"/>
          </a:xfrm>
        </p:grpSpPr>
        <p:sp>
          <p:nvSpPr>
            <p:cNvPr id="15" name="Line Callout 2 14"/>
            <p:cNvSpPr/>
            <p:nvPr/>
          </p:nvSpPr>
          <p:spPr>
            <a:xfrm flipH="1">
              <a:off x="381000" y="2438400"/>
              <a:ext cx="3886200" cy="3505472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57000"/>
                <a:gd name="adj6" fmla="val -50225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553" name="TextBox 16"/>
            <p:cNvSpPr txBox="1">
              <a:spLocks noChangeArrowheads="1"/>
            </p:cNvSpPr>
            <p:nvPr/>
          </p:nvSpPr>
          <p:spPr bwMode="auto">
            <a:xfrm>
              <a:off x="457200" y="2514600"/>
              <a:ext cx="3733800" cy="3508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23888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623888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623888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623888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623888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6238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6238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6238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6238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sz="1200" b="1"/>
                <a:t>Simbol	Opis</a:t>
              </a:r>
              <a:endParaRPr lang="sr-Latn-CS" sz="1200" b="1"/>
            </a:p>
            <a:p>
              <a:endParaRPr lang="en-US" sz="1200"/>
            </a:p>
            <a:p>
              <a:pPr>
                <a:lnSpc>
                  <a:spcPct val="150000"/>
                </a:lnSpc>
              </a:pPr>
              <a:r>
                <a:rPr lang="en-US" sz="1200"/>
                <a:t>0	Cifre od 0 do 9 (obavezan unos znaka)</a:t>
              </a:r>
            </a:p>
            <a:p>
              <a:pPr>
                <a:lnSpc>
                  <a:spcPct val="150000"/>
                </a:lnSpc>
              </a:pPr>
              <a:r>
                <a:rPr lang="en-US" sz="1200"/>
                <a:t>9	Cifre od 0 do 9 (znak se ne mora uneti)</a:t>
              </a:r>
            </a:p>
            <a:p>
              <a:pPr>
                <a:lnSpc>
                  <a:spcPct val="150000"/>
                </a:lnSpc>
              </a:pPr>
              <a:r>
                <a:rPr lang="en-US" sz="1200"/>
                <a:t>A	Slovo ili cifra (obavezan unos znaka)</a:t>
              </a:r>
            </a:p>
            <a:p>
              <a:pPr>
                <a:lnSpc>
                  <a:spcPct val="150000"/>
                </a:lnSpc>
              </a:pPr>
              <a:r>
                <a:rPr lang="en-US" sz="1200"/>
                <a:t>a	 Slovo ili cifra (znak se ne mora uneti)</a:t>
              </a:r>
            </a:p>
            <a:p>
              <a:pPr>
                <a:lnSpc>
                  <a:spcPct val="150000"/>
                </a:lnSpc>
              </a:pPr>
              <a:r>
                <a:rPr lang="en-US" sz="1200"/>
                <a:t>#	Cifra ili razmak</a:t>
              </a:r>
            </a:p>
            <a:p>
              <a:pPr>
                <a:lnSpc>
                  <a:spcPct val="150000"/>
                </a:lnSpc>
              </a:pPr>
              <a:r>
                <a:rPr lang="en-US" sz="1200"/>
                <a:t>&amp;	Bilo koji znak ili razmak (obavezan unos znaka)</a:t>
              </a:r>
            </a:p>
            <a:p>
              <a:pPr>
                <a:lnSpc>
                  <a:spcPct val="150000"/>
                </a:lnSpc>
              </a:pPr>
              <a:r>
                <a:rPr lang="en-US" sz="1200"/>
                <a:t>C	Bilo koji znak ili razmak (znak se ne mora uneti)</a:t>
              </a:r>
            </a:p>
            <a:p>
              <a:pPr>
                <a:lnSpc>
                  <a:spcPct val="150000"/>
                </a:lnSpc>
              </a:pPr>
              <a:r>
                <a:rPr lang="en-US" sz="1200"/>
                <a:t>L	Slova od A do Z (obavezan unos znaka)</a:t>
              </a:r>
            </a:p>
            <a:p>
              <a:pPr>
                <a:lnSpc>
                  <a:spcPct val="150000"/>
                </a:lnSpc>
              </a:pPr>
              <a:r>
                <a:rPr lang="en-US" sz="1200"/>
                <a:t>?	 Slova od A do Z (znak se ne mora uneti)</a:t>
              </a:r>
            </a:p>
            <a:p>
              <a:pPr>
                <a:lnSpc>
                  <a:spcPct val="150000"/>
                </a:lnSpc>
              </a:pPr>
              <a:r>
                <a:rPr lang="en-US" sz="1200"/>
                <a:t>&gt;	Slede</a:t>
              </a:r>
              <a:r>
                <a:rPr lang="sr-Latn-CS" sz="1200"/>
                <a:t>ći znak prikaži velikim slovom</a:t>
              </a:r>
              <a:endParaRPr lang="en-US" sz="1200"/>
            </a:p>
            <a:p>
              <a:pPr>
                <a:lnSpc>
                  <a:spcPct val="150000"/>
                </a:lnSpc>
              </a:pPr>
              <a:r>
                <a:rPr lang="en-US" sz="1200"/>
                <a:t>&lt;</a:t>
              </a:r>
              <a:r>
                <a:rPr lang="sr-Latn-CS" sz="1200"/>
                <a:t>	</a:t>
              </a:r>
              <a:r>
                <a:rPr lang="en-US" sz="1200"/>
                <a:t>Slede</a:t>
              </a:r>
              <a:r>
                <a:rPr lang="sr-Latn-CS" sz="1200"/>
                <a:t>ći znak prikaži malim slovom</a:t>
              </a:r>
              <a:endParaRPr lang="en-US" sz="1200"/>
            </a:p>
          </p:txBody>
        </p:sp>
      </p:grpSp>
      <p:pic>
        <p:nvPicPr>
          <p:cNvPr id="19" name="Picture 18" descr="MS Access 17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810000"/>
            <a:ext cx="2306638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val 19"/>
          <p:cNvSpPr/>
          <p:nvPr/>
        </p:nvSpPr>
        <p:spPr>
          <a:xfrm>
            <a:off x="7239000" y="4419600"/>
            <a:ext cx="7620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1" name="Picture 20" descr="MS Access 17 1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657600"/>
            <a:ext cx="2073275" cy="178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Oval 21"/>
          <p:cNvSpPr/>
          <p:nvPr/>
        </p:nvSpPr>
        <p:spPr>
          <a:xfrm>
            <a:off x="5562600" y="4648200"/>
            <a:ext cx="990600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3" name="Picture 22" descr="MS Access 17 2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657600"/>
            <a:ext cx="2073275" cy="178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Oval 23"/>
          <p:cNvSpPr/>
          <p:nvPr/>
        </p:nvSpPr>
        <p:spPr>
          <a:xfrm>
            <a:off x="6553200" y="5105400"/>
            <a:ext cx="7620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5" name="Picture 24" descr="MS Access 17 3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657600"/>
            <a:ext cx="2073275" cy="178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Oval 25"/>
          <p:cNvSpPr/>
          <p:nvPr/>
        </p:nvSpPr>
        <p:spPr>
          <a:xfrm>
            <a:off x="5562600" y="3810000"/>
            <a:ext cx="15240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7" name="Picture 26" descr="MS Access 17 4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657600"/>
            <a:ext cx="2073275" cy="178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Oval 27"/>
          <p:cNvSpPr/>
          <p:nvPr/>
        </p:nvSpPr>
        <p:spPr>
          <a:xfrm>
            <a:off x="6934200" y="5105400"/>
            <a:ext cx="7620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9" name="Picture 28" descr="MS Access 17 5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590800"/>
            <a:ext cx="4318000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7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4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5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7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20" grpId="0" animBg="1"/>
      <p:bldP spid="20" grpId="1" animBg="1"/>
      <p:bldP spid="22" grpId="0" animBg="1"/>
      <p:bldP spid="22" grpId="1" animBg="1"/>
      <p:bldP spid="24" grpId="0" animBg="1"/>
      <p:bldP spid="24" grpId="1" animBg="1"/>
      <p:bldP spid="26" grpId="0" animBg="1"/>
      <p:bldP spid="26" grpId="1" animBg="1"/>
      <p:bldP spid="28" grpId="0" animBg="1"/>
      <p:bldP spid="2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sr-Latn-CS" smtClean="0"/>
              <a:t>PLANIRANJE I PRAVLJENJE BP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788"/>
            <a:ext cx="7696200" cy="658812"/>
          </a:xfrm>
        </p:spPr>
        <p:txBody>
          <a:bodyPr/>
          <a:lstStyle/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sr-Latn-CS" smtClean="0">
                <a:solidFill>
                  <a:schemeClr val="bg2">
                    <a:lumMod val="25000"/>
                  </a:schemeClr>
                </a:solidFill>
              </a:rPr>
              <a:t>Pravljenje tabela BP u pogledu Design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6513"/>
          </a:xfrm>
        </p:spPr>
        <p:txBody>
          <a:bodyPr>
            <a:normAutofit/>
          </a:bodyPr>
          <a:lstStyle/>
          <a:p>
            <a:pPr marL="640080" lvl="1" indent="-246888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sr-Latn-CS" sz="1700" smtClean="0">
                <a:solidFill>
                  <a:schemeClr val="tx2">
                    <a:lumMod val="75000"/>
                  </a:schemeClr>
                </a:solidFill>
              </a:rPr>
              <a:t>Validation Rule – </a:t>
            </a:r>
            <a:r>
              <a:rPr lang="sr-Latn-CS" sz="1700" smtClean="0"/>
              <a:t>izraz kojim se ograničavaju vrednosti koje se mogu uneti</a:t>
            </a:r>
            <a:endParaRPr lang="sr-Latn-CS" sz="1700" smtClean="0">
              <a:solidFill>
                <a:schemeClr val="tx2">
                  <a:lumMod val="75000"/>
                </a:schemeClr>
              </a:solidFill>
            </a:endParaRPr>
          </a:p>
          <a:p>
            <a:pPr marL="640080" lvl="1" indent="-246888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sr-Latn-CS" sz="1700" smtClean="0">
                <a:solidFill>
                  <a:schemeClr val="tx2">
                    <a:lumMod val="75000"/>
                  </a:schemeClr>
                </a:solidFill>
              </a:rPr>
              <a:t>Validation Text – </a:t>
            </a:r>
            <a:r>
              <a:rPr lang="sr-Latn-CS" sz="1700" smtClean="0"/>
              <a:t>tekst poruke o grešci koja se prikazuje kada korisnik unese vrednost koja nije dozvoljena</a:t>
            </a:r>
          </a:p>
          <a:p>
            <a:pPr marL="640080" lvl="1" indent="-246888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sr-Latn-CS" sz="1700" smtClean="0">
                <a:solidFill>
                  <a:schemeClr val="tx2">
                    <a:lumMod val="75000"/>
                  </a:schemeClr>
                </a:solidFill>
              </a:rPr>
              <a:t>Required – </a:t>
            </a:r>
            <a:r>
              <a:rPr lang="sr-Latn-CS" sz="1700" smtClean="0"/>
              <a:t>određivanje da li se u polje mora uneti vrednost</a:t>
            </a:r>
          </a:p>
          <a:p>
            <a:pPr marL="640080" lvl="1" indent="-246888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sr-Latn-CS" sz="1700" smtClean="0">
                <a:solidFill>
                  <a:schemeClr val="tx2">
                    <a:lumMod val="75000"/>
                  </a:schemeClr>
                </a:solidFill>
              </a:rPr>
              <a:t>Allow Zero </a:t>
            </a:r>
            <a:r>
              <a:rPr lang="sr-Latn-CS" sz="1700" smtClean="0"/>
              <a:t>– dozvoljava unos veličine nula</a:t>
            </a:r>
          </a:p>
          <a:p>
            <a:pPr marL="640080" lvl="1" indent="-246888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sr-Latn-CS" sz="1700" smtClean="0">
                <a:solidFill>
                  <a:schemeClr val="tx2">
                    <a:lumMod val="75000"/>
                  </a:schemeClr>
                </a:solidFill>
              </a:rPr>
              <a:t>Indexed </a:t>
            </a:r>
            <a:r>
              <a:rPr lang="sr-Latn-CS" sz="1700" smtClean="0"/>
              <a:t>– označava da li Access održava indeks vrednosti polja</a:t>
            </a:r>
          </a:p>
          <a:p>
            <a:pPr marL="640080" lvl="1" indent="-246888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sr-Latn-CS" sz="1700" smtClean="0">
                <a:solidFill>
                  <a:schemeClr val="tx2">
                    <a:lumMod val="75000"/>
                  </a:schemeClr>
                </a:solidFill>
              </a:rPr>
              <a:t>Unicode Compression </a:t>
            </a:r>
            <a:r>
              <a:rPr lang="sr-Latn-CS" sz="1700" smtClean="0"/>
              <a:t>– ušteda prostora ukoliko se u polju nalazi samo tekst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498975" cy="3846513"/>
          </a:xfrm>
        </p:spPr>
        <p:txBody>
          <a:bodyPr>
            <a:normAutofit fontScale="775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r-Latn-CS" sz="2500" b="1" smtClean="0">
                <a:solidFill>
                  <a:schemeClr val="bg2">
                    <a:lumMod val="25000"/>
                  </a:schemeClr>
                </a:solidFill>
              </a:rPr>
              <a:t>Veličine numeričkih polja: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r-Latn-CS" sz="2200" smtClean="0">
                <a:solidFill>
                  <a:schemeClr val="bg2">
                    <a:lumMod val="25000"/>
                  </a:schemeClr>
                </a:solidFill>
              </a:rPr>
              <a:t>Byte</a:t>
            </a:r>
            <a:r>
              <a:rPr lang="sr-Latn-CS" sz="2200" smtClean="0"/>
              <a:t> – celobrojne vrednosti od 0 do 255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r-Latn-CS" sz="2200" smtClean="0">
                <a:solidFill>
                  <a:schemeClr val="bg2">
                    <a:lumMod val="25000"/>
                  </a:schemeClr>
                </a:solidFill>
              </a:rPr>
              <a:t>Integer</a:t>
            </a:r>
            <a:r>
              <a:rPr lang="sr-Latn-CS" sz="2200" smtClean="0"/>
              <a:t> – celobrojne vrednosti od -32.768 do 32.767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r-Latn-CS" sz="2200" smtClean="0">
                <a:solidFill>
                  <a:schemeClr val="bg2">
                    <a:lumMod val="25000"/>
                  </a:schemeClr>
                </a:solidFill>
              </a:rPr>
              <a:t>Long Integer </a:t>
            </a:r>
            <a:r>
              <a:rPr lang="sr-Latn-CS" sz="2200" smtClean="0"/>
              <a:t>– celobrojne vrednosti od -2.147.483.648 do 2.147.483.647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r-Latn-CS" sz="2200" smtClean="0">
                <a:solidFill>
                  <a:schemeClr val="bg2">
                    <a:lumMod val="25000"/>
                  </a:schemeClr>
                </a:solidFill>
              </a:rPr>
              <a:t>Single</a:t>
            </a:r>
            <a:r>
              <a:rPr lang="sr-Latn-CS" sz="2200" smtClean="0"/>
              <a:t> – vrednosti iz intervala - 3,402823E38 do -1,401298E-45 (za negativne vrednosti) i od 1,401298E-45 do 3,402823E38 (za pozitivne vrednosti)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r-Latn-CS" sz="2200" smtClean="0">
                <a:solidFill>
                  <a:schemeClr val="bg2">
                    <a:lumMod val="25000"/>
                  </a:schemeClr>
                </a:solidFill>
              </a:rPr>
              <a:t>Double</a:t>
            </a:r>
            <a:r>
              <a:rPr lang="sr-Latn-CS" sz="2200" smtClean="0"/>
              <a:t> - vrednosti iz intervala -1,797693E308 do -4,940656E-324 (za negativne vrednosti) i od 4,940656E-324 do 1,797693E308(za pozitivne vrednosti)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r-Latn-CS" sz="2200" smtClean="0">
                <a:solidFill>
                  <a:schemeClr val="bg2">
                    <a:lumMod val="25000"/>
                  </a:schemeClr>
                </a:solidFill>
              </a:rPr>
              <a:t>Replication ID </a:t>
            </a:r>
            <a:r>
              <a:rPr lang="sr-Latn-CS" sz="2200" smtClean="0"/>
              <a:t>– vrednosti koje se koriste kao jedinstveni identifikatori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endParaRPr lang="en-US"/>
          </a:p>
        </p:txBody>
      </p:sp>
      <p:pic>
        <p:nvPicPr>
          <p:cNvPr id="7" name="Picture 6" descr="MS Access 1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38400"/>
            <a:ext cx="438943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6858000" y="5029200"/>
            <a:ext cx="7620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" name="Picture 8" descr="MS Access 18 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114800"/>
            <a:ext cx="2163763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9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900" decel="100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decel="100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9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900" decel="100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900" decel="100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900" decel="100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900" decel="100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OSNOVNO O BAZAMA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Ba</a:t>
            </a:r>
            <a:r>
              <a:rPr lang="sr-Latn-CS" smtClean="0"/>
              <a:t>za podataka (BP) programa Access se sastoji od sledećih objekata:</a:t>
            </a:r>
          </a:p>
          <a:p>
            <a:pPr lvl="1"/>
            <a:r>
              <a:rPr lang="sr-Latn-CS" smtClean="0"/>
              <a:t>Tabele (</a:t>
            </a:r>
            <a:r>
              <a:rPr lang="en-US" smtClean="0"/>
              <a:t>Tables)</a:t>
            </a:r>
            <a:endParaRPr lang="sr-Latn-CS" smtClean="0"/>
          </a:p>
          <a:p>
            <a:pPr lvl="1"/>
            <a:r>
              <a:rPr lang="sr-Latn-CS" smtClean="0"/>
              <a:t>Formulari</a:t>
            </a:r>
            <a:r>
              <a:rPr lang="en-US" smtClean="0"/>
              <a:t> (Forms)</a:t>
            </a:r>
            <a:endParaRPr lang="sr-Latn-CS" smtClean="0"/>
          </a:p>
          <a:p>
            <a:pPr lvl="1"/>
            <a:r>
              <a:rPr lang="sr-Latn-CS" smtClean="0"/>
              <a:t>Upiti</a:t>
            </a:r>
            <a:r>
              <a:rPr lang="en-US" smtClean="0"/>
              <a:t> (Queries)</a:t>
            </a:r>
            <a:endParaRPr lang="sr-Latn-CS" smtClean="0"/>
          </a:p>
          <a:p>
            <a:pPr lvl="1"/>
            <a:r>
              <a:rPr lang="sr-Latn-CS" smtClean="0"/>
              <a:t>Izveštaji</a:t>
            </a:r>
            <a:r>
              <a:rPr lang="en-US" smtClean="0"/>
              <a:t> (Reports)</a:t>
            </a:r>
            <a:endParaRPr lang="sr-Latn-CS" smtClean="0"/>
          </a:p>
          <a:p>
            <a:pPr lvl="1"/>
            <a:r>
              <a:rPr lang="sr-Latn-CS" smtClean="0"/>
              <a:t>Stranice</a:t>
            </a:r>
            <a:r>
              <a:rPr lang="en-US" smtClean="0"/>
              <a:t> (Pages)</a:t>
            </a:r>
            <a:endParaRPr lang="sr-Latn-CS" smtClean="0"/>
          </a:p>
          <a:p>
            <a:pPr lvl="1"/>
            <a:r>
              <a:rPr lang="sr-Latn-CS" smtClean="0"/>
              <a:t>Makroi</a:t>
            </a:r>
            <a:r>
              <a:rPr lang="en-US" smtClean="0"/>
              <a:t> (Macros)</a:t>
            </a:r>
            <a:endParaRPr lang="sr-Latn-CS" smtClean="0"/>
          </a:p>
          <a:p>
            <a:pPr lvl="1"/>
            <a:r>
              <a:rPr lang="sr-Latn-CS" smtClean="0"/>
              <a:t>Moduli</a:t>
            </a:r>
            <a:r>
              <a:rPr lang="en-US" smtClean="0"/>
              <a:t> (Modules)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40" presetID="37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47" presetID="37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54" presetID="37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sr-Latn-CS" smtClean="0"/>
              <a:t>PLANIRANJE I PRAVLJENJE BP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788"/>
            <a:ext cx="7696200" cy="658812"/>
          </a:xfrm>
        </p:spPr>
        <p:txBody>
          <a:bodyPr/>
          <a:lstStyle/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sr-Latn-CS" smtClean="0">
                <a:solidFill>
                  <a:schemeClr val="bg2">
                    <a:lumMod val="25000"/>
                  </a:schemeClr>
                </a:solidFill>
              </a:rPr>
              <a:t>Pravljenje tabela BP u pogledu Design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6705600" cy="3846513"/>
          </a:xfrm>
        </p:spPr>
        <p:txBody>
          <a:bodyPr>
            <a:normAutofit/>
          </a:bodyPr>
          <a:lstStyle/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r-Latn-CS" sz="1900" b="1" smtClean="0">
                <a:solidFill>
                  <a:schemeClr val="bg2">
                    <a:lumMod val="25000"/>
                  </a:schemeClr>
                </a:solidFill>
              </a:rPr>
              <a:t>Unapred definisani formati datuma:</a:t>
            </a:r>
          </a:p>
          <a:p>
            <a:pPr marL="640080" lvl="1" indent="-246888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sr-Latn-CS" sz="1700" smtClean="0">
              <a:solidFill>
                <a:schemeClr val="tx2">
                  <a:lumMod val="75000"/>
                </a:schemeClr>
              </a:solidFill>
            </a:endParaRPr>
          </a:p>
          <a:p>
            <a:pPr marL="640080" lvl="1" indent="-246888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sr-Latn-CS" sz="1700" smtClean="0">
                <a:solidFill>
                  <a:schemeClr val="tx2">
                    <a:lumMod val="75000"/>
                  </a:schemeClr>
                </a:solidFill>
              </a:rPr>
              <a:t>General Date 	– </a:t>
            </a:r>
            <a:r>
              <a:rPr lang="sr-Latn-CS" sz="1700" smtClean="0"/>
              <a:t>1/1/05 12:35:15 PM</a:t>
            </a:r>
            <a:endParaRPr lang="sr-Latn-CS" sz="1700" smtClean="0">
              <a:solidFill>
                <a:schemeClr val="tx2">
                  <a:lumMod val="75000"/>
                </a:schemeClr>
              </a:solidFill>
            </a:endParaRPr>
          </a:p>
          <a:p>
            <a:pPr marL="640080" lvl="1" indent="-246888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sr-Latn-CS" sz="1700" smtClean="0">
                <a:solidFill>
                  <a:schemeClr val="tx2">
                    <a:lumMod val="75000"/>
                  </a:schemeClr>
                </a:solidFill>
              </a:rPr>
              <a:t>Long Date 		– </a:t>
            </a:r>
            <a:r>
              <a:rPr lang="sr-Latn-CS" sz="1700" smtClean="0"/>
              <a:t>Saturday, January 1, 2009</a:t>
            </a:r>
          </a:p>
          <a:p>
            <a:pPr marL="640080" lvl="1" indent="-246888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sr-Latn-CS" sz="1700" smtClean="0">
                <a:solidFill>
                  <a:schemeClr val="tx2">
                    <a:lumMod val="75000"/>
                  </a:schemeClr>
                </a:solidFill>
              </a:rPr>
              <a:t>Medium Date	– </a:t>
            </a:r>
            <a:r>
              <a:rPr lang="sr-Latn-CS" sz="1700" smtClean="0"/>
              <a:t>01-Jan-09</a:t>
            </a:r>
          </a:p>
          <a:p>
            <a:pPr marL="640080" lvl="1" indent="-246888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sr-Latn-CS" sz="1700" smtClean="0">
                <a:solidFill>
                  <a:schemeClr val="tx2">
                    <a:lumMod val="75000"/>
                  </a:schemeClr>
                </a:solidFill>
              </a:rPr>
              <a:t>Short Date 		</a:t>
            </a:r>
            <a:r>
              <a:rPr lang="sr-Latn-CS" sz="1700" smtClean="0"/>
              <a:t>– 1/1/09</a:t>
            </a:r>
          </a:p>
          <a:p>
            <a:pPr marL="640080" lvl="1" indent="-246888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sr-Latn-CS" sz="1700" smtClean="0">
                <a:solidFill>
                  <a:schemeClr val="tx2">
                    <a:lumMod val="75000"/>
                  </a:schemeClr>
                </a:solidFill>
              </a:rPr>
              <a:t>Long Time 		</a:t>
            </a:r>
            <a:r>
              <a:rPr lang="sr-Latn-CS" sz="1700" smtClean="0"/>
              <a:t>– 12:35:15 PM</a:t>
            </a:r>
          </a:p>
          <a:p>
            <a:pPr marL="640080" lvl="1" indent="-246888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sr-Latn-CS" sz="1700" smtClean="0">
                <a:solidFill>
                  <a:schemeClr val="tx2">
                    <a:lumMod val="75000"/>
                  </a:schemeClr>
                </a:solidFill>
              </a:rPr>
              <a:t>Medium Time 	</a:t>
            </a:r>
            <a:r>
              <a:rPr lang="sr-Latn-CS" sz="1700" smtClean="0"/>
              <a:t>– 12:35 PM</a:t>
            </a:r>
          </a:p>
          <a:p>
            <a:pPr marL="640080" lvl="1" indent="-246888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sr-Latn-CS" sz="1700" smtClean="0">
                <a:solidFill>
                  <a:schemeClr val="tx2">
                    <a:lumMod val="75000"/>
                  </a:schemeClr>
                </a:solidFill>
              </a:rPr>
              <a:t>Short Time 		</a:t>
            </a:r>
            <a:r>
              <a:rPr lang="sr-Latn-CS" sz="1700" smtClean="0"/>
              <a:t>– 12:35</a:t>
            </a:r>
          </a:p>
          <a:p>
            <a:pPr marL="640080" lvl="1" indent="-246888" fontAlgn="auto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endParaRPr lang="sr-Latn-CS" sz="1700" smtClean="0"/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sr-Latn-CS" smtClean="0"/>
              <a:t>PLANIRANJE I PRAVLJENJE BP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788"/>
            <a:ext cx="7696200" cy="658812"/>
          </a:xfrm>
        </p:spPr>
        <p:txBody>
          <a:bodyPr/>
          <a:lstStyle/>
          <a:p>
            <a:pPr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sr-Latn-CS" smtClean="0">
                <a:solidFill>
                  <a:schemeClr val="bg2">
                    <a:lumMod val="25000"/>
                  </a:schemeClr>
                </a:solidFill>
              </a:rPr>
              <a:t>Pravljenje tabela BP u pogledu Design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6705600" cy="3846513"/>
          </a:xfrm>
        </p:spPr>
        <p:txBody>
          <a:bodyPr>
            <a:normAutofit/>
          </a:bodyPr>
          <a:lstStyle/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sr-Latn-CS" sz="1900" b="1" smtClean="0">
                <a:solidFill>
                  <a:schemeClr val="bg2">
                    <a:lumMod val="25000"/>
                  </a:schemeClr>
                </a:solidFill>
              </a:rPr>
              <a:t>Snimanje tabele</a:t>
            </a:r>
          </a:p>
          <a:p>
            <a:pPr marL="640080" lvl="1" indent="-246888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sr-Latn-CS" sz="1700" smtClean="0">
              <a:solidFill>
                <a:schemeClr val="tx2">
                  <a:lumMod val="75000"/>
                </a:schemeClr>
              </a:solidFill>
            </a:endParaRPr>
          </a:p>
          <a:p>
            <a:pPr marL="640080" lvl="1" indent="-246888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sr-Latn-CS" sz="1700" smtClean="0"/>
              <a:t>Po završetku kreiranja tabele, potrebno je sačuvati tabelu</a:t>
            </a:r>
          </a:p>
          <a:p>
            <a:pPr marL="640080" lvl="1" indent="-246888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sr-Latn-CS" sz="1700" smtClean="0"/>
              <a:t>Klikom na ikonicu Save pojavljuje se sledeći prozor:</a:t>
            </a:r>
          </a:p>
          <a:p>
            <a:pPr marL="640080" lvl="1" indent="-246888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sr-Latn-CS" sz="1700" smtClean="0"/>
          </a:p>
          <a:p>
            <a:pPr marL="640080" lvl="1" indent="-246888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sr-Latn-CS" sz="1700" smtClean="0"/>
          </a:p>
          <a:p>
            <a:pPr marL="640080" lvl="1" indent="-246888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sr-Latn-CS" sz="1700" smtClean="0"/>
          </a:p>
          <a:p>
            <a:pPr marL="640080" lvl="1" indent="-246888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sr-Latn-CS" sz="1700" smtClean="0"/>
              <a:t>Odabirom opcije Yes pojavljuje se sledeći dijalog:</a:t>
            </a:r>
          </a:p>
          <a:p>
            <a:pPr marL="640080" lvl="1" indent="-246888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sr-Latn-CS" sz="1700" smtClean="0"/>
          </a:p>
          <a:p>
            <a:pPr marL="640080" lvl="1" indent="-246888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sr-Latn-CS" sz="1700" smtClean="0"/>
          </a:p>
          <a:p>
            <a:pPr marL="640080" lvl="1" indent="-246888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sr-Latn-CS" sz="1700" smtClean="0"/>
          </a:p>
          <a:p>
            <a:pPr marL="640080" lvl="1" indent="-246888" fontAlgn="auto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sr-Latn-CS" sz="1700" smtClean="0"/>
              <a:t>Upiše se naziv tabele i klikne OK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/>
          </a:p>
        </p:txBody>
      </p:sp>
      <p:pic>
        <p:nvPicPr>
          <p:cNvPr id="25605" name="Picture 5" descr="MS Access 1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657600"/>
            <a:ext cx="20081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6" descr="MS Access 19 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724400"/>
            <a:ext cx="1782763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OSNOVNO O BAZAMA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b="1" err="1" smtClean="0">
                <a:solidFill>
                  <a:schemeClr val="bg2">
                    <a:lumMod val="25000"/>
                  </a:schemeClr>
                </a:solidFill>
              </a:rPr>
              <a:t>Tabele</a:t>
            </a:r>
            <a:r>
              <a:rPr lang="en-US" b="1" smtClean="0">
                <a:solidFill>
                  <a:schemeClr val="bg2">
                    <a:lumMod val="25000"/>
                  </a:schemeClr>
                </a:solidFill>
              </a:rPr>
              <a:t>:</a:t>
            </a:r>
            <a:endParaRPr lang="sr-Latn-CS" b="1" smtClean="0">
              <a:solidFill>
                <a:schemeClr val="bg2">
                  <a:lumMod val="25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b="1" smtClean="0">
              <a:solidFill>
                <a:schemeClr val="bg2">
                  <a:lumMod val="25000"/>
                </a:schemeClr>
              </a:solidFill>
            </a:endParaRP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err="1" smtClean="0"/>
              <a:t>Sastoje</a:t>
            </a:r>
            <a:r>
              <a:rPr lang="en-US" smtClean="0"/>
              <a:t> se </a:t>
            </a:r>
            <a:r>
              <a:rPr lang="en-US" err="1" smtClean="0"/>
              <a:t>od</a:t>
            </a:r>
            <a:r>
              <a:rPr lang="en-US" smtClean="0"/>
              <a:t> </a:t>
            </a:r>
            <a:r>
              <a:rPr lang="en-US" err="1" smtClean="0"/>
              <a:t>polja</a:t>
            </a:r>
            <a:r>
              <a:rPr lang="en-US" smtClean="0"/>
              <a:t> </a:t>
            </a:r>
            <a:r>
              <a:rPr lang="sr-Latn-CS" smtClean="0"/>
              <a:t>i</a:t>
            </a:r>
            <a:r>
              <a:rPr lang="en-US" smtClean="0"/>
              <a:t> </a:t>
            </a:r>
            <a:r>
              <a:rPr lang="en-US" err="1" smtClean="0"/>
              <a:t>slogova</a:t>
            </a:r>
            <a:endParaRPr lang="en-US" smtClean="0"/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mtClean="0"/>
              <a:t>U </a:t>
            </a:r>
            <a:r>
              <a:rPr lang="en-US" err="1" smtClean="0"/>
              <a:t>polja</a:t>
            </a:r>
            <a:r>
              <a:rPr lang="en-US" smtClean="0"/>
              <a:t> se </a:t>
            </a:r>
            <a:r>
              <a:rPr lang="en-US" err="1" smtClean="0"/>
              <a:t>upisuju</a:t>
            </a:r>
            <a:r>
              <a:rPr lang="en-US" smtClean="0"/>
              <a:t> </a:t>
            </a:r>
            <a:r>
              <a:rPr lang="en-US" err="1" smtClean="0"/>
              <a:t>pojedina</a:t>
            </a:r>
            <a:r>
              <a:rPr lang="sr-Latn-CS" smtClean="0"/>
              <a:t>čne informacije</a:t>
            </a:r>
            <a:br>
              <a:rPr lang="sr-Latn-CS" smtClean="0"/>
            </a:br>
            <a:r>
              <a:rPr lang="sr-Latn-CS" smtClean="0"/>
              <a:t>			(npr. ime, prezime, godina rođenja...)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r-Latn-CS" smtClean="0"/>
              <a:t>Slog je kolekcija svih polja za jednu osobu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OSNOVNO O BAZAMA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sr-Latn-CS" b="1" smtClean="0">
                <a:solidFill>
                  <a:schemeClr val="bg2">
                    <a:lumMod val="25000"/>
                  </a:schemeClr>
                </a:solidFill>
              </a:rPr>
              <a:t>Formular: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sr-Latn-CS" b="1" smtClean="0">
              <a:solidFill>
                <a:schemeClr val="bg2">
                  <a:lumMod val="25000"/>
                </a:schemeClr>
              </a:solidFill>
            </a:endParaRP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r-Latn-CS" smtClean="0"/>
              <a:t>Omogućava prikazivanje i unošenje informacija u bazu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r-Latn-CS" smtClean="0"/>
              <a:t>Na formularima se slogovi obično prikazuju jedan po jedan</a:t>
            </a:r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OSNOVNO O BAZAMA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sr-Latn-CS" b="1" smtClean="0">
                <a:solidFill>
                  <a:schemeClr val="bg2">
                    <a:lumMod val="25000"/>
                  </a:schemeClr>
                </a:solidFill>
              </a:rPr>
              <a:t>Upiti: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r-Latn-CS" smtClean="0"/>
              <a:t>Načini na koje se informacije pronalaze u bazi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r-Latn-CS" smtClean="0"/>
              <a:t>Informacije koje se u upitu pronalaze, zadovoljavaju uslove koji se u upitu zadaju</a:t>
            </a:r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OSNOVNO O BAZAMA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sr-Latn-CS" b="1" smtClean="0">
                <a:solidFill>
                  <a:schemeClr val="bg2">
                    <a:lumMod val="25000"/>
                  </a:schemeClr>
                </a:solidFill>
              </a:rPr>
              <a:t>Izveštaji: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r-Latn-CS" smtClean="0"/>
              <a:t>Dokumenti u kojima se prikazuju informacije iz BP</a:t>
            </a:r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OSNOVNO O BAZAMA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sr-Latn-CS" b="1" smtClean="0">
                <a:solidFill>
                  <a:schemeClr val="bg2">
                    <a:lumMod val="25000"/>
                  </a:schemeClr>
                </a:solidFill>
              </a:rPr>
              <a:t>Stranice: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r-Latn-CS" smtClean="0"/>
              <a:t>omogućavaju korišćenje BP putem Interneta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sr-Latn-CS" b="1" smtClean="0">
                <a:solidFill>
                  <a:schemeClr val="bg2">
                    <a:lumMod val="25000"/>
                  </a:schemeClr>
                </a:solidFill>
              </a:rPr>
              <a:t>Makroi: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r-Latn-CS" smtClean="0"/>
              <a:t>objekti koji štede vreme automatizujući niz akcija koje se izvršavaju kao jedna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sr-Latn-CS" b="1" smtClean="0">
                <a:solidFill>
                  <a:schemeClr val="bg2">
                    <a:lumMod val="25000"/>
                  </a:schemeClr>
                </a:solidFill>
              </a:rPr>
              <a:t>Moduli: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sr-Latn-CS" smtClean="0"/>
              <a:t>programi napisani programskim jezikom Visual Basic for Application (VBA)</a:t>
            </a:r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sr-Latn-CS" smtClean="0"/>
              <a:t>POKRETANJE PROGRAMA</a:t>
            </a:r>
            <a:endParaRPr lang="en-US" smtClean="0"/>
          </a:p>
        </p:txBody>
      </p:sp>
      <p:pic>
        <p:nvPicPr>
          <p:cNvPr id="4" name="Content Placeholder 3" descr="MS Access 00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5625" y="2438400"/>
            <a:ext cx="3841750" cy="3332163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4038600" cy="4435475"/>
          </a:xfrm>
        </p:spPr>
        <p:txBody>
          <a:bodyPr/>
          <a:lstStyle/>
          <a:p>
            <a:r>
              <a:rPr lang="sr-Latn-CS" sz="2000" smtClean="0"/>
              <a:t>Program se nalazi na sledećoj adresi:</a:t>
            </a:r>
            <a:r>
              <a:rPr lang="sr-Latn-CS" smtClean="0"/>
              <a:t/>
            </a:r>
            <a:br>
              <a:rPr lang="sr-Latn-CS" smtClean="0"/>
            </a:br>
            <a:r>
              <a:rPr lang="sr-Latn-CS" sz="1400" i="1" smtClean="0"/>
              <a:t>Start→All Programs→Microsoft Office→ Microsoft Office Access 2003</a:t>
            </a:r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4800600" y="3184525"/>
            <a:ext cx="4038600" cy="24542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sr-Latn-CS" sz="2000">
                <a:latin typeface="+mn-lt"/>
              </a:rPr>
              <a:t>Za novu praznu BP, klikne se New na padajućem meniju File</a:t>
            </a:r>
          </a:p>
          <a:p>
            <a:pPr marL="640080" lvl="1" indent="-24688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sr-Latn-CS">
                <a:latin typeface="+mn-lt"/>
              </a:rPr>
              <a:t>izabere se Blank Database</a:t>
            </a:r>
            <a:endParaRPr lang="en-US">
              <a:latin typeface="+mn-lt"/>
            </a:endParaRPr>
          </a:p>
        </p:txBody>
      </p:sp>
      <p:sp>
        <p:nvSpPr>
          <p:cNvPr id="11" name="Content Placeholder 4"/>
          <p:cNvSpPr txBox="1">
            <a:spLocks/>
          </p:cNvSpPr>
          <p:nvPr/>
        </p:nvSpPr>
        <p:spPr bwMode="auto">
          <a:xfrm>
            <a:off x="4800600" y="4724400"/>
            <a:ext cx="4038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39763" indent="-2460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</a:pPr>
            <a:r>
              <a:rPr lang="sr-Latn-CS"/>
              <a:t>pojavljuje se komandna tabla sa elementima baze</a:t>
            </a:r>
            <a:endParaRPr lang="en-US"/>
          </a:p>
        </p:txBody>
      </p:sp>
      <p:sp>
        <p:nvSpPr>
          <p:cNvPr id="12" name="Content Placeholder 4"/>
          <p:cNvSpPr txBox="1">
            <a:spLocks/>
          </p:cNvSpPr>
          <p:nvPr/>
        </p:nvSpPr>
        <p:spPr bwMode="auto">
          <a:xfrm>
            <a:off x="4800600" y="4267200"/>
            <a:ext cx="4038600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39763" indent="-2460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</a:pPr>
            <a:r>
              <a:rPr lang="sr-Latn-CS"/>
              <a:t>snimi se na željeno mesto</a:t>
            </a:r>
          </a:p>
        </p:txBody>
      </p:sp>
      <p:sp>
        <p:nvSpPr>
          <p:cNvPr id="13" name="Oval 12"/>
          <p:cNvSpPr/>
          <p:nvPr/>
        </p:nvSpPr>
        <p:spPr>
          <a:xfrm>
            <a:off x="609600" y="2590800"/>
            <a:ext cx="685800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6" descr="MS Access 0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2438400"/>
            <a:ext cx="3841750" cy="333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3"/>
          <p:cNvSpPr/>
          <p:nvPr/>
        </p:nvSpPr>
        <p:spPr>
          <a:xfrm>
            <a:off x="3276600" y="3124200"/>
            <a:ext cx="914400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7" descr="MS Access 0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48000"/>
            <a:ext cx="3203575" cy="20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MS Access 03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2438400"/>
            <a:ext cx="3841750" cy="333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PLANIRANJE I PRAVLJENJE BP</a:t>
            </a:r>
            <a:endParaRPr lang="en-US" smtClean="0"/>
          </a:p>
        </p:txBody>
      </p:sp>
      <p:sp>
        <p:nvSpPr>
          <p:cNvPr id="13315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sz="2400" smtClean="0"/>
              <a:t>Access u sebi ima čarobnjake (wizard) koji olakšavaju pravljenje baze</a:t>
            </a:r>
          </a:p>
          <a:p>
            <a:r>
              <a:rPr lang="sr-Latn-CS" sz="2400" smtClean="0"/>
              <a:t>Često čarobnjaci ne odgovarju zahtevima pa se baza pravi samostalno</a:t>
            </a:r>
          </a:p>
          <a:p>
            <a:r>
              <a:rPr lang="sr-Latn-CS" sz="2400" smtClean="0"/>
              <a:t>Da bi se baza napravila samostalno, potrebno je:</a:t>
            </a:r>
          </a:p>
          <a:p>
            <a:pPr lvl="1"/>
            <a:r>
              <a:rPr lang="sr-Latn-CS" sz="2000" smtClean="0"/>
              <a:t>pažljivo isplanirati BP</a:t>
            </a:r>
          </a:p>
          <a:p>
            <a:pPr lvl="1"/>
            <a:r>
              <a:rPr lang="sr-Latn-CS" sz="2000" smtClean="0"/>
              <a:t>utrvrditi namenu i obim BP</a:t>
            </a:r>
          </a:p>
          <a:p>
            <a:pPr lvl="1"/>
            <a:r>
              <a:rPr lang="sr-Latn-CS" sz="2000" smtClean="0"/>
              <a:t>definisati tabele kao i kakve podatke će tabele sadržati</a:t>
            </a:r>
          </a:p>
          <a:p>
            <a:pPr lvl="1"/>
            <a:r>
              <a:rPr lang="sr-Latn-CS" sz="2000" smtClean="0"/>
              <a:t>definisati kako se podaci iz jedne tabele odnose prema podacima iz druge tabele</a:t>
            </a:r>
            <a:endParaRPr lang="en-US" sz="200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2107</TotalTime>
  <Words>994</Words>
  <Application>Microsoft Office PowerPoint</Application>
  <PresentationFormat>On-screen Show (4:3)</PresentationFormat>
  <Paragraphs>167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Calibri</vt:lpstr>
      <vt:lpstr>Arial</vt:lpstr>
      <vt:lpstr>Wingdings 2</vt:lpstr>
      <vt:lpstr>Flow</vt:lpstr>
      <vt:lpstr>Microsoft Access</vt:lpstr>
      <vt:lpstr>OSNOVNO O BAZAMA</vt:lpstr>
      <vt:lpstr>OSNOVNO O BAZAMA</vt:lpstr>
      <vt:lpstr>OSNOVNO O BAZAMA</vt:lpstr>
      <vt:lpstr>OSNOVNO O BAZAMA</vt:lpstr>
      <vt:lpstr>OSNOVNO O BAZAMA</vt:lpstr>
      <vt:lpstr>OSNOVNO O BAZAMA</vt:lpstr>
      <vt:lpstr>POKRETANJE PROGRAMA</vt:lpstr>
      <vt:lpstr>PLANIRANJE I PRAVLJENJE BP</vt:lpstr>
      <vt:lpstr>PLANIRANJE I PRAVLJENJE BP</vt:lpstr>
      <vt:lpstr>PLANIRANJE I PRAVLJENJE BP</vt:lpstr>
      <vt:lpstr>PLANIRANJE I PRAVLJENJE BP</vt:lpstr>
      <vt:lpstr>PLANIRANJE I PRAVLJENJE BP</vt:lpstr>
      <vt:lpstr>PLANIRANJE I PRAVLJENJE BP</vt:lpstr>
      <vt:lpstr>PLANIRANJE I PRAVLJENJE BP</vt:lpstr>
      <vt:lpstr>PLANIRANJE I PRAVLJENJE BP</vt:lpstr>
      <vt:lpstr>PLANIRANJE I PRAVLJENJE BP</vt:lpstr>
      <vt:lpstr>PLANIRANJE I PRAVLJENJE BP</vt:lpstr>
      <vt:lpstr>PLANIRANJE I PRAVLJENJE BP</vt:lpstr>
      <vt:lpstr>PLANIRANJE I PRAVLJENJE BP</vt:lpstr>
      <vt:lpstr>PLANIRANJE I PRAVLJENJE BP</vt:lpstr>
    </vt:vector>
  </TitlesOfParts>
  <Company>Kostic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Access 2003</dc:title>
  <dc:creator>Aleksandar</dc:creator>
  <cp:lastModifiedBy>Lesa Veliki</cp:lastModifiedBy>
  <cp:revision>175</cp:revision>
  <dcterms:created xsi:type="dcterms:W3CDTF">2009-02-25T16:24:30Z</dcterms:created>
  <dcterms:modified xsi:type="dcterms:W3CDTF">2021-05-17T13:18:04Z</dcterms:modified>
</cp:coreProperties>
</file>