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12"/>
  </p:notesMasterIdLst>
  <p:sldIdLst>
    <p:sldId id="256" r:id="rId2"/>
    <p:sldId id="258" r:id="rId3"/>
    <p:sldId id="276" r:id="rId4"/>
    <p:sldId id="275" r:id="rId5"/>
    <p:sldId id="277" r:id="rId6"/>
    <p:sldId id="278" r:id="rId7"/>
    <p:sldId id="279" r:id="rId8"/>
    <p:sldId id="280" r:id="rId9"/>
    <p:sldId id="281" r:id="rId10"/>
    <p:sldId id="273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35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0341AE7-F936-4819-9E59-BF01DC9D2224}" type="datetimeFigureOut">
              <a:rPr lang="en-US"/>
              <a:pPr>
                <a:defRPr/>
              </a:pPr>
              <a:t>5/17/2021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72FAF69-B4C8-445F-842F-FFBDF0312C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210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05CEB-2CF6-49F1-BD70-A52B2A49403C}" type="datetime1">
              <a:rPr lang="en-US"/>
              <a:pPr>
                <a:defRPr/>
              </a:pPr>
              <a:t>5/17/2021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DE2B463E-60F5-4DE6-AF70-09311A529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383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05986-1C94-49FA-A618-A81C383AC2A3}" type="datetime1">
              <a:rPr lang="en-US"/>
              <a:pPr>
                <a:defRPr/>
              </a:pPr>
              <a:t>5/17/2021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C9BE7C-08AB-436A-95B3-4A8C8D193B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99501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A1CE2-F387-4FA8-B5AE-51D28E803EFA}" type="datetime1">
              <a:rPr lang="en-US"/>
              <a:pPr>
                <a:defRPr/>
              </a:pPr>
              <a:t>5/17/2021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3A9FD-90A5-42AE-A31C-C9971EC316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38246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73DE2-9CFC-43DA-AE05-58D396979A43}" type="datetime1">
              <a:rPr lang="en-US"/>
              <a:pPr>
                <a:defRPr/>
              </a:pPr>
              <a:t>5/17/2021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DF8241-53A9-4894-9743-2976857EDC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48656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4CF68-279E-4FCF-A785-CEDC0A9954DA}" type="datetime1">
              <a:rPr lang="en-US"/>
              <a:pPr>
                <a:defRPr/>
              </a:pPr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F76267EC-A679-4BE2-ACAA-F7FD6ABF0C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8897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D1815-A37B-4399-9E1D-D06FB92666E6}" type="datetime1">
              <a:rPr lang="en-US"/>
              <a:pPr>
                <a:defRPr/>
              </a:pPr>
              <a:t>5/17/2021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4E4741-66BB-4B0B-9D10-CEA11C0DB0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95935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40B70-851F-4600-91C0-36049CC4342B}" type="datetime1">
              <a:rPr lang="en-US"/>
              <a:pPr>
                <a:defRPr/>
              </a:pPr>
              <a:t>5/17/2021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7A4CB0-BBDA-44B4-B314-95F9CCD3A6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362754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AC5B3-18E3-4D7A-BFD7-A242BDE74DB2}" type="datetime1">
              <a:rPr lang="en-US"/>
              <a:pPr>
                <a:defRPr/>
              </a:pPr>
              <a:t>5/17/2021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D1E8F5-7CD4-4D87-AAA3-6450A5EBC6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692799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7E231-9C98-47AB-9099-29809F2B4206}" type="datetime1">
              <a:rPr lang="en-US"/>
              <a:pPr>
                <a:defRPr/>
              </a:pPr>
              <a:t>5/17/2021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1DBB7-E5DF-4D87-AF82-662B4E57A7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44346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0F0DA-2E5E-4967-91EE-30C73E42D34C}" type="datetime1">
              <a:rPr lang="en-US"/>
              <a:pPr>
                <a:defRPr/>
              </a:pPr>
              <a:t>5/17/2021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326F9-5833-454C-A1A3-D554090AEB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842149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4F448-1EA0-411B-98FE-F917A0CDE717}" type="datetime1">
              <a:rPr lang="en-US"/>
              <a:pPr>
                <a:defRPr/>
              </a:pPr>
              <a:t>5/17/2021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F13AC0ED-E769-4304-9297-F774D20B3D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76595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D25BA0-E34D-48D6-AC43-205F8C5166C2}" type="datetime1">
              <a:rPr lang="en-US"/>
              <a:pPr>
                <a:defRPr/>
              </a:pPr>
              <a:t>5/17/2021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  <a:latin typeface="Calibri" panose="020F0502020204030204" pitchFamily="34" charset="0"/>
              </a:defRPr>
            </a:lvl1pPr>
          </a:lstStyle>
          <a:p>
            <a:fld id="{88F6053A-E5F9-4415-A873-5888E2F2A3BC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5" r:id="rId2"/>
    <p:sldLayoutId id="2147483744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5" r:id="rId9"/>
    <p:sldLayoutId id="2147483741" r:id="rId10"/>
    <p:sldLayoutId id="2147483742" r:id="rId11"/>
  </p:sldLayoutIdLst>
  <p:transition>
    <p:wipe dir="r"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Microsoft </a:t>
            </a:r>
            <a:r>
              <a:rPr lang="en-US" smtClean="0"/>
              <a:t>Access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r-Latn-C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 </a:t>
            </a:r>
            <a:r>
              <a:rPr lang="sr-Latn-C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Vule Aleksić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C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PRAVLJENJE FORMULARA</a:t>
            </a:r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304800" y="1905000"/>
            <a:ext cx="3505200" cy="4456113"/>
          </a:xfrm>
        </p:spPr>
        <p:txBody>
          <a:bodyPr/>
          <a:lstStyle/>
          <a:p>
            <a:pPr indent="-246063">
              <a:lnSpc>
                <a:spcPct val="80000"/>
              </a:lnSpc>
            </a:pPr>
            <a:r>
              <a:rPr lang="sr-Latn-CS" sz="2000" smtClean="0"/>
              <a:t>Biranjem opcije Create form by using wizard, izrada forme se vrši u nekoliko koraka:</a:t>
            </a:r>
          </a:p>
          <a:p>
            <a:pPr lvl="1">
              <a:lnSpc>
                <a:spcPct val="80000"/>
              </a:lnSpc>
            </a:pPr>
            <a:r>
              <a:rPr lang="sr-Latn-CS" sz="1800" smtClean="0"/>
              <a:t>U ovom koraku se biraju polja iz tabela koja će biti prikazana u formi</a:t>
            </a:r>
          </a:p>
          <a:p>
            <a:pPr lvl="1">
              <a:lnSpc>
                <a:spcPct val="80000"/>
              </a:lnSpc>
            </a:pPr>
            <a:r>
              <a:rPr lang="sr-Latn-CS" sz="1800" smtClean="0"/>
              <a:t>Bira se uređenje i pozicija informacija na formularu</a:t>
            </a:r>
          </a:p>
          <a:p>
            <a:pPr lvl="1">
              <a:lnSpc>
                <a:spcPct val="80000"/>
              </a:lnSpc>
            </a:pPr>
            <a:r>
              <a:rPr lang="sr-Latn-CS" sz="1800" smtClean="0"/>
              <a:t>Zadaje se stil tj. konačan izgled formulara</a:t>
            </a:r>
          </a:p>
          <a:p>
            <a:pPr lvl="1">
              <a:lnSpc>
                <a:spcPct val="80000"/>
              </a:lnSpc>
            </a:pPr>
            <a:r>
              <a:rPr lang="sr-Latn-CS" sz="1800" smtClean="0"/>
              <a:t>Unosi se naziv formulara</a:t>
            </a:r>
          </a:p>
          <a:p>
            <a:pPr lvl="1">
              <a:lnSpc>
                <a:spcPct val="80000"/>
              </a:lnSpc>
            </a:pPr>
            <a:r>
              <a:rPr lang="sr-Latn-CS" sz="1800" smtClean="0"/>
              <a:t>Klikom na Finish, pojavljuje se izgled formulara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F4D5CA1-90C7-4183-B194-42BE6997AD37}" type="slidenum">
              <a:rPr lang="en-US">
                <a:solidFill>
                  <a:srgbClr val="045C75"/>
                </a:solidFill>
              </a:rPr>
              <a:pPr/>
              <a:t>10</a:t>
            </a:fld>
            <a:endParaRPr lang="en-US">
              <a:solidFill>
                <a:srgbClr val="045C75"/>
              </a:solidFill>
            </a:endParaRPr>
          </a:p>
        </p:txBody>
      </p:sp>
      <p:pic>
        <p:nvPicPr>
          <p:cNvPr id="14" name="Picture 13" descr="sl 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8" y="1828800"/>
            <a:ext cx="50609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sl 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2514600"/>
            <a:ext cx="42449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sl 1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514600"/>
            <a:ext cx="424338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sl 1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514600"/>
            <a:ext cx="424338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sl 1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514600"/>
            <a:ext cx="424338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sl 16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514600"/>
            <a:ext cx="424338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sl 17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8" y="1828800"/>
            <a:ext cx="50609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C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RELACIJE</a:t>
            </a:r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r-Latn-CS" sz="2400" b="1" smtClean="0">
                <a:solidFill>
                  <a:schemeClr val="bg2">
                    <a:lumMod val="25000"/>
                  </a:schemeClr>
                </a:solidFill>
              </a:rPr>
              <a:t>Izgled povezanih tabela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sr-Latn-CS" sz="2400" b="1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F256640-FCAE-4B91-82D2-0732D66AD6B4}" type="slidenum">
              <a:rPr lang="en-US">
                <a:solidFill>
                  <a:srgbClr val="045C75"/>
                </a:solidFill>
              </a:rPr>
              <a:pPr/>
              <a:t>2</a:t>
            </a:fld>
            <a:endParaRPr lang="en-US">
              <a:solidFill>
                <a:srgbClr val="045C75"/>
              </a:solidFill>
            </a:endParaRPr>
          </a:p>
        </p:txBody>
      </p:sp>
      <p:pic>
        <p:nvPicPr>
          <p:cNvPr id="6149" name="Picture 4" descr="sl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2962275"/>
            <a:ext cx="554355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C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RELACIJE</a:t>
            </a:r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r-Latn-CS" sz="2400" b="1" smtClean="0">
                <a:solidFill>
                  <a:schemeClr val="bg2">
                    <a:lumMod val="25000"/>
                  </a:schemeClr>
                </a:solidFill>
              </a:rPr>
              <a:t>Planiranje relacija tabela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sr-Latn-CS" sz="2400" b="1" smtClean="0">
              <a:solidFill>
                <a:schemeClr val="bg2">
                  <a:lumMod val="25000"/>
                </a:schemeClr>
              </a:solidFill>
            </a:endParaRP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CS" smtClean="0"/>
              <a:t>Relacije služe za povezivanje podataka iz više tabela radi prikazivanja u formularima i izveštajima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CS" smtClean="0"/>
              <a:t>Relacije prikazuju odnos podataka iz jedne tabele prema podacima u drugoj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CS" smtClean="0"/>
              <a:t>Podaci iz više tabela se povezuju korišćenjem zajedničkih polja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494861F-E3E8-4C53-AA5C-26367A0AAC67}" type="slidenum">
              <a:rPr lang="en-US">
                <a:solidFill>
                  <a:srgbClr val="045C75"/>
                </a:solidFill>
              </a:rPr>
              <a:pPr/>
              <a:t>3</a:t>
            </a:fld>
            <a:endParaRPr lang="en-US">
              <a:solidFill>
                <a:srgbClr val="045C75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C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RELACIJE</a:t>
            </a:r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r-Latn-CS" sz="2400" b="1" smtClean="0">
                <a:solidFill>
                  <a:schemeClr val="bg2">
                    <a:lumMod val="25000"/>
                  </a:schemeClr>
                </a:solidFill>
              </a:rPr>
              <a:t>Definisanje zajedničkih polja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sr-Latn-CS" sz="2400" b="1" smtClean="0">
              <a:solidFill>
                <a:schemeClr val="bg2">
                  <a:lumMod val="25000"/>
                </a:schemeClr>
              </a:solidFill>
            </a:endParaRP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CS" smtClean="0"/>
              <a:t>Zajedničko polje je polje koje postoji u dve ili više tabela</a:t>
            </a:r>
            <a:br>
              <a:rPr lang="sr-Latn-CS" smtClean="0"/>
            </a:br>
            <a:r>
              <a:rPr lang="sr-Latn-CS" smtClean="0"/>
              <a:t>(slogovima jedne tabele odgovaraju slogovi druge tabele)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CS" smtClean="0"/>
              <a:t>Npr. polje ID_Gradiliste se koristi u tabelama T_Gradiliste i T_Radnik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7AF6419-6151-4FD5-91EA-712D110B94F9}" type="slidenum">
              <a:rPr lang="en-US">
                <a:solidFill>
                  <a:srgbClr val="045C75"/>
                </a:solidFill>
              </a:rPr>
              <a:pPr/>
              <a:t>4</a:t>
            </a:fld>
            <a:endParaRPr lang="en-US">
              <a:solidFill>
                <a:srgbClr val="045C75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C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RELACIJE</a:t>
            </a:r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r-Latn-CS" sz="2400" b="1" smtClean="0">
                <a:solidFill>
                  <a:schemeClr val="bg2">
                    <a:lumMod val="25000"/>
                  </a:schemeClr>
                </a:solidFill>
              </a:rPr>
              <a:t>Tipovi veza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sr-Latn-CS" sz="2400" b="1" smtClean="0">
              <a:solidFill>
                <a:schemeClr val="bg2">
                  <a:lumMod val="25000"/>
                </a:schemeClr>
              </a:solidFill>
            </a:endParaRP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CS" smtClean="0"/>
              <a:t>Postoje tri tipa relacija:</a:t>
            </a:r>
          </a:p>
          <a:p>
            <a:pPr lvl="2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CS" i="1" smtClean="0"/>
              <a:t>jedan prema jedan </a:t>
            </a:r>
            <a:r>
              <a:rPr lang="sr-Latn-CS" smtClean="0"/>
              <a:t>– Svakom slogu jedne tabele odgovara samo jedan slog druge tabele i obrnuto</a:t>
            </a:r>
          </a:p>
          <a:p>
            <a:pPr lvl="2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CS" i="1" smtClean="0"/>
              <a:t>jedan prema više</a:t>
            </a:r>
            <a:r>
              <a:rPr lang="sr-Latn-CS" smtClean="0"/>
              <a:t> - Svakom slogu jedne tabele odgovara jedan ili više slogova druge tabele, ali svakom slogu druge tabele odgovara samo jedan slog prve tabele</a:t>
            </a:r>
          </a:p>
          <a:p>
            <a:pPr lvl="2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CS" i="1" smtClean="0"/>
              <a:t>više prema više </a:t>
            </a:r>
            <a:r>
              <a:rPr lang="sr-Latn-CS" smtClean="0"/>
              <a:t>- Svakom slogu jedne tabele odgovara više slogova druge tabele i obrnuto</a:t>
            </a:r>
          </a:p>
          <a:p>
            <a:pPr lvl="2" indent="-246888" fontAlgn="auto">
              <a:spcAft>
                <a:spcPts val="0"/>
              </a:spcAft>
              <a:buFont typeface="Wingdings 2"/>
              <a:buChar char=""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FA58C01-860F-491E-A481-AC16C0DC2632}" type="slidenum">
              <a:rPr lang="en-US">
                <a:solidFill>
                  <a:srgbClr val="045C75"/>
                </a:solidFill>
              </a:rPr>
              <a:pPr/>
              <a:t>5</a:t>
            </a:fld>
            <a:endParaRPr lang="en-US">
              <a:solidFill>
                <a:srgbClr val="045C75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C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RELACIJE</a:t>
            </a:r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r-Latn-CS" sz="2400" b="1" smtClean="0">
                <a:solidFill>
                  <a:schemeClr val="bg2">
                    <a:lumMod val="25000"/>
                  </a:schemeClr>
                </a:solidFill>
              </a:rPr>
              <a:t>Referencijalni integritet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sr-Latn-CS" sz="2400" b="1" smtClean="0">
              <a:solidFill>
                <a:schemeClr val="bg2">
                  <a:lumMod val="25000"/>
                </a:schemeClr>
              </a:solidFill>
            </a:endParaRP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CS" smtClean="0"/>
              <a:t>Referencijalni integritet je skup pravila koja kontrolišu brisanje ili menjanje podataka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CS" smtClean="0"/>
              <a:t>Ova pravila sprečavaju korisnika da slučajno ukloni ili promeni povezane podatke</a:t>
            </a:r>
          </a:p>
          <a:p>
            <a:pPr lvl="2" indent="-246888" fontAlgn="auto">
              <a:spcAft>
                <a:spcPts val="0"/>
              </a:spcAft>
              <a:buFont typeface="Wingdings 2"/>
              <a:buChar char=""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D278C47-26EA-45DE-BA7C-76D3F5F3D1D5}" type="slidenum">
              <a:rPr lang="en-US">
                <a:solidFill>
                  <a:srgbClr val="045C75"/>
                </a:solidFill>
              </a:rPr>
              <a:pPr/>
              <a:t>6</a:t>
            </a:fld>
            <a:endParaRPr lang="en-US">
              <a:solidFill>
                <a:srgbClr val="045C75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C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DEFINISANJE RELACIJA TABELE</a:t>
            </a:r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sr-Latn-CS" smtClean="0"/>
              <a:t>U toolbar-u glavnog prozora nalazi se ikonica Relationships </a:t>
            </a:r>
          </a:p>
          <a:p>
            <a:pPr lvl="2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0F12387-B243-47E4-985D-1C3B5DEF656E}" type="slidenum">
              <a:rPr lang="en-US">
                <a:solidFill>
                  <a:srgbClr val="045C75"/>
                </a:solidFill>
              </a:rPr>
              <a:pPr/>
              <a:t>7</a:t>
            </a:fld>
            <a:endParaRPr lang="en-US">
              <a:solidFill>
                <a:srgbClr val="045C75"/>
              </a:solidFill>
            </a:endParaRPr>
          </a:p>
        </p:txBody>
      </p:sp>
      <p:pic>
        <p:nvPicPr>
          <p:cNvPr id="5" name="Picture 4" descr="sl 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14600"/>
            <a:ext cx="47402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4495800" y="2743200"/>
            <a:ext cx="9144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6" descr="sl 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14600"/>
            <a:ext cx="47402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sl 6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14600"/>
            <a:ext cx="47402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sl 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10000"/>
            <a:ext cx="1881188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sl 7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14600"/>
            <a:ext cx="47402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sl 4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038600"/>
            <a:ext cx="19177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sl 8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14600"/>
            <a:ext cx="47402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C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UNOS PODATAKA</a:t>
            </a:r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sr-Latn-CS" smtClean="0"/>
              <a:t>Unos podataka u tabelu (sada već bazu jer su sve tabele povezane) moguć je na dva načina:</a:t>
            </a:r>
          </a:p>
          <a:p>
            <a:pPr lvl="2"/>
            <a:r>
              <a:rPr lang="sr-Latn-CS" smtClean="0"/>
              <a:t>direktno u tabelu (nije pregledno, naročito kada tabela ima više polja)</a:t>
            </a:r>
          </a:p>
          <a:p>
            <a:pPr lvl="2"/>
            <a:r>
              <a:rPr lang="sr-Latn-CS" smtClean="0"/>
              <a:t>preko formulara za unos podataka (formi)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12596A5-2D1B-47ED-AF78-4AF337224507}" type="slidenum">
              <a:rPr lang="en-US">
                <a:solidFill>
                  <a:srgbClr val="045C75"/>
                </a:solidFill>
              </a:rPr>
              <a:pPr/>
              <a:t>8</a:t>
            </a:fld>
            <a:endParaRPr lang="en-US">
              <a:solidFill>
                <a:srgbClr val="045C75"/>
              </a:solidFill>
            </a:endParaRPr>
          </a:p>
        </p:txBody>
      </p:sp>
      <p:pic>
        <p:nvPicPr>
          <p:cNvPr id="8" name="Picture 7" descr="sl 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867727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304800" y="1828800"/>
            <a:ext cx="8839200" cy="4648200"/>
            <a:chOff x="152400" y="1981200"/>
            <a:chExt cx="8839200" cy="4648200"/>
          </a:xfrm>
        </p:grpSpPr>
        <p:sp>
          <p:nvSpPr>
            <p:cNvPr id="10" name="Rectangle 9"/>
            <p:cNvSpPr/>
            <p:nvPr/>
          </p:nvSpPr>
          <p:spPr>
            <a:xfrm>
              <a:off x="152400" y="1981200"/>
              <a:ext cx="8839200" cy="449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2296" name="Picture 8" descr="sl 10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2514600"/>
              <a:ext cx="4555268" cy="411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CS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PRAVLJENJE FORMULARA</a:t>
            </a:r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sr-Latn-CS" smtClean="0"/>
              <a:t>Formulari u bazama podataka omogućavaju pravljenje interfejsa koji olakšava unos podataka</a:t>
            </a:r>
          </a:p>
          <a:p>
            <a:pPr lvl="1"/>
            <a:r>
              <a:rPr lang="sr-Latn-CS" smtClean="0"/>
              <a:t>Formular može da sadrži polja iz više tabela</a:t>
            </a:r>
          </a:p>
          <a:p>
            <a:pPr lvl="1"/>
            <a:r>
              <a:rPr lang="sr-Latn-CS" smtClean="0"/>
              <a:t>Za pravljenje jednostavnog formulara, najlakše je koristiti čarobnjaka (Create form by using wizard)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DC92EA0-5F40-4303-8279-8012EF0B9258}" type="slidenum">
              <a:rPr lang="en-US">
                <a:solidFill>
                  <a:srgbClr val="045C75"/>
                </a:solidFill>
              </a:rPr>
              <a:pPr/>
              <a:t>9</a:t>
            </a:fld>
            <a:endParaRPr lang="en-US">
              <a:solidFill>
                <a:srgbClr val="045C75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2655</TotalTime>
  <Words>315</Words>
  <Application>Microsoft Office PowerPoint</Application>
  <PresentationFormat>On-screen Show (4:3)</PresentationFormat>
  <Paragraphs>53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 2</vt:lpstr>
      <vt:lpstr>Flow</vt:lpstr>
      <vt:lpstr>Microsoft Access</vt:lpstr>
      <vt:lpstr>RELACIJE</vt:lpstr>
      <vt:lpstr>RELACIJE</vt:lpstr>
      <vt:lpstr>RELACIJE</vt:lpstr>
      <vt:lpstr>RELACIJE</vt:lpstr>
      <vt:lpstr>RELACIJE</vt:lpstr>
      <vt:lpstr>DEFINISANJE RELACIJA TABELE</vt:lpstr>
      <vt:lpstr>UNOS PODATAKA</vt:lpstr>
      <vt:lpstr>PRAVLJENJE FORMULARA</vt:lpstr>
      <vt:lpstr>PRAVLJENJE FORMULARA</vt:lpstr>
    </vt:vector>
  </TitlesOfParts>
  <Company>Kostic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Access 2003</dc:title>
  <dc:creator>Aleksandar</dc:creator>
  <cp:lastModifiedBy>Lesa Veliki</cp:lastModifiedBy>
  <cp:revision>234</cp:revision>
  <dcterms:created xsi:type="dcterms:W3CDTF">2009-02-25T16:24:30Z</dcterms:created>
  <dcterms:modified xsi:type="dcterms:W3CDTF">2021-05-17T13:19:51Z</dcterms:modified>
</cp:coreProperties>
</file>