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2"/>
  </p:notesMasterIdLst>
  <p:sldIdLst>
    <p:sldId id="256" r:id="rId2"/>
    <p:sldId id="281" r:id="rId3"/>
    <p:sldId id="283" r:id="rId4"/>
    <p:sldId id="282" r:id="rId5"/>
    <p:sldId id="284" r:id="rId6"/>
    <p:sldId id="285" r:id="rId7"/>
    <p:sldId id="287" r:id="rId8"/>
    <p:sldId id="286" r:id="rId9"/>
    <p:sldId id="288" r:id="rId10"/>
    <p:sldId id="28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628CD06-7DA1-433B-B5FB-A29892383CC8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75FF9C-464B-4EBD-A843-F783AC9F7B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99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9A3B-7B8C-450E-B3B7-3934AAC65445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679E2DD-0E85-4F3B-B8C9-DE6F4839E3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52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67EAE-237D-4457-8E7D-ACAC7CFFC7CA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DEB56-424D-4A99-8496-A782294E8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0716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0D5D0-81F1-4F0F-B57F-B82B2CEBD04A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D1F82-F314-4A5F-A505-7E912280E4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7931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5CD65-73F7-4BAA-9B2B-0FDBB3CEE954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06607-9310-47CC-A4D4-387A5005E8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5681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B99C9-0074-4910-8997-BD4B132E1B52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F9CF351-20AF-4881-97BC-B0F6853355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28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5C8C2-3851-4F17-B5B6-F08E15EA03AF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ADBF8-4857-4F40-A25B-417D1C0917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9328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43682-0595-4CF3-81DC-E0D6D131EA0F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E3C48-E460-47CA-A34E-EBB1A90D73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6053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DE6E0-9E76-4EBA-A27E-40BC4AFE9EF4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5108F-AF7A-4DF3-830E-96E8CCA2B8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3480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4E618-A334-44D3-AE4E-F541A21320CE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A6500-9E51-42FA-A03B-6861489E2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3679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7D779-A3D8-4EAC-9DB0-1DFD6BAF52B8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97365-3ECA-4534-8390-F7714B9F33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2885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D884B-82F2-4983-A3E9-817C7996573C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5D23F54-DB12-4209-9BCC-71DA3049A4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4813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80EEF0-78C8-42CB-9C8B-1F6161FBA6D9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alibri" panose="020F0502020204030204" pitchFamily="34" charset="0"/>
              </a:defRPr>
            </a:lvl1pPr>
          </a:lstStyle>
          <a:p>
            <a:fld id="{BB22E424-FE6B-4138-9BB5-C86ADD6C44E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5" r:id="rId2"/>
    <p:sldLayoutId id="2147483744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5" r:id="rId9"/>
    <p:sldLayoutId id="2147483741" r:id="rId10"/>
    <p:sldLayoutId id="2147483742" r:id="rId11"/>
  </p:sldLayoutIdLst>
  <p:transition>
    <p:wipe dir="r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Microsoft </a:t>
            </a:r>
            <a:r>
              <a:rPr lang="en-US" smtClean="0"/>
              <a:t>Access</a:t>
            </a:r>
            <a:endParaRPr lang="en-US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sr-Latn-CS" dirty="0" smtClean="0"/>
              <a:t>d</a:t>
            </a:r>
            <a:r>
              <a:rPr lang="en-US" dirty="0" smtClean="0"/>
              <a:t>r </a:t>
            </a:r>
            <a:r>
              <a:rPr lang="sr-Latn-CS" dirty="0" smtClean="0"/>
              <a:t>Vule </a:t>
            </a:r>
            <a:r>
              <a:rPr lang="sr-Latn-CS" dirty="0" smtClean="0"/>
              <a:t>Aleksić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FORMULARA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2276AE9-503E-47A1-9DC5-B176AE749F45}" type="slidenum">
              <a:rPr lang="en-US">
                <a:solidFill>
                  <a:srgbClr val="045C75"/>
                </a:solidFill>
              </a:rPr>
              <a:pPr/>
              <a:t>10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10" name="Content Placeholder 9" descr="MS Access 27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981200"/>
            <a:ext cx="5060950" cy="4572000"/>
          </a:xfrm>
        </p:spPr>
      </p:pic>
      <p:pic>
        <p:nvPicPr>
          <p:cNvPr id="11" name="Picture 10" descr="MS Access 27 1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34877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MS Access 27 1 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34877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MS Access 27 1 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5060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MS Access 27 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819400"/>
            <a:ext cx="24082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MS Access 27 3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819400"/>
            <a:ext cx="24082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MS Access 27 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2944813"/>
            <a:ext cx="28527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MS Access 27 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3132138"/>
            <a:ext cx="32924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MS Access 27 6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5060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MS Access 27 7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5060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MS Access 27 8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5060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FORMULARA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r-Latn-CS" smtClean="0"/>
              <a:t>Formulari u bazama podataka omogućavaju pravljenje interfejsa koji olakšava unos, pregled i ažuriranje podataka</a:t>
            </a:r>
            <a:br>
              <a:rPr lang="sr-Latn-CS" smtClean="0"/>
            </a:br>
            <a:endParaRPr lang="sr-Latn-CS" smtClean="0"/>
          </a:p>
          <a:p>
            <a:pPr lvl="1"/>
            <a:r>
              <a:rPr lang="sr-Latn-CS" smtClean="0"/>
              <a:t>Nije poželjno podatke unositi iz tabela</a:t>
            </a:r>
            <a:br>
              <a:rPr lang="sr-Latn-CS" smtClean="0"/>
            </a:br>
            <a:endParaRPr lang="sr-Latn-CS" smtClean="0"/>
          </a:p>
          <a:p>
            <a:pPr lvl="1"/>
            <a:r>
              <a:rPr lang="sr-Latn-CS" smtClean="0"/>
              <a:t>Za pravljenje jednostavnog formulara, najlakše je koristiti čarobnjaka (Create form by using wizard) </a:t>
            </a:r>
            <a:br>
              <a:rPr lang="sr-Latn-CS" smtClean="0"/>
            </a:br>
            <a:endParaRPr lang="sr-Latn-CS" smtClean="0"/>
          </a:p>
          <a:p>
            <a:pPr lvl="1"/>
            <a:r>
              <a:rPr lang="sr-Latn-CS" smtClean="0"/>
              <a:t>Pored čarobnjaka, moguće je i </a:t>
            </a:r>
            <a:r>
              <a:rPr lang="en-US" smtClean="0"/>
              <a:t>kreiranje forme "od početka", odnosno praznog</a:t>
            </a:r>
            <a:r>
              <a:rPr lang="sr-Latn-CS" smtClean="0"/>
              <a:t> </a:t>
            </a:r>
            <a:r>
              <a:rPr lang="pl-PL" smtClean="0"/>
              <a:t>obrasca na koji se dodaju potrebne kontrole </a:t>
            </a:r>
            <a:r>
              <a:rPr lang="sr-Latn-CS" smtClean="0"/>
              <a:t>(Create form in </a:t>
            </a:r>
            <a:r>
              <a:rPr lang="en-US" smtClean="0"/>
              <a:t>Design View </a:t>
            </a:r>
            <a:r>
              <a:rPr lang="sr-Latn-CS" smtClean="0"/>
              <a:t>)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AA9B0B7-8F78-43E1-9B6D-5285FCC75DE1}" type="slidenum">
              <a:rPr lang="en-US">
                <a:solidFill>
                  <a:srgbClr val="045C75"/>
                </a:solidFill>
              </a:rPr>
              <a:pPr/>
              <a:t>2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FORMULARA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mtClean="0"/>
              <a:t>Postoji nekoliko vrsta formulara</a:t>
            </a:r>
            <a:r>
              <a:rPr lang="en-US" smtClean="0"/>
              <a:t>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Columnar (Columnar) </a:t>
            </a:r>
            <a:r>
              <a:rPr lang="sr-Latn-CS" smtClean="0"/>
              <a:t>-</a:t>
            </a:r>
            <a:r>
              <a:rPr lang="en-US" smtClean="0"/>
              <a:t> automatsko kreiranje forme u kojoj je svaki zapis na posebnoj</a:t>
            </a:r>
            <a:r>
              <a:rPr lang="sr-Latn-CS" smtClean="0"/>
              <a:t> </a:t>
            </a:r>
            <a:r>
              <a:rPr lang="en-US" smtClean="0"/>
              <a:t>strani obrasca. </a:t>
            </a:r>
            <a:endParaRPr lang="sr-Latn-CS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Tabular (Tabular) </a:t>
            </a:r>
            <a:r>
              <a:rPr lang="sr-Latn-CS" smtClean="0"/>
              <a:t>-</a:t>
            </a:r>
            <a:r>
              <a:rPr lang="en-US" smtClean="0"/>
              <a:t> automatsko kreiranje forme u kojoj su</a:t>
            </a:r>
            <a:r>
              <a:rPr lang="sr-Latn-CS" smtClean="0"/>
              <a:t> </a:t>
            </a:r>
            <a:r>
              <a:rPr lang="en-US" smtClean="0"/>
              <a:t>zapisi prikazani tabelarno, po više njih na strani (ekranu). </a:t>
            </a:r>
            <a:endParaRPr lang="sr-Latn-CS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Datasheet </a:t>
            </a:r>
            <a:r>
              <a:rPr lang="sr-Latn-CS" smtClean="0"/>
              <a:t>- </a:t>
            </a:r>
            <a:r>
              <a:rPr lang="en-US" smtClean="0"/>
              <a:t>kreira</a:t>
            </a:r>
            <a:r>
              <a:rPr lang="sr-Latn-CS" smtClean="0"/>
              <a:t> </a:t>
            </a:r>
            <a:r>
              <a:rPr lang="pl-PL" smtClean="0"/>
              <a:t>prikaz podataka u obliku koji liči na tabelu u formi.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Pivot Table</a:t>
            </a:r>
            <a:r>
              <a:rPr lang="sr-Latn-CS" smtClean="0"/>
              <a:t>/Chart</a:t>
            </a:r>
            <a:r>
              <a:rPr lang="en-US" smtClean="0"/>
              <a:t> Wizard</a:t>
            </a:r>
            <a:r>
              <a:rPr lang="sr-Latn-CS" smtClean="0"/>
              <a:t> –</a:t>
            </a:r>
            <a:r>
              <a:rPr lang="en-US" smtClean="0"/>
              <a:t> kreira Excel-</a:t>
            </a:r>
            <a:r>
              <a:rPr lang="sr-Latn-CS" smtClean="0"/>
              <a:t>ovu izvedenu tabelu</a:t>
            </a:r>
            <a:r>
              <a:rPr lang="en-US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mtClean="0"/>
              <a:t>NAPOMENA: Forma se ne mora bazirati na upitu ili tabeli, što može biti</a:t>
            </a:r>
            <a:r>
              <a:rPr lang="sr-Latn-CS" smtClean="0"/>
              <a:t> </a:t>
            </a:r>
            <a:r>
              <a:rPr lang="en-US" smtClean="0"/>
              <a:t>primenjeno u slučaju izrade dijaloga, poruka, menija.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7C3A9A-9020-4E4A-83A9-95EECAB6B0FD}" type="slidenum">
              <a:rPr lang="en-US">
                <a:solidFill>
                  <a:srgbClr val="045C75"/>
                </a:solidFill>
              </a:rPr>
              <a:pPr/>
              <a:t>3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FORMULARA</a:t>
            </a:r>
            <a:endParaRPr lang="en-US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mtClean="0"/>
              <a:t>Elementi od kojih se prave formulari nazivaju se </a:t>
            </a:r>
            <a:r>
              <a:rPr lang="sr-Latn-CS" i="1" smtClean="0"/>
              <a:t>kontrole</a:t>
            </a:r>
            <a:r>
              <a:rPr lang="sr-Latn-CS" smtClean="0"/>
              <a:t>.</a:t>
            </a:r>
          </a:p>
          <a:p>
            <a:r>
              <a:rPr lang="sr-Latn-CS" smtClean="0"/>
              <a:t>Postoje tri vrste kontrola koje je moguće postaviti na formular:</a:t>
            </a:r>
          </a:p>
          <a:p>
            <a:pPr lvl="1"/>
            <a:r>
              <a:rPr lang="sr-Latn-CS" smtClean="0"/>
              <a:t>Povezane kontrole (polja sa podacima tabele ili upita)</a:t>
            </a:r>
          </a:p>
          <a:p>
            <a:pPr lvl="1"/>
            <a:r>
              <a:rPr lang="sr-Latn-CS" smtClean="0"/>
              <a:t>Nepovezane (nemaju veze sa podacima iz tabele i zadržavaju vrednost koja je uneta)</a:t>
            </a:r>
          </a:p>
          <a:p>
            <a:pPr lvl="1"/>
            <a:r>
              <a:rPr lang="sr-Latn-CS" smtClean="0"/>
              <a:t>Kontrole čija se vrednost izračunava (zbirovi, prosečne vrednosti, procenti i sl.)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1FF01DC-FCE5-4D15-B1CC-8A852E010B82}" type="slidenum">
              <a:rPr lang="en-US">
                <a:solidFill>
                  <a:srgbClr val="045C75"/>
                </a:solidFill>
              </a:rPr>
              <a:pPr/>
              <a:t>4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FORMULARA</a:t>
            </a:r>
            <a:endParaRPr lang="en-US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mtClean="0"/>
              <a:t>Kontrole u formularima predstavljaju upravljačke kontrolne elemente kao npr.:</a:t>
            </a:r>
          </a:p>
          <a:p>
            <a:pPr lvl="1"/>
            <a:r>
              <a:rPr lang="sr-Latn-CS" smtClean="0"/>
              <a:t>ime polja</a:t>
            </a:r>
          </a:p>
          <a:p>
            <a:pPr lvl="1"/>
            <a:r>
              <a:rPr lang="sr-Latn-CS" smtClean="0"/>
              <a:t>vrednost polja</a:t>
            </a:r>
          </a:p>
          <a:p>
            <a:pPr lvl="1"/>
            <a:r>
              <a:rPr lang="sr-Latn-CS" smtClean="0"/>
              <a:t>naslov formulara</a:t>
            </a:r>
          </a:p>
          <a:p>
            <a:pPr lvl="1"/>
            <a:r>
              <a:rPr lang="sr-Latn-CS" smtClean="0"/>
              <a:t>komandna dugmad</a:t>
            </a:r>
          </a:p>
          <a:p>
            <a:pPr lvl="1"/>
            <a:r>
              <a:rPr lang="sr-Latn-CS" smtClean="0"/>
              <a:t>padajuće liste</a:t>
            </a:r>
          </a:p>
          <a:p>
            <a:pPr lvl="1"/>
            <a:r>
              <a:rPr lang="sr-Latn-CS" smtClean="0"/>
              <a:t>itd.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278340E-AC71-40F7-82EE-D6C96A10006B}" type="slidenum">
              <a:rPr lang="en-US">
                <a:solidFill>
                  <a:srgbClr val="045C75"/>
                </a:solidFill>
              </a:rPr>
              <a:pPr/>
              <a:t>5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FORMULARA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3352800" cy="4389437"/>
          </a:xfrm>
        </p:spPr>
        <p:txBody>
          <a:bodyPr/>
          <a:lstStyle/>
          <a:p>
            <a:r>
              <a:rPr lang="sr-Latn-CS" sz="2400" smtClean="0"/>
              <a:t>Prilikom pravljenja obrasca, neka njegova svojstva se nasleđuju iz tabele na kojoj je zasnovan.</a:t>
            </a:r>
          </a:p>
          <a:p>
            <a:r>
              <a:rPr lang="sr-Latn-CS" sz="2400" smtClean="0"/>
              <a:t>Da bi se bilo koji element formulara izmenio, potrebno je kliknuti na ikonicu Design View</a:t>
            </a:r>
            <a:endParaRPr lang="en-US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097BDA4-B44F-4D1C-ADB8-2BD0F51C1E58}" type="slidenum">
              <a:rPr lang="en-US">
                <a:solidFill>
                  <a:srgbClr val="045C75"/>
                </a:solidFill>
              </a:rPr>
              <a:pPr/>
              <a:t>6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5" name="Picture 4" descr="sl 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828800"/>
            <a:ext cx="5060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810000" y="22860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MS Access 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828800"/>
            <a:ext cx="5060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FORMULARA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3352800" cy="438943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2400" smtClean="0"/>
              <a:t>Desnim klikom na bilo koji objekat u formularu, dobija se okvir za dijalog sa svojstvima tog polja (Properties)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2400" smtClean="0"/>
              <a:t>ovaj okvir je pridružen svakoj kontroli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2400" smtClean="0"/>
              <a:t>moguće je podesiti svojstva kontrola za više kontrola odjednom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291E6D8-508E-4447-B3B1-4207B802FFA1}" type="slidenum">
              <a:rPr lang="en-US">
                <a:solidFill>
                  <a:srgbClr val="045C75"/>
                </a:solidFill>
              </a:rPr>
              <a:pPr/>
              <a:t>7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9" name="Picture 8" descr="MS Access 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828800"/>
            <a:ext cx="5060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S Access 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67000"/>
            <a:ext cx="28098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MS Access 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5060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MS Access 23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5060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MS Access 23 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5060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4648200" y="30480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FORMULARA</a:t>
            </a:r>
            <a:endParaRPr 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4114800" cy="4389437"/>
          </a:xfrm>
        </p:spPr>
        <p:txBody>
          <a:bodyPr/>
          <a:lstStyle/>
          <a:p>
            <a:r>
              <a:rPr lang="sr-Latn-CS" sz="2200" smtClean="0"/>
              <a:t>Po završetku selektovanja, klikne se desnim tasterom miša i izabrana svojstva  (npr. poravnanje desno) primeniće se na sve selektovane kontrole.</a:t>
            </a:r>
            <a:endParaRPr lang="en-US" sz="22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D40C98-8E68-4E15-8BD9-4EDF88DCD319}" type="slidenum">
              <a:rPr lang="en-US">
                <a:solidFill>
                  <a:srgbClr val="045C75"/>
                </a:solidFill>
              </a:rPr>
              <a:pPr/>
              <a:t>8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5" name="Picture 4" descr="MS Access 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29813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S Access 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47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FORMULARA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5562600" cy="438943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2200" smtClean="0"/>
              <a:t>Osim editovanja kontrola, moguće je nekom formularu dodati nove kontrole npr.: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000" smtClean="0"/>
              <a:t>Natpis (Label)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000" smtClean="0"/>
              <a:t>Polje za tekst (Text box)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000" smtClean="0"/>
              <a:t>Grupa opcija (Option group)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000" smtClean="0"/>
              <a:t>Dugme - prekidač (Toggle button)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000" smtClean="0"/>
              <a:t> Dugme opcije (Option button)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000" smtClean="0"/>
              <a:t>Polje za potvrđivanje (Check box)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000" smtClean="0"/>
              <a:t>Padajuća lista (Combo box)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000" smtClean="0"/>
              <a:t>Lista (List box)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000" smtClean="0"/>
              <a:t>Komandno dugme (Command button)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000" smtClean="0"/>
              <a:t>Slika (Image)</a:t>
            </a: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771B8FC-BA09-435D-BB6D-30EAE7FA816E}" type="slidenum">
              <a:rPr lang="en-US">
                <a:solidFill>
                  <a:srgbClr val="045C75"/>
                </a:solidFill>
              </a:rPr>
              <a:pPr/>
              <a:t>9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13317" name="Picture 6" descr="MS Access 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12954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935163"/>
            <a:ext cx="5562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97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r-Latn-CS" sz="2000"/>
              <a:t>Okvir za nevezani objekat (Unbound object frame)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r-Latn-CS" sz="2000"/>
              <a:t>Okvir za vezani objekat (Bound object frame)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r-Latn-CS" sz="2000"/>
              <a:t>Prelom strane (Page break)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r-Latn-CS" sz="2000"/>
              <a:t>Grupa kartica (Tab control)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r-Latn-CS" sz="2000"/>
              <a:t>Podobrazac (Subform)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r-Latn-CS" sz="2000"/>
              <a:t>Linija (Line)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r-Latn-CS" sz="2000"/>
              <a:t>Pravougaonik (Rectangle)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endParaRPr lang="sr-Latn-CS" sz="2000"/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r-Latn-CS" sz="2000"/>
              <a:t>Na sledećem primeru se može videti postavljanje jedne od kontrola na formular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endParaRPr lang="en-US" sz="20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3750</TotalTime>
  <Words>446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Wingdings 2</vt:lpstr>
      <vt:lpstr>Flow</vt:lpstr>
      <vt:lpstr>Microsoft Access</vt:lpstr>
      <vt:lpstr>PRAVLJENJE FORMULARA</vt:lpstr>
      <vt:lpstr>PRAVLJENJE FORMULARA</vt:lpstr>
      <vt:lpstr>PRAVLJENJE FORMULARA</vt:lpstr>
      <vt:lpstr>PRAVLJENJE FORMULARA</vt:lpstr>
      <vt:lpstr>PRAVLJENJE FORMULARA</vt:lpstr>
      <vt:lpstr>PRAVLJENJE FORMULARA</vt:lpstr>
      <vt:lpstr>PRAVLJENJE FORMULARA</vt:lpstr>
      <vt:lpstr>PRAVLJENJE FORMULARA</vt:lpstr>
      <vt:lpstr>PRAVLJENJE FORMULARA</vt:lpstr>
    </vt:vector>
  </TitlesOfParts>
  <Company>Kostic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Access 2003</dc:title>
  <dc:creator>Aleksandar</dc:creator>
  <cp:lastModifiedBy>Lesa Veliki</cp:lastModifiedBy>
  <cp:revision>296</cp:revision>
  <dcterms:created xsi:type="dcterms:W3CDTF">2009-02-25T16:24:30Z</dcterms:created>
  <dcterms:modified xsi:type="dcterms:W3CDTF">2021-05-17T13:19:32Z</dcterms:modified>
</cp:coreProperties>
</file>