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46" r:id="rId2"/>
  </p:sldMasterIdLst>
  <p:notesMasterIdLst>
    <p:notesMasterId r:id="rId55"/>
  </p:notesMasterIdLst>
  <p:sldIdLst>
    <p:sldId id="256" r:id="rId3"/>
    <p:sldId id="281" r:id="rId4"/>
    <p:sldId id="283" r:id="rId5"/>
    <p:sldId id="282" r:id="rId6"/>
    <p:sldId id="284" r:id="rId7"/>
    <p:sldId id="285" r:id="rId8"/>
    <p:sldId id="287" r:id="rId9"/>
    <p:sldId id="286"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3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1648BC9-FBCC-4B5E-90B9-AE32D50D7F54}" type="datetimeFigureOut">
              <a:rPr lang="en-US"/>
              <a:pPr>
                <a:defRPr/>
              </a:pPr>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D85111C-1D37-4371-B4DE-3D3AD6761858}" type="slidenum">
              <a:rPr lang="en-US"/>
              <a:pPr/>
              <a:t>‹#›</a:t>
            </a:fld>
            <a:endParaRPr lang="en-US"/>
          </a:p>
        </p:txBody>
      </p:sp>
    </p:spTree>
    <p:extLst>
      <p:ext uri="{BB962C8B-B14F-4D97-AF65-F5344CB8AC3E}">
        <p14:creationId xmlns:p14="http://schemas.microsoft.com/office/powerpoint/2010/main" val="5643028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F0058A1-2E71-46A8-8D22-84F3802E792E}" type="datetime1">
              <a:rPr lang="en-US"/>
              <a:pPr>
                <a:defRPr/>
              </a:pPr>
              <a:t>5/17/2021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826CA374-3ADE-4FCC-85BF-D46BCCA3E9C7}" type="slidenum">
              <a:rPr lang="en-US"/>
              <a:pPr/>
              <a:t>‹#›</a:t>
            </a:fld>
            <a:endParaRPr lang="en-US"/>
          </a:p>
        </p:txBody>
      </p:sp>
    </p:spTree>
    <p:extLst>
      <p:ext uri="{BB962C8B-B14F-4D97-AF65-F5344CB8AC3E}">
        <p14:creationId xmlns:p14="http://schemas.microsoft.com/office/powerpoint/2010/main" val="1392702793"/>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65EFA3-C86F-4A7B-8908-7F259F1E626E}" type="datetime1">
              <a:rPr lang="en-US"/>
              <a:pPr>
                <a:defRPr/>
              </a:pPr>
              <a:t>5/17/2021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97837C2-8D3E-4422-8D26-32168ABA594A}" type="slidenum">
              <a:rPr lang="en-US"/>
              <a:pPr/>
              <a:t>‹#›</a:t>
            </a:fld>
            <a:endParaRPr lang="en-US"/>
          </a:p>
        </p:txBody>
      </p:sp>
    </p:spTree>
    <p:extLst>
      <p:ext uri="{BB962C8B-B14F-4D97-AF65-F5344CB8AC3E}">
        <p14:creationId xmlns:p14="http://schemas.microsoft.com/office/powerpoint/2010/main" val="327043869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08A738F-AC55-4F2E-B542-9ABF183EC6E5}" type="datetime1">
              <a:rPr lang="en-US"/>
              <a:pPr>
                <a:defRPr/>
              </a:pPr>
              <a:t>5/17/2021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F558930-3630-454E-88AC-6F605802CBBC}" type="slidenum">
              <a:rPr lang="en-US"/>
              <a:pPr/>
              <a:t>‹#›</a:t>
            </a:fld>
            <a:endParaRPr lang="en-US"/>
          </a:p>
        </p:txBody>
      </p:sp>
    </p:spTree>
    <p:extLst>
      <p:ext uri="{BB962C8B-B14F-4D97-AF65-F5344CB8AC3E}">
        <p14:creationId xmlns:p14="http://schemas.microsoft.com/office/powerpoint/2010/main" val="27299684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7543CD3D-DB2A-4664-A7C1-7A067C719A97}" type="slidenum">
              <a:rPr lang="en-US"/>
              <a:pPr/>
              <a:t>‹#›</a:t>
            </a:fld>
            <a:endParaRPr lang="en-US"/>
          </a:p>
        </p:txBody>
      </p:sp>
    </p:spTree>
    <p:extLst>
      <p:ext uri="{BB962C8B-B14F-4D97-AF65-F5344CB8AC3E}">
        <p14:creationId xmlns:p14="http://schemas.microsoft.com/office/powerpoint/2010/main" val="93254005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D0E30B9-F508-40BB-BA26-E1AA263E6D7B}" type="slidenum">
              <a:rPr lang="en-US"/>
              <a:pPr/>
              <a:t>‹#›</a:t>
            </a:fld>
            <a:endParaRPr lang="en-US"/>
          </a:p>
        </p:txBody>
      </p:sp>
    </p:spTree>
    <p:extLst>
      <p:ext uri="{BB962C8B-B14F-4D97-AF65-F5344CB8AC3E}">
        <p14:creationId xmlns:p14="http://schemas.microsoft.com/office/powerpoint/2010/main" val="294288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E142934D-BA5A-44DD-BC04-EDA0CA404572}" type="slidenum">
              <a:rPr lang="en-US"/>
              <a:pPr/>
              <a:t>‹#›</a:t>
            </a:fld>
            <a:endParaRPr lang="en-US"/>
          </a:p>
        </p:txBody>
      </p:sp>
    </p:spTree>
    <p:extLst>
      <p:ext uri="{BB962C8B-B14F-4D97-AF65-F5344CB8AC3E}">
        <p14:creationId xmlns:p14="http://schemas.microsoft.com/office/powerpoint/2010/main" val="15857121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8368351-B055-4E02-AF08-7105EAF0F5A0}" type="slidenum">
              <a:rPr lang="en-US"/>
              <a:pPr/>
              <a:t>‹#›</a:t>
            </a:fld>
            <a:endParaRPr lang="en-US"/>
          </a:p>
        </p:txBody>
      </p:sp>
    </p:spTree>
    <p:extLst>
      <p:ext uri="{BB962C8B-B14F-4D97-AF65-F5344CB8AC3E}">
        <p14:creationId xmlns:p14="http://schemas.microsoft.com/office/powerpoint/2010/main" val="1909804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16257F4-5B2C-4403-A319-768113316852}" type="slidenum">
              <a:rPr lang="en-US"/>
              <a:pPr/>
              <a:t>‹#›</a:t>
            </a:fld>
            <a:endParaRPr lang="en-US"/>
          </a:p>
        </p:txBody>
      </p:sp>
    </p:spTree>
    <p:extLst>
      <p:ext uri="{BB962C8B-B14F-4D97-AF65-F5344CB8AC3E}">
        <p14:creationId xmlns:p14="http://schemas.microsoft.com/office/powerpoint/2010/main" val="4044521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D25BD4FD-21C7-43DA-ACCA-92E9A24A0337}" type="slidenum">
              <a:rPr lang="en-US"/>
              <a:pPr/>
              <a:t>‹#›</a:t>
            </a:fld>
            <a:endParaRPr lang="en-US"/>
          </a:p>
        </p:txBody>
      </p:sp>
    </p:spTree>
    <p:extLst>
      <p:ext uri="{BB962C8B-B14F-4D97-AF65-F5344CB8AC3E}">
        <p14:creationId xmlns:p14="http://schemas.microsoft.com/office/powerpoint/2010/main" val="182807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BB4CAAEB-EA17-4328-A36D-9CC81D3B17CA}" type="slidenum">
              <a:rPr lang="en-US"/>
              <a:pPr/>
              <a:t>‹#›</a:t>
            </a:fld>
            <a:endParaRPr lang="en-US"/>
          </a:p>
        </p:txBody>
      </p:sp>
    </p:spTree>
    <p:extLst>
      <p:ext uri="{BB962C8B-B14F-4D97-AF65-F5344CB8AC3E}">
        <p14:creationId xmlns:p14="http://schemas.microsoft.com/office/powerpoint/2010/main" val="3296843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CCF3AD99-F0AA-4638-A67A-F15919508D50}" type="slidenum">
              <a:rPr lang="en-US"/>
              <a:pPr/>
              <a:t>‹#›</a:t>
            </a:fld>
            <a:endParaRPr lang="en-US"/>
          </a:p>
        </p:txBody>
      </p:sp>
    </p:spTree>
    <p:extLst>
      <p:ext uri="{BB962C8B-B14F-4D97-AF65-F5344CB8AC3E}">
        <p14:creationId xmlns:p14="http://schemas.microsoft.com/office/powerpoint/2010/main" val="298149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DB2B4AB-E12C-4DB6-856F-BDBB78283138}" type="datetime1">
              <a:rPr lang="en-US"/>
              <a:pPr>
                <a:defRPr/>
              </a:pPr>
              <a:t>5/17/2021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2395E53-42F5-430E-935A-6FCDF75AD824}" type="slidenum">
              <a:rPr lang="en-US"/>
              <a:pPr/>
              <a:t>‹#›</a:t>
            </a:fld>
            <a:endParaRPr lang="en-US"/>
          </a:p>
        </p:txBody>
      </p:sp>
    </p:spTree>
    <p:extLst>
      <p:ext uri="{BB962C8B-B14F-4D97-AF65-F5344CB8AC3E}">
        <p14:creationId xmlns:p14="http://schemas.microsoft.com/office/powerpoint/2010/main" val="362718433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E9E2995-62D6-4F81-99B6-C4B408DAF714}" type="slidenum">
              <a:rPr lang="en-US"/>
              <a:pPr/>
              <a:t>‹#›</a:t>
            </a:fld>
            <a:endParaRPr lang="en-US"/>
          </a:p>
        </p:txBody>
      </p:sp>
    </p:spTree>
    <p:extLst>
      <p:ext uri="{BB962C8B-B14F-4D97-AF65-F5344CB8AC3E}">
        <p14:creationId xmlns:p14="http://schemas.microsoft.com/office/powerpoint/2010/main" val="1080518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68E426-AE38-4DBA-8162-FC9F33D59D85}" type="slidenum">
              <a:rPr lang="en-US"/>
              <a:pPr/>
              <a:t>‹#›</a:t>
            </a:fld>
            <a:endParaRPr lang="en-US"/>
          </a:p>
        </p:txBody>
      </p:sp>
    </p:spTree>
    <p:extLst>
      <p:ext uri="{BB962C8B-B14F-4D97-AF65-F5344CB8AC3E}">
        <p14:creationId xmlns:p14="http://schemas.microsoft.com/office/powerpoint/2010/main" val="3783627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76C41A7C-FCE8-4CBD-A465-EE98F9FFCE45}" type="slidenum">
              <a:rPr lang="en-US"/>
              <a:pPr/>
              <a:t>‹#›</a:t>
            </a:fld>
            <a:endParaRPr lang="en-US"/>
          </a:p>
        </p:txBody>
      </p:sp>
    </p:spTree>
    <p:extLst>
      <p:ext uri="{BB962C8B-B14F-4D97-AF65-F5344CB8AC3E}">
        <p14:creationId xmlns:p14="http://schemas.microsoft.com/office/powerpoint/2010/main" val="25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7318F6-9592-4828-BAC3-033E5B644222}" type="datetime1">
              <a:rPr lang="en-US"/>
              <a:pPr>
                <a:defRPr/>
              </a:pPr>
              <a:t>5/17/2021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EA841E72-9AB2-4158-AE18-AE550C4446E9}" type="slidenum">
              <a:rPr lang="en-US"/>
              <a:pPr/>
              <a:t>‹#›</a:t>
            </a:fld>
            <a:endParaRPr lang="en-US"/>
          </a:p>
        </p:txBody>
      </p:sp>
    </p:spTree>
    <p:extLst>
      <p:ext uri="{BB962C8B-B14F-4D97-AF65-F5344CB8AC3E}">
        <p14:creationId xmlns:p14="http://schemas.microsoft.com/office/powerpoint/2010/main" val="2313643963"/>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7279246-08E2-4BBD-8E5D-D99DA16D4E3F}" type="datetime1">
              <a:rPr lang="en-US"/>
              <a:pPr>
                <a:defRPr/>
              </a:pPr>
              <a:t>5/17/2021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496C421-390B-4535-99CB-ACB0BCB8CA1E}" type="slidenum">
              <a:rPr lang="en-US"/>
              <a:pPr/>
              <a:t>‹#›</a:t>
            </a:fld>
            <a:endParaRPr lang="en-US"/>
          </a:p>
        </p:txBody>
      </p:sp>
    </p:spTree>
    <p:extLst>
      <p:ext uri="{BB962C8B-B14F-4D97-AF65-F5344CB8AC3E}">
        <p14:creationId xmlns:p14="http://schemas.microsoft.com/office/powerpoint/2010/main" val="125535996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91FB29B-99D8-4220-A2F7-CB61A9D8DA56}" type="datetime1">
              <a:rPr lang="en-US"/>
              <a:pPr>
                <a:defRPr/>
              </a:pPr>
              <a:t>5/17/2021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3A25F2C5-8713-4BB6-BA6F-516A260C3B3E}" type="slidenum">
              <a:rPr lang="en-US"/>
              <a:pPr/>
              <a:t>‹#›</a:t>
            </a:fld>
            <a:endParaRPr lang="en-US"/>
          </a:p>
        </p:txBody>
      </p:sp>
    </p:spTree>
    <p:extLst>
      <p:ext uri="{BB962C8B-B14F-4D97-AF65-F5344CB8AC3E}">
        <p14:creationId xmlns:p14="http://schemas.microsoft.com/office/powerpoint/2010/main" val="135134762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B3F7971-A46B-4992-AF83-403D745811DF}" type="datetime1">
              <a:rPr lang="en-US"/>
              <a:pPr>
                <a:defRPr/>
              </a:pPr>
              <a:t>5/17/2021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48016AF7-CDFC-4014-9F02-FD1E53F9A89E}" type="slidenum">
              <a:rPr lang="en-US"/>
              <a:pPr/>
              <a:t>‹#›</a:t>
            </a:fld>
            <a:endParaRPr lang="en-US"/>
          </a:p>
        </p:txBody>
      </p:sp>
    </p:spTree>
    <p:extLst>
      <p:ext uri="{BB962C8B-B14F-4D97-AF65-F5344CB8AC3E}">
        <p14:creationId xmlns:p14="http://schemas.microsoft.com/office/powerpoint/2010/main" val="9836898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7FAC777-0C6F-4EAF-96FD-CE39F3969C9A}" type="datetime1">
              <a:rPr lang="en-US"/>
              <a:pPr>
                <a:defRPr/>
              </a:pPr>
              <a:t>5/17/2021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9D63AC21-B2BB-49A9-A698-9C7DABAEA66E}" type="slidenum">
              <a:rPr lang="en-US"/>
              <a:pPr/>
              <a:t>‹#›</a:t>
            </a:fld>
            <a:endParaRPr lang="en-US"/>
          </a:p>
        </p:txBody>
      </p:sp>
    </p:spTree>
    <p:extLst>
      <p:ext uri="{BB962C8B-B14F-4D97-AF65-F5344CB8AC3E}">
        <p14:creationId xmlns:p14="http://schemas.microsoft.com/office/powerpoint/2010/main" val="364602274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DC633DD-B90B-4609-B6C1-EE7C164867C9}" type="datetime1">
              <a:rPr lang="en-US"/>
              <a:pPr>
                <a:defRPr/>
              </a:pPr>
              <a:t>5/17/2021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5C34AA66-FC15-4059-AFF3-78013DD1352B}" type="slidenum">
              <a:rPr lang="en-US"/>
              <a:pPr/>
              <a:t>‹#›</a:t>
            </a:fld>
            <a:endParaRPr lang="en-US"/>
          </a:p>
        </p:txBody>
      </p:sp>
    </p:spTree>
    <p:extLst>
      <p:ext uri="{BB962C8B-B14F-4D97-AF65-F5344CB8AC3E}">
        <p14:creationId xmlns:p14="http://schemas.microsoft.com/office/powerpoint/2010/main" val="401804552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pPr>
              <a:defRPr/>
            </a:pPr>
            <a:fld id="{DB2180AD-DE17-4F5F-9F3A-FEFC12D0F14A}" type="datetime1">
              <a:rPr lang="en-US"/>
              <a:pPr>
                <a:defRPr/>
              </a:pPr>
              <a:t>5/17/2021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7A478521-0163-4C0F-88B5-C1BBF5E33CF1}" type="slidenum">
              <a:rPr lang="en-US"/>
              <a:pPr/>
              <a:t>‹#›</a:t>
            </a:fld>
            <a:endParaRPr lang="en-US"/>
          </a:p>
        </p:txBody>
      </p:sp>
    </p:spTree>
    <p:extLst>
      <p:ext uri="{BB962C8B-B14F-4D97-AF65-F5344CB8AC3E}">
        <p14:creationId xmlns:p14="http://schemas.microsoft.com/office/powerpoint/2010/main" val="97320668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40E5451-5A50-4412-88D8-64379A8ED122}" type="datetime1">
              <a:rPr lang="en-US"/>
              <a:pPr>
                <a:defRPr/>
              </a:pPr>
              <a:t>5/17/2021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alibri" panose="020F0502020204030204" pitchFamily="34" charset="0"/>
              </a:defRPr>
            </a:lvl1pPr>
          </a:lstStyle>
          <a:p>
            <a:fld id="{68055EEE-AA13-42CB-B91A-2ED4F412F409}"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4" r:id="rId3"/>
    <p:sldLayoutId id="2147483741" r:id="rId4"/>
    <p:sldLayoutId id="2147483740" r:id="rId5"/>
    <p:sldLayoutId id="2147483739" r:id="rId6"/>
    <p:sldLayoutId id="2147483738" r:id="rId7"/>
    <p:sldLayoutId id="2147483737" r:id="rId8"/>
    <p:sldLayoutId id="2147483745" r:id="rId9"/>
    <p:sldLayoutId id="2147483736" r:id="rId10"/>
    <p:sldLayoutId id="2147483735" r:id="rId11"/>
  </p:sldLayoutIdLst>
  <p:transition>
    <p:wipe dir="r"/>
  </p:transition>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Constantia"/>
            </a:endParaRPr>
          </a:p>
        </p:txBody>
      </p:sp>
      <p:sp>
        <p:nvSpPr>
          <p:cNvPr id="717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717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latin typeface="Times New Roman" panose="02020603050405020304"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latin typeface="Times New Roman" panose="02020603050405020304"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B84B496-2204-4A8C-8E36-08534CB2E715}" type="slidenum">
              <a:rPr lang="en-US" smtClean="0">
                <a:latin typeface="Times New Roman" panose="02020603050405020304" pitchFamily="18" charset="0"/>
              </a:rPr>
              <a:pPr/>
              <a:t>‹#›</a:t>
            </a:fld>
            <a:endParaRPr lang="en-US" smtClean="0">
              <a:latin typeface="Times New Roman" panose="02020603050405020304" pitchFamily="18" charset="0"/>
            </a:endParaRPr>
          </a:p>
        </p:txBody>
      </p:sp>
      <p:grpSp>
        <p:nvGrpSpPr>
          <p:cNvPr id="717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anose="02020603050405020304"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anose="02020603050405020304" pitchFamily="18" charset="0"/>
              </a:endParaRPr>
            </a:p>
          </p:txBody>
        </p:sp>
      </p:grpSp>
    </p:spTree>
    <p:extLst>
      <p:ext uri="{BB962C8B-B14F-4D97-AF65-F5344CB8AC3E}">
        <p14:creationId xmlns:p14="http://schemas.microsoft.com/office/powerpoint/2010/main" val="5025469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3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6.wmf"/><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36.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oleObject" Target="../embeddings/oleObject9.bin"/><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69.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6.wmf"/><Relationship Id="rId11" Type="http://schemas.openxmlformats.org/officeDocument/2006/relationships/oleObject" Target="../embeddings/oleObject8.bin"/><Relationship Id="rId5" Type="http://schemas.openxmlformats.org/officeDocument/2006/relationships/oleObject" Target="../embeddings/oleObject6.bin"/><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oleObject" Target="../embeddings/oleObject7.bin"/><Relationship Id="rId14" Type="http://schemas.openxmlformats.org/officeDocument/2006/relationships/image" Target="../media/image70.png"/></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36.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87.png"/><Relationship Id="rId18"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2.png"/><Relationship Id="rId12" Type="http://schemas.openxmlformats.org/officeDocument/2006/relationships/image" Target="../media/image86.png"/><Relationship Id="rId17" Type="http://schemas.openxmlformats.org/officeDocument/2006/relationships/image" Target="../media/image89.png"/><Relationship Id="rId2" Type="http://schemas.openxmlformats.org/officeDocument/2006/relationships/slideLayout" Target="../slideLayouts/slideLayout13.xml"/><Relationship Id="rId16" Type="http://schemas.openxmlformats.org/officeDocument/2006/relationships/oleObject" Target="../embeddings/oleObject14.bin"/><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image" Target="../media/image85.png"/><Relationship Id="rId5" Type="http://schemas.openxmlformats.org/officeDocument/2006/relationships/oleObject" Target="../embeddings/oleObject11.bin"/><Relationship Id="rId15" Type="http://schemas.openxmlformats.org/officeDocument/2006/relationships/image" Target="../media/image88.png"/><Relationship Id="rId10" Type="http://schemas.openxmlformats.org/officeDocument/2006/relationships/image" Target="../media/image84.png"/><Relationship Id="rId19" Type="http://schemas.openxmlformats.org/officeDocument/2006/relationships/image" Target="../media/image91.png"/><Relationship Id="rId4" Type="http://schemas.openxmlformats.org/officeDocument/2006/relationships/image" Target="../media/image81.png"/><Relationship Id="rId9" Type="http://schemas.openxmlformats.org/officeDocument/2006/relationships/image" Target="../media/image83.png"/><Relationship Id="rId1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1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Microsoft Access </a:t>
            </a:r>
            <a:endParaRPr lang="en-US" dirty="0"/>
          </a:p>
        </p:txBody>
      </p:sp>
      <p:sp>
        <p:nvSpPr>
          <p:cNvPr id="5123" name="Subtitle 2"/>
          <p:cNvSpPr>
            <a:spLocks noGrp="1"/>
          </p:cNvSpPr>
          <p:nvPr>
            <p:ph type="subTitle" idx="1"/>
          </p:nvPr>
        </p:nvSpPr>
        <p:spPr>
          <a:xfrm>
            <a:off x="533400" y="3228975"/>
            <a:ext cx="7854950" cy="1752600"/>
          </a:xfrm>
        </p:spPr>
        <p:txBody>
          <a:bodyPr/>
          <a:lstStyle/>
          <a:p>
            <a:pPr marR="0"/>
            <a:r>
              <a:rPr lang="sr-Latn-CS" dirty="0" smtClean="0"/>
              <a:t>dr Vule Aleksić</a:t>
            </a:r>
            <a:endParaRPr lang="en-US"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B7E64-E715-4EA4-9124-A27B6A666D9E}" type="slidenum">
              <a:rPr lang="en-US">
                <a:solidFill>
                  <a:srgbClr val="045C75"/>
                </a:solidFill>
              </a:rPr>
              <a:pPr/>
              <a:t>10</a:t>
            </a:fld>
            <a:endParaRPr lang="en-US">
              <a:solidFill>
                <a:srgbClr val="045C75"/>
              </a:solidFill>
            </a:endParaRPr>
          </a:p>
        </p:txBody>
      </p:sp>
      <p:pic>
        <p:nvPicPr>
          <p:cNvPr id="10" name="Content Placeholder 9" descr="MS Access 27 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981200"/>
            <a:ext cx="5060950" cy="4572000"/>
          </a:xfrm>
        </p:spPr>
      </p:pic>
      <p:pic>
        <p:nvPicPr>
          <p:cNvPr id="11" name="Picture 10" descr="MS Access 27 1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581400"/>
            <a:ext cx="3487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S Access 27 1 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581400"/>
            <a:ext cx="3487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S Access 27 1 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812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S Access 27 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050" y="2819400"/>
            <a:ext cx="2408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MS Access 27 3.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5050" y="2819400"/>
            <a:ext cx="2408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MS Access 27 4.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6350" y="2944813"/>
            <a:ext cx="28527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MS Access 27 5.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79825" y="3132138"/>
            <a:ext cx="32924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MS Access 27 6.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19812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MS Access 27 7.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19812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S Access 27 8.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19812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heckerboard(across)">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quarter" idx="2"/>
          </p:nvPr>
        </p:nvSpPr>
        <p:spPr>
          <a:xfrm>
            <a:off x="304800" y="1905000"/>
            <a:ext cx="3505200" cy="4456113"/>
          </a:xfrm>
        </p:spPr>
        <p:txBody>
          <a:bodyPr/>
          <a:lstStyle/>
          <a:p>
            <a:pPr indent="-246063" eaLnBrk="1" hangingPunct="1">
              <a:lnSpc>
                <a:spcPct val="80000"/>
              </a:lnSpc>
              <a:defRPr/>
            </a:pPr>
            <a:r>
              <a:rPr lang="sr-Latn-CS" sz="2000" smtClean="0">
                <a:latin typeface="+mj-lt"/>
              </a:rPr>
              <a:t>Biranjem opcije </a:t>
            </a:r>
            <a:r>
              <a:rPr lang="sr-Latn-CS" sz="2000" i="1" smtClean="0">
                <a:latin typeface="+mj-lt"/>
              </a:rPr>
              <a:t>Create form by using wizard</a:t>
            </a:r>
            <a:r>
              <a:rPr lang="sr-Latn-CS" sz="2000" smtClean="0">
                <a:latin typeface="+mj-lt"/>
              </a:rPr>
              <a:t>, izrada forme se vrši u nekoliko koraka:</a:t>
            </a:r>
          </a:p>
          <a:p>
            <a:pPr lvl="1" eaLnBrk="1" hangingPunct="1">
              <a:lnSpc>
                <a:spcPct val="80000"/>
              </a:lnSpc>
              <a:defRPr/>
            </a:pPr>
            <a:r>
              <a:rPr lang="sr-Latn-CS" sz="1800" smtClean="0">
                <a:latin typeface="+mj-lt"/>
              </a:rPr>
              <a:t>U ovom koraku se biraju polja iz tabela koja će biti prikazana u formi</a:t>
            </a:r>
          </a:p>
          <a:p>
            <a:pPr lvl="1" eaLnBrk="1" hangingPunct="1">
              <a:lnSpc>
                <a:spcPct val="80000"/>
              </a:lnSpc>
              <a:defRPr/>
            </a:pPr>
            <a:r>
              <a:rPr lang="sr-Latn-CS" sz="1800" smtClean="0">
                <a:latin typeface="+mj-lt"/>
              </a:rPr>
              <a:t>Bira se uređenje i pozicija informacija na formularu</a:t>
            </a:r>
          </a:p>
          <a:p>
            <a:pPr lvl="1" eaLnBrk="1" hangingPunct="1">
              <a:lnSpc>
                <a:spcPct val="80000"/>
              </a:lnSpc>
              <a:defRPr/>
            </a:pPr>
            <a:r>
              <a:rPr lang="sr-Latn-CS" sz="1800" smtClean="0">
                <a:latin typeface="+mj-lt"/>
              </a:rPr>
              <a:t>Zadaje se stil tj. konačan izgled formulara</a:t>
            </a:r>
          </a:p>
          <a:p>
            <a:pPr lvl="1" eaLnBrk="1" hangingPunct="1">
              <a:lnSpc>
                <a:spcPct val="80000"/>
              </a:lnSpc>
              <a:defRPr/>
            </a:pPr>
            <a:r>
              <a:rPr lang="sr-Latn-CS" sz="1800" smtClean="0">
                <a:latin typeface="+mj-lt"/>
              </a:rPr>
              <a:t>Unosi se naziv formulara</a:t>
            </a:r>
          </a:p>
          <a:p>
            <a:pPr lvl="1" eaLnBrk="1" hangingPunct="1">
              <a:lnSpc>
                <a:spcPct val="80000"/>
              </a:lnSpc>
              <a:defRPr/>
            </a:pPr>
            <a:r>
              <a:rPr lang="sr-Latn-CS" sz="1800" smtClean="0">
                <a:latin typeface="+mj-lt"/>
              </a:rPr>
              <a:t>Klikom na Finish, pojavljuje se izgled formulara</a:t>
            </a:r>
          </a:p>
        </p:txBody>
      </p:sp>
      <p:sp>
        <p:nvSpPr>
          <p:cNvPr id="12" name="Slide Number Placeholder 11"/>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C383E7-F8EF-41D0-8730-E9E72042D4B5}" type="slidenum">
              <a:rPr lang="en-US" sz="1200">
                <a:solidFill>
                  <a:srgbClr val="045C75"/>
                </a:solidFill>
              </a:rPr>
              <a:pPr eaLnBrk="1" hangingPunct="1"/>
              <a:t>11</a:t>
            </a:fld>
            <a:endParaRPr lang="en-US" sz="1200">
              <a:solidFill>
                <a:srgbClr val="045C75"/>
              </a:solidFill>
            </a:endParaRPr>
          </a:p>
        </p:txBody>
      </p:sp>
      <p:pic>
        <p:nvPicPr>
          <p:cNvPr id="14" name="Picture 13" descr="sl 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l 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2514600"/>
            <a:ext cx="4244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l 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14600"/>
            <a:ext cx="42433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l 1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514600"/>
            <a:ext cx="42433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sl 1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514600"/>
            <a:ext cx="42433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l 1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514600"/>
            <a:ext cx="42433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l 1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32238"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049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1000"/>
                                        <p:tgtEl>
                                          <p:spTgt spid="3">
                                            <p:txEl>
                                              <p:pRg st="4" end="4"/>
                                            </p:txEl>
                                          </p:spTgt>
                                        </p:tgtEl>
                                      </p:cBhvr>
                                    </p:animEffect>
                                    <p:anim calcmode="lin" valueType="num">
                                      <p:cBhvr>
                                        <p:cTn id="6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500"/>
                                        <p:tgtEl>
                                          <p:spTgt spid="2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7" presetClass="entr" presetSubtype="0"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fade">
                                      <p:cBhvr>
                                        <p:cTn id="78" dur="1000"/>
                                        <p:tgtEl>
                                          <p:spTgt spid="3">
                                            <p:txEl>
                                              <p:pRg st="5" end="5"/>
                                            </p:txEl>
                                          </p:spTgt>
                                        </p:tgtEl>
                                      </p:cBhvr>
                                    </p:animEffect>
                                    <p:anim calcmode="lin" valueType="num">
                                      <p:cBhvr>
                                        <p:cTn id="7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Text Box 4"/>
          <p:cNvSpPr txBox="1">
            <a:spLocks noChangeArrowheads="1"/>
          </p:cNvSpPr>
          <p:nvPr/>
        </p:nvSpPr>
        <p:spPr bwMode="ltGray">
          <a:xfrm>
            <a:off x="212724" y="381000"/>
            <a:ext cx="8550275" cy="1600438"/>
          </a:xfrm>
          <a:prstGeom prst="rect">
            <a:avLst/>
          </a:prstGeom>
          <a:noFill/>
          <a:ln w="9525">
            <a:noFill/>
            <a:miter lim="800000"/>
            <a:headEnd/>
            <a:tailEnd/>
          </a:ln>
          <a:effectLst/>
        </p:spPr>
        <p:txBody>
          <a:bodyPr>
            <a:spAutoFit/>
          </a:bodyPr>
          <a:lstStyle/>
          <a:p>
            <a:pPr>
              <a:defRPr/>
            </a:pPr>
            <a:r>
              <a:rPr lang="sr-Latn-CS" sz="5000" b="1">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ffectLst>
                  <a:outerShdw blurRad="50800" dist="39000" dir="5460000" algn="tl">
                    <a:srgbClr val="000000">
                      <a:alpha val="38000"/>
                    </a:srgbClr>
                  </a:outerShdw>
                </a:effectLst>
                <a:latin typeface="Calibri"/>
                <a:ea typeface="+mj-ea"/>
                <a:cs typeface="+mj-cs"/>
              </a:rPr>
              <a:t>PALETA FORM DESIGN </a:t>
            </a:r>
          </a:p>
          <a:p>
            <a:pPr>
              <a:defRPr/>
            </a:pPr>
            <a:endParaRPr lang="sr-Latn-CS" sz="2400" b="1">
              <a:solidFill>
                <a:srgbClr val="0000FF"/>
              </a:solidFill>
              <a:latin typeface="Calibri"/>
            </a:endParaRPr>
          </a:p>
          <a:p>
            <a:pPr algn="just">
              <a:defRPr/>
            </a:pPr>
            <a:r>
              <a:rPr lang="sr-Latn-CS" sz="2400">
                <a:solidFill>
                  <a:prstClr val="black"/>
                </a:solidFill>
                <a:latin typeface="Calibri"/>
              </a:rPr>
              <a:t>		</a:t>
            </a:r>
            <a:endParaRPr lang="en-US" sz="2400">
              <a:solidFill>
                <a:prstClr val="black"/>
              </a:solidFill>
              <a:latin typeface="Calibri"/>
            </a:endParaRPr>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141413" y="3252788"/>
            <a:ext cx="5254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5" name="Text Box 7"/>
          <p:cNvSpPr txBox="1">
            <a:spLocks noChangeArrowheads="1"/>
          </p:cNvSpPr>
          <p:nvPr/>
        </p:nvSpPr>
        <p:spPr bwMode="ltGray">
          <a:xfrm>
            <a:off x="1828800" y="3276600"/>
            <a:ext cx="6637338"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Prikazuje listu sa poljima iz izvora zapisa</a:t>
            </a:r>
            <a:endParaRPr lang="en-US" sz="2400">
              <a:solidFill>
                <a:prstClr val="black"/>
              </a:solidFill>
              <a:latin typeface="Calibri"/>
            </a:endParaRPr>
          </a:p>
        </p:txBody>
      </p:sp>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141413" y="4029075"/>
            <a:ext cx="50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7" name="Text Box 9"/>
          <p:cNvSpPr txBox="1">
            <a:spLocks noChangeArrowheads="1"/>
          </p:cNvSpPr>
          <p:nvPr/>
        </p:nvSpPr>
        <p:spPr bwMode="ltGray">
          <a:xfrm>
            <a:off x="1828800" y="4038600"/>
            <a:ext cx="6653213" cy="45720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Prikazuje se okvir sa kontrolama</a:t>
            </a:r>
            <a:endParaRPr lang="en-US" sz="2400">
              <a:solidFill>
                <a:prstClr val="black"/>
              </a:solidFill>
              <a:latin typeface="Calibri"/>
            </a:endParaRPr>
          </a:p>
        </p:txBody>
      </p:sp>
      <p:pic>
        <p:nvPicPr>
          <p:cNvPr id="1229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3505200" y="4648200"/>
            <a:ext cx="1619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9600" y="1752600"/>
            <a:ext cx="7848600" cy="830263"/>
          </a:xfrm>
          <a:prstGeom prst="rect">
            <a:avLst/>
          </a:prstGeom>
          <a:noFill/>
        </p:spPr>
        <p:txBody>
          <a:bodyPr>
            <a:spAutoFit/>
          </a:bodyPr>
          <a:lstStyle/>
          <a:p>
            <a:pPr>
              <a:defRPr/>
            </a:pPr>
            <a:r>
              <a:rPr lang="sr-Latn-CS" sz="2400">
                <a:solidFill>
                  <a:prstClr val="black"/>
                </a:solidFill>
                <a:latin typeface="Calibri"/>
              </a:rPr>
              <a:t>Za izmene i ulepšavanje postojećih kao i izradu formi bez korišćenja čarobnjaka potrebni su sledeći alati:</a:t>
            </a:r>
            <a:endParaRPr lang="en-US" sz="2400">
              <a:solidFill>
                <a:prstClr val="black"/>
              </a:solidFill>
              <a:latin typeface="Calibri"/>
            </a:endParaRPr>
          </a:p>
        </p:txBody>
      </p:sp>
    </p:spTree>
    <p:extLst>
      <p:ext uri="{BB962C8B-B14F-4D97-AF65-F5344CB8AC3E}">
        <p14:creationId xmlns:p14="http://schemas.microsoft.com/office/powerpoint/2010/main" val="4240145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ltGray">
          <a:xfrm>
            <a:off x="381000" y="1981200"/>
            <a:ext cx="7481888"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Na raspolaganju su sledeće kontrole:</a:t>
            </a:r>
            <a:endParaRPr lang="en-US" sz="2400">
              <a:solidFill>
                <a:prstClr val="black"/>
              </a:solidFill>
              <a:latin typeface="Calibri"/>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90538" y="2644775"/>
            <a:ext cx="50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8" name="Text Box 4"/>
          <p:cNvSpPr txBox="1">
            <a:spLocks noChangeArrowheads="1"/>
          </p:cNvSpPr>
          <p:nvPr/>
        </p:nvSpPr>
        <p:spPr bwMode="ltGray">
          <a:xfrm>
            <a:off x="1219200" y="2590800"/>
            <a:ext cx="6653213" cy="83026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Kada je uključeno, bira se kontrola koja se ubacuje na obrazac.</a:t>
            </a:r>
            <a:endParaRPr lang="en-US" sz="2400">
              <a:solidFill>
                <a:prstClr val="black"/>
              </a:solidFill>
              <a:latin typeface="Calibri"/>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506413" y="3817938"/>
            <a:ext cx="50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50" name="Text Box 6"/>
          <p:cNvSpPr txBox="1">
            <a:spLocks noChangeArrowheads="1"/>
          </p:cNvSpPr>
          <p:nvPr/>
        </p:nvSpPr>
        <p:spPr bwMode="ltGray">
          <a:xfrm>
            <a:off x="1295400" y="3810000"/>
            <a:ext cx="6499225" cy="83026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Kada je uključeno, pokreće se čarobnjak u trenutku kada se neka kontrola dodaje na obrazac.</a:t>
            </a:r>
            <a:endParaRPr lang="en-US" sz="2400">
              <a:solidFill>
                <a:prstClr val="black"/>
              </a:solidFill>
              <a:latin typeface="Calibri"/>
            </a:endParaRPr>
          </a:p>
        </p:txBody>
      </p:sp>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506413" y="4956175"/>
            <a:ext cx="4921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52" name="Text Box 8"/>
          <p:cNvSpPr txBox="1">
            <a:spLocks noChangeArrowheads="1"/>
          </p:cNvSpPr>
          <p:nvPr/>
        </p:nvSpPr>
        <p:spPr bwMode="ltGray">
          <a:xfrm>
            <a:off x="1371600" y="4953000"/>
            <a:ext cx="6481763" cy="120015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Kontrola </a:t>
            </a:r>
            <a:r>
              <a:rPr lang="sr-Latn-CS" sz="2400" b="1">
                <a:solidFill>
                  <a:prstClr val="black"/>
                </a:solidFill>
                <a:latin typeface="Calibri"/>
              </a:rPr>
              <a:t>Label</a:t>
            </a:r>
            <a:r>
              <a:rPr lang="sr-Latn-CS" sz="2400">
                <a:solidFill>
                  <a:prstClr val="black"/>
                </a:solidFill>
                <a:latin typeface="Calibri"/>
              </a:rPr>
              <a:t>. Ubacuje se prozor sa nekim tekstom. Kada se izabere kontrola, strelica menja oblik u</a:t>
            </a:r>
            <a:endParaRPr lang="en-US" sz="2400">
              <a:solidFill>
                <a:prstClr val="black"/>
              </a:solidFill>
              <a:latin typeface="Calibri"/>
            </a:endParaRPr>
          </a:p>
        </p:txBody>
      </p:sp>
      <p:pic>
        <p:nvPicPr>
          <p:cNvPr id="1332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2490788" y="5813425"/>
            <a:ext cx="5540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12343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6" name="Text Box 12"/>
          <p:cNvSpPr txBox="1">
            <a:spLocks noChangeArrowheads="1"/>
          </p:cNvSpPr>
          <p:nvPr/>
        </p:nvSpPr>
        <p:spPr bwMode="ltGray">
          <a:xfrm>
            <a:off x="609600" y="2133600"/>
            <a:ext cx="7391400" cy="83026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Pritisne se i drži levi taster miša, pokazivač se dovede na željeno mesto i na kraju otpusti taster miša.</a:t>
            </a:r>
            <a:endParaRPr lang="en-US" sz="2400">
              <a:solidFill>
                <a:prstClr val="black"/>
              </a:solidFill>
              <a:latin typeface="Calibri"/>
            </a:endParaRPr>
          </a:p>
        </p:txBody>
      </p:sp>
      <p:pic>
        <p:nvPicPr>
          <p:cNvPr id="102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642938" y="3133725"/>
            <a:ext cx="20113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14"/>
          <p:cNvGraphicFramePr>
            <a:graphicFrameLocks noChangeAspect="1"/>
          </p:cNvGraphicFramePr>
          <p:nvPr/>
        </p:nvGraphicFramePr>
        <p:xfrm>
          <a:off x="2736850" y="3252788"/>
          <a:ext cx="541338" cy="541337"/>
        </p:xfrm>
        <a:graphic>
          <a:graphicData uri="http://schemas.openxmlformats.org/presentationml/2006/ole">
            <mc:AlternateContent xmlns:mc="http://schemas.openxmlformats.org/markup-compatibility/2006">
              <mc:Choice xmlns:v="urn:schemas-microsoft-com:vml" Requires="v">
                <p:oleObj spid="_x0000_s1026" name="Flash Document" r:id="rId4" imgW="808200" imgH="808200" progId="Flash.Movie">
                  <p:embed/>
                </p:oleObj>
              </mc:Choice>
              <mc:Fallback>
                <p:oleObj name="Flash Document" r:id="rId4" imgW="808200" imgH="808200" progId="Flash.Movi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2736850" y="3252788"/>
                        <a:ext cx="541338"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3581400" y="3116263"/>
            <a:ext cx="19716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685800" y="4078288"/>
            <a:ext cx="32480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
          <p:cNvSpPr txBox="1">
            <a:spLocks noChangeArrowheads="1"/>
          </p:cNvSpPr>
          <p:nvPr/>
        </p:nvSpPr>
        <p:spPr bwMode="ltGray">
          <a:xfrm>
            <a:off x="4087813" y="4159250"/>
            <a:ext cx="4083050" cy="120015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Ovako će kontrola izgledati u Form prikazu, dok će ovako izgledati u Design prikazu</a:t>
            </a:r>
            <a:endParaRPr lang="en-US" sz="2400">
              <a:solidFill>
                <a:prstClr val="black"/>
              </a:solidFill>
              <a:latin typeface="Calibri"/>
            </a:endParaRPr>
          </a:p>
        </p:txBody>
      </p:sp>
      <p:pic>
        <p:nvPicPr>
          <p:cNvPr id="103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ltGray">
          <a:xfrm>
            <a:off x="5092700" y="5491163"/>
            <a:ext cx="1990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87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Text Box 5"/>
          <p:cNvSpPr txBox="1">
            <a:spLocks noChangeArrowheads="1"/>
          </p:cNvSpPr>
          <p:nvPr/>
        </p:nvSpPr>
        <p:spPr bwMode="ltGray">
          <a:xfrm>
            <a:off x="442913" y="2012950"/>
            <a:ext cx="7481887" cy="83026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Kada se selektuje kontrola - label, oko nje se pojavljuju mali crni kvadrati, koji se nazivaju kontrolne tačke.</a:t>
            </a:r>
            <a:endParaRPr lang="en-US" sz="2400">
              <a:solidFill>
                <a:prstClr val="black"/>
              </a:solidFill>
              <a:latin typeface="Calibri"/>
            </a:endParaRP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955925" y="2986088"/>
            <a:ext cx="24177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7" name="Text Box 7"/>
          <p:cNvSpPr txBox="1">
            <a:spLocks noChangeArrowheads="1"/>
          </p:cNvSpPr>
          <p:nvPr/>
        </p:nvSpPr>
        <p:spPr bwMode="ltGray">
          <a:xfrm>
            <a:off x="519113" y="3917950"/>
            <a:ext cx="7343775" cy="120015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Ove tačke se mogu koristiti za promenu veličine i pozicije kontrole. Veliki kvadrat služi za pomeranje, a mali kvadrati za promenu veličine.</a:t>
            </a:r>
            <a:endParaRPr lang="en-US" sz="2400">
              <a:solidFill>
                <a:prstClr val="black"/>
              </a:solidFill>
              <a:latin typeface="Calibri"/>
            </a:endParaRPr>
          </a:p>
        </p:txBody>
      </p:sp>
      <p:sp>
        <p:nvSpPr>
          <p:cNvPr id="10"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94534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ltGray">
          <a:xfrm>
            <a:off x="698500" y="2012950"/>
            <a:ext cx="7448550"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Oblici pokazivača miša u zavisnosti od kontrolnih tačaka:</a:t>
            </a:r>
            <a:endParaRPr lang="en-US" sz="2400">
              <a:solidFill>
                <a:prstClr val="black"/>
              </a:solidFill>
              <a:latin typeface="Calibri"/>
            </a:endParaRPr>
          </a:p>
        </p:txBody>
      </p:sp>
      <p:grpSp>
        <p:nvGrpSpPr>
          <p:cNvPr id="2054" name="Group 9"/>
          <p:cNvGrpSpPr>
            <a:grpSpLocks/>
          </p:cNvGrpSpPr>
          <p:nvPr/>
        </p:nvGrpSpPr>
        <p:grpSpPr bwMode="auto">
          <a:xfrm>
            <a:off x="595313" y="2627313"/>
            <a:ext cx="6035675" cy="2144712"/>
            <a:chOff x="297" y="585"/>
            <a:chExt cx="3802" cy="1351"/>
          </a:xfrm>
        </p:grpSpPr>
        <p:pic>
          <p:nvPicPr>
            <p:cNvPr id="2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352" y="596"/>
              <a:ext cx="1299"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2039" y="585"/>
              <a:ext cx="2060"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5"/>
            <p:cNvGraphicFramePr>
              <a:graphicFrameLocks noChangeAspect="1"/>
            </p:cNvGraphicFramePr>
            <p:nvPr/>
          </p:nvGraphicFramePr>
          <p:xfrm>
            <a:off x="1702" y="645"/>
            <a:ext cx="341" cy="341"/>
          </p:xfrm>
          <a:graphic>
            <a:graphicData uri="http://schemas.openxmlformats.org/presentationml/2006/ole">
              <mc:AlternateContent xmlns:mc="http://schemas.openxmlformats.org/markup-compatibility/2006">
                <mc:Choice xmlns:v="urn:schemas-microsoft-com:vml" Requires="v">
                  <p:oleObj spid="_x0000_s2050" name="Flash Document" r:id="rId5" imgW="808200" imgH="808200" progId="Flash.Movie">
                    <p:embed/>
                  </p:oleObj>
                </mc:Choice>
                <mc:Fallback>
                  <p:oleObj name="Flash Document" r:id="rId5"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1702" y="645"/>
                          <a:ext cx="341"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297" y="1429"/>
              <a:ext cx="1403"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2" name="Object 7"/>
            <p:cNvGraphicFramePr>
              <a:graphicFrameLocks noChangeAspect="1"/>
            </p:cNvGraphicFramePr>
            <p:nvPr/>
          </p:nvGraphicFramePr>
          <p:xfrm>
            <a:off x="1733" y="1469"/>
            <a:ext cx="341" cy="341"/>
          </p:xfrm>
          <a:graphic>
            <a:graphicData uri="http://schemas.openxmlformats.org/presentationml/2006/ole">
              <mc:AlternateContent xmlns:mc="http://schemas.openxmlformats.org/markup-compatibility/2006">
                <mc:Choice xmlns:v="urn:schemas-microsoft-com:vml" Requires="v">
                  <p:oleObj spid="_x0000_s2051" name="Flash Document" r:id="rId8" imgW="808200" imgH="808200" progId="Flash.Movie">
                    <p:embed/>
                  </p:oleObj>
                </mc:Choice>
                <mc:Fallback>
                  <p:oleObj name="Flash Document" r:id="rId8"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1733" y="1469"/>
                          <a:ext cx="341"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ltGray">
            <a:xfrm>
              <a:off x="2096" y="1405"/>
              <a:ext cx="1925"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0106" name="Text Box 10"/>
          <p:cNvSpPr txBox="1">
            <a:spLocks noChangeArrowheads="1"/>
          </p:cNvSpPr>
          <p:nvPr/>
        </p:nvSpPr>
        <p:spPr bwMode="ltGray">
          <a:xfrm>
            <a:off x="6718300" y="2778125"/>
            <a:ext cx="1546225" cy="1938338"/>
          </a:xfrm>
          <a:prstGeom prst="rect">
            <a:avLst/>
          </a:prstGeom>
          <a:noFill/>
          <a:ln w="9525">
            <a:noFill/>
            <a:miter lim="800000"/>
            <a:headEnd/>
            <a:tailEnd/>
          </a:ln>
          <a:effectLst/>
        </p:spPr>
        <p:txBody>
          <a:bodyPr>
            <a:spAutoFit/>
          </a:bodyPr>
          <a:lstStyle/>
          <a:p>
            <a:pPr algn="ctr">
              <a:defRPr/>
            </a:pPr>
            <a:r>
              <a:rPr lang="sr-Latn-CS" sz="2400">
                <a:solidFill>
                  <a:prstClr val="black"/>
                </a:solidFill>
                <a:latin typeface="Calibri"/>
              </a:rPr>
              <a:t>U oba slučaja se vrši pomeranje kontrole</a:t>
            </a:r>
            <a:endParaRPr lang="en-US" sz="2400">
              <a:solidFill>
                <a:prstClr val="black"/>
              </a:solidFill>
              <a:latin typeface="Calibri"/>
            </a:endParaRPr>
          </a:p>
        </p:txBody>
      </p:sp>
      <p:pic>
        <p:nvPicPr>
          <p:cNvPr id="2056"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ltGray">
          <a:xfrm>
            <a:off x="609600" y="5070475"/>
            <a:ext cx="21050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2"/>
          <p:cNvGraphicFramePr>
            <a:graphicFrameLocks noChangeAspect="1"/>
          </p:cNvGraphicFramePr>
          <p:nvPr/>
        </p:nvGraphicFramePr>
        <p:xfrm>
          <a:off x="2843213" y="5154613"/>
          <a:ext cx="541337" cy="541337"/>
        </p:xfrm>
        <a:graphic>
          <a:graphicData uri="http://schemas.openxmlformats.org/presentationml/2006/ole">
            <mc:AlternateContent xmlns:mc="http://schemas.openxmlformats.org/markup-compatibility/2006">
              <mc:Choice xmlns:v="urn:schemas-microsoft-com:vml" Requires="v">
                <p:oleObj spid="_x0000_s2052" name="Flash Document" r:id="rId11" imgW="808200" imgH="808200" progId="Flash.Movie">
                  <p:embed/>
                </p:oleObj>
              </mc:Choice>
              <mc:Fallback>
                <p:oleObj name="Flash Document" r:id="rId11"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2843213" y="5154613"/>
                        <a:ext cx="541337"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ltGray">
          <a:xfrm>
            <a:off x="3538538" y="5129213"/>
            <a:ext cx="2174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10" name="Text Box 14"/>
          <p:cNvSpPr txBox="1">
            <a:spLocks noChangeArrowheads="1"/>
          </p:cNvSpPr>
          <p:nvPr/>
        </p:nvSpPr>
        <p:spPr bwMode="ltGray">
          <a:xfrm>
            <a:off x="5880100" y="5137150"/>
            <a:ext cx="2425700" cy="830263"/>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Promena veličine kontrole</a:t>
            </a:r>
            <a:endParaRPr lang="en-US" sz="2400">
              <a:solidFill>
                <a:prstClr val="black"/>
              </a:solidFill>
              <a:latin typeface="Calibri"/>
            </a:endParaRPr>
          </a:p>
        </p:txBody>
      </p:sp>
      <p:sp>
        <p:nvSpPr>
          <p:cNvPr id="18"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74568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11" name="Text Box 15"/>
          <p:cNvSpPr txBox="1">
            <a:spLocks noChangeArrowheads="1"/>
          </p:cNvSpPr>
          <p:nvPr/>
        </p:nvSpPr>
        <p:spPr bwMode="ltGray">
          <a:xfrm>
            <a:off x="730250" y="1981200"/>
            <a:ext cx="7499350" cy="120015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Kontroli se mogu dodeliti osobine i to se ostvaruje tako što se klikne desnim klikom, a zatim se iz pomoćnog menija izabere opcija Properties. Dobija se sledeći dijalog:</a:t>
            </a:r>
            <a:endParaRPr lang="en-US" sz="2400">
              <a:solidFill>
                <a:prstClr val="black"/>
              </a:solidFill>
              <a:latin typeface="Calibri"/>
            </a:endParaRPr>
          </a:p>
        </p:txBody>
      </p:sp>
      <p:sp>
        <p:nvSpPr>
          <p:cNvPr id="18"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838200" y="3581400"/>
            <a:ext cx="3086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
          <p:cNvSpPr txBox="1">
            <a:spLocks noChangeArrowheads="1"/>
          </p:cNvSpPr>
          <p:nvPr/>
        </p:nvSpPr>
        <p:spPr bwMode="ltGray">
          <a:xfrm>
            <a:off x="4065588" y="3644900"/>
            <a:ext cx="4130675"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Okvir sa osobinama kontrole</a:t>
            </a:r>
            <a:endParaRPr lang="en-US" sz="2400">
              <a:solidFill>
                <a:prstClr val="black"/>
              </a:solidFill>
              <a:latin typeface="Calibri"/>
            </a:endParaRPr>
          </a:p>
        </p:txBody>
      </p:sp>
    </p:spTree>
    <p:extLst>
      <p:ext uri="{BB962C8B-B14F-4D97-AF65-F5344CB8AC3E}">
        <p14:creationId xmlns:p14="http://schemas.microsoft.com/office/powerpoint/2010/main" val="128018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Text Box 4"/>
          <p:cNvSpPr txBox="1">
            <a:spLocks noChangeArrowheads="1"/>
          </p:cNvSpPr>
          <p:nvPr/>
        </p:nvSpPr>
        <p:spPr bwMode="ltGray">
          <a:xfrm>
            <a:off x="685800" y="2286000"/>
            <a:ext cx="7772400" cy="120015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cs typeface="Times New Roman" pitchFamily="18" charset="0"/>
              </a:rPr>
              <a:t>Dostupne osobine kontrole Label:</a:t>
            </a:r>
          </a:p>
          <a:p>
            <a:pPr marL="457200" indent="-457200" algn="just">
              <a:buFont typeface="Arial" pitchFamily="34" charset="0"/>
              <a:buChar char="•"/>
              <a:defRPr/>
            </a:pPr>
            <a:r>
              <a:rPr lang="sr-Latn-CS" sz="2400" b="1">
                <a:solidFill>
                  <a:srgbClr val="0000FF"/>
                </a:solidFill>
                <a:latin typeface="Calibri"/>
              </a:rPr>
              <a:t>Caption. </a:t>
            </a:r>
            <a:r>
              <a:rPr lang="sr-Latn-CS" sz="2400">
                <a:solidFill>
                  <a:prstClr val="black"/>
                </a:solidFill>
                <a:latin typeface="Calibri"/>
              </a:rPr>
              <a:t>Tekst koji se prikazuje. Na primer, ako osobina Caption ima vrednost Prezime, tada će izgled labele biti</a:t>
            </a:r>
            <a:endParaRPr lang="en-US" sz="2400">
              <a:solidFill>
                <a:prstClr val="black"/>
              </a:solidFill>
              <a:latin typeface="Calibri"/>
            </a:endParaRP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816225" y="3505200"/>
            <a:ext cx="2127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8" name="Text Box 6"/>
          <p:cNvSpPr txBox="1">
            <a:spLocks noChangeArrowheads="1"/>
          </p:cNvSpPr>
          <p:nvPr/>
        </p:nvSpPr>
        <p:spPr bwMode="ltGray">
          <a:xfrm>
            <a:off x="784225" y="4146550"/>
            <a:ext cx="7292975" cy="830263"/>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Hyperlink Address, SubAddress. </a:t>
            </a:r>
            <a:r>
              <a:rPr lang="sr-Latn-CS" sz="2400">
                <a:solidFill>
                  <a:prstClr val="black"/>
                </a:solidFill>
                <a:latin typeface="Calibri"/>
              </a:rPr>
              <a:t>Labela postaje hiperveza ka nekom objektu.</a:t>
            </a:r>
            <a:endParaRPr lang="en-US" sz="2400">
              <a:solidFill>
                <a:prstClr val="black"/>
              </a:solidFill>
              <a:latin typeface="Calibri"/>
            </a:endParaRPr>
          </a:p>
        </p:txBody>
      </p:sp>
      <p:sp>
        <p:nvSpPr>
          <p:cNvPr id="9"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6390" name="Group 5"/>
          <p:cNvGrpSpPr>
            <a:grpSpLocks/>
          </p:cNvGrpSpPr>
          <p:nvPr/>
        </p:nvGrpSpPr>
        <p:grpSpPr bwMode="auto">
          <a:xfrm>
            <a:off x="914400" y="5129213"/>
            <a:ext cx="6615113" cy="1290637"/>
            <a:chOff x="196" y="257"/>
            <a:chExt cx="4167" cy="813"/>
          </a:xfrm>
        </p:grpSpPr>
        <p:pic>
          <p:nvPicPr>
            <p:cNvPr id="163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96" y="257"/>
              <a:ext cx="130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220" y="795"/>
              <a:ext cx="127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ltGray">
            <a:xfrm>
              <a:off x="1574" y="266"/>
              <a:ext cx="2789" cy="756"/>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Prikaz Design</a:t>
              </a:r>
            </a:p>
            <a:p>
              <a:pPr>
                <a:defRPr/>
              </a:pPr>
              <a:endParaRPr lang="sr-Latn-CS" sz="2400">
                <a:solidFill>
                  <a:prstClr val="black"/>
                </a:solidFill>
                <a:latin typeface="Calibri"/>
              </a:endParaRPr>
            </a:p>
            <a:p>
              <a:pPr>
                <a:defRPr/>
              </a:pPr>
              <a:r>
                <a:rPr lang="sr-Latn-CS" sz="2400">
                  <a:solidFill>
                    <a:prstClr val="black"/>
                  </a:solidFill>
                  <a:latin typeface="Calibri"/>
                </a:rPr>
                <a:t>Prikaz Form</a:t>
              </a:r>
              <a:endParaRPr lang="en-US" sz="2400">
                <a:solidFill>
                  <a:prstClr val="black"/>
                </a:solidFill>
                <a:latin typeface="Calibri"/>
              </a:endParaRPr>
            </a:p>
          </p:txBody>
        </p:sp>
      </p:grpSp>
      <p:pic>
        <p:nvPicPr>
          <p:cNvPr id="1639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5094288" y="5902325"/>
            <a:ext cx="20637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83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5" name="Text Box 7"/>
          <p:cNvSpPr txBox="1">
            <a:spLocks noChangeArrowheads="1"/>
          </p:cNvSpPr>
          <p:nvPr/>
        </p:nvSpPr>
        <p:spPr bwMode="ltGray">
          <a:xfrm>
            <a:off x="739775" y="2251075"/>
            <a:ext cx="7413625" cy="3786188"/>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Visible.</a:t>
            </a:r>
            <a:r>
              <a:rPr lang="sr-Latn-CS" sz="2400">
                <a:solidFill>
                  <a:prstClr val="black"/>
                </a:solidFill>
                <a:latin typeface="Calibri"/>
              </a:rPr>
              <a:t> Prikazuje ili sakriva labelu. Važno je kada želite da osigurate informacije. Vrednosti Yes i No.</a:t>
            </a:r>
          </a:p>
          <a:p>
            <a:pPr marL="457200" indent="-457200" algn="just">
              <a:buFont typeface="Arial" pitchFamily="34" charset="0"/>
              <a:buChar char="•"/>
              <a:defRPr/>
            </a:pPr>
            <a:endParaRPr lang="sr-Latn-CS" sz="2400">
              <a:solidFill>
                <a:prstClr val="black"/>
              </a:solidFill>
              <a:latin typeface="Calibri"/>
            </a:endParaRPr>
          </a:p>
          <a:p>
            <a:pPr marL="457200" indent="-457200" algn="just">
              <a:buFont typeface="Arial" pitchFamily="34" charset="0"/>
              <a:buChar char="•"/>
              <a:defRPr/>
            </a:pPr>
            <a:r>
              <a:rPr lang="sr-Latn-CS" sz="2400" b="1">
                <a:solidFill>
                  <a:srgbClr val="0000FF"/>
                </a:solidFill>
                <a:latin typeface="Calibri"/>
              </a:rPr>
              <a:t>Display when.</a:t>
            </a:r>
            <a:r>
              <a:rPr lang="sr-Latn-CS" sz="2400">
                <a:solidFill>
                  <a:srgbClr val="0000FF"/>
                </a:solidFill>
                <a:latin typeface="Calibri"/>
              </a:rPr>
              <a:t> </a:t>
            </a:r>
            <a:r>
              <a:rPr lang="sr-Latn-CS" sz="2400">
                <a:solidFill>
                  <a:prstClr val="black"/>
                </a:solidFill>
                <a:latin typeface="Calibri"/>
              </a:rPr>
              <a:t>Definiše da li sekcija treba da bude prikazana na ekranu i</a:t>
            </a:r>
            <a:r>
              <a:rPr lang="en-US" sz="2400">
                <a:solidFill>
                  <a:prstClr val="black"/>
                </a:solidFill>
                <a:latin typeface="Calibri"/>
              </a:rPr>
              <a:t>/</a:t>
            </a:r>
            <a:r>
              <a:rPr lang="sr-Latn-CS" sz="2400">
                <a:solidFill>
                  <a:prstClr val="black"/>
                </a:solidFill>
                <a:latin typeface="Calibri"/>
              </a:rPr>
              <a:t>ili prilikom štampanja. Vrednosti Always, Print Only i Screen Only.</a:t>
            </a:r>
          </a:p>
          <a:p>
            <a:pPr marL="457200" indent="-457200" algn="just">
              <a:buFont typeface="Arial" pitchFamily="34" charset="0"/>
              <a:buChar char="•"/>
              <a:defRPr/>
            </a:pPr>
            <a:endParaRPr lang="sr-Latn-CS" sz="2400">
              <a:solidFill>
                <a:prstClr val="black"/>
              </a:solidFill>
              <a:latin typeface="Calibri"/>
            </a:endParaRPr>
          </a:p>
          <a:p>
            <a:pPr marL="457200" indent="-457200" algn="just">
              <a:buFont typeface="Arial" pitchFamily="34" charset="0"/>
              <a:buChar char="•"/>
              <a:defRPr/>
            </a:pPr>
            <a:r>
              <a:rPr lang="sr-Latn-CS" sz="2400" b="1">
                <a:solidFill>
                  <a:srgbClr val="0000FF"/>
                </a:solidFill>
                <a:latin typeface="Calibri"/>
              </a:rPr>
              <a:t>Left, Top.</a:t>
            </a:r>
            <a:r>
              <a:rPr lang="sr-Latn-CS" sz="2400">
                <a:solidFill>
                  <a:srgbClr val="0000FF"/>
                </a:solidFill>
                <a:latin typeface="Calibri"/>
              </a:rPr>
              <a:t> </a:t>
            </a:r>
            <a:r>
              <a:rPr lang="sr-Latn-CS" sz="2400">
                <a:solidFill>
                  <a:prstClr val="black"/>
                </a:solidFill>
                <a:latin typeface="Calibri"/>
              </a:rPr>
              <a:t>Definiše levu i gornju marginu.</a:t>
            </a:r>
          </a:p>
          <a:p>
            <a:pPr marL="457200" indent="-457200" algn="just">
              <a:buFont typeface="Arial" pitchFamily="34" charset="0"/>
              <a:buChar char="•"/>
              <a:defRPr/>
            </a:pPr>
            <a:endParaRPr lang="sr-Latn-CS" sz="2400">
              <a:solidFill>
                <a:prstClr val="black"/>
              </a:solidFill>
              <a:latin typeface="Calibri"/>
            </a:endParaRPr>
          </a:p>
          <a:p>
            <a:pPr marL="457200" indent="-457200" algn="just">
              <a:buFont typeface="Arial" pitchFamily="34" charset="0"/>
              <a:buChar char="•"/>
              <a:defRPr/>
            </a:pPr>
            <a:r>
              <a:rPr lang="sr-Latn-CS" sz="2400" b="1">
                <a:solidFill>
                  <a:srgbClr val="0000FF"/>
                </a:solidFill>
                <a:latin typeface="Calibri"/>
              </a:rPr>
              <a:t>Width, Height.</a:t>
            </a:r>
            <a:r>
              <a:rPr lang="sr-Latn-CS" sz="2400">
                <a:solidFill>
                  <a:srgbClr val="0000FF"/>
                </a:solidFill>
                <a:latin typeface="Calibri"/>
              </a:rPr>
              <a:t> </a:t>
            </a:r>
            <a:r>
              <a:rPr lang="sr-Latn-CS" sz="2400">
                <a:solidFill>
                  <a:prstClr val="black"/>
                </a:solidFill>
                <a:latin typeface="Calibri"/>
              </a:rPr>
              <a:t>Definiše širinu i visinu labele.</a:t>
            </a:r>
            <a:endParaRPr lang="en-US" sz="2400">
              <a:solidFill>
                <a:prstClr val="black"/>
              </a:solidFill>
              <a:latin typeface="Calibri"/>
            </a:endParaRPr>
          </a:p>
        </p:txBody>
      </p:sp>
      <p:sp>
        <p:nvSpPr>
          <p:cNvPr id="10"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3801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pPr lvl="1"/>
            <a:r>
              <a:rPr lang="sr-Latn-CS" smtClean="0"/>
              <a:t>Formulari u bazama podataka omogućavaju pravljenje interfejsa koji olakšava unos, pregled i ažuriranje podataka</a:t>
            </a:r>
            <a:br>
              <a:rPr lang="sr-Latn-CS" smtClean="0"/>
            </a:br>
            <a:endParaRPr lang="sr-Latn-CS" smtClean="0"/>
          </a:p>
          <a:p>
            <a:pPr lvl="1"/>
            <a:r>
              <a:rPr lang="sr-Latn-CS" smtClean="0"/>
              <a:t>Nije poželjno podatke unositi iz tabela</a:t>
            </a:r>
            <a:br>
              <a:rPr lang="sr-Latn-CS" smtClean="0"/>
            </a:br>
            <a:endParaRPr lang="sr-Latn-CS" smtClean="0"/>
          </a:p>
          <a:p>
            <a:pPr lvl="1"/>
            <a:r>
              <a:rPr lang="sr-Latn-CS" smtClean="0"/>
              <a:t>Za pravljenje jednostavnog formulara, najlakše je koristiti čarobnjaka (Create form by using wizard) </a:t>
            </a:r>
            <a:br>
              <a:rPr lang="sr-Latn-CS" smtClean="0"/>
            </a:br>
            <a:endParaRPr lang="sr-Latn-CS" smtClean="0"/>
          </a:p>
          <a:p>
            <a:pPr lvl="1"/>
            <a:r>
              <a:rPr lang="sr-Latn-CS" smtClean="0"/>
              <a:t>Pored čarobnjaka, moguće je i </a:t>
            </a:r>
            <a:r>
              <a:rPr lang="en-US" smtClean="0"/>
              <a:t>kreiranje forme "od početka", odnosno praznog</a:t>
            </a:r>
            <a:r>
              <a:rPr lang="sr-Latn-CS" smtClean="0"/>
              <a:t> </a:t>
            </a:r>
            <a:r>
              <a:rPr lang="pl-PL" smtClean="0"/>
              <a:t>obrasca na koji se dodaju potrebne kontrole </a:t>
            </a:r>
            <a:r>
              <a:rPr lang="sr-Latn-CS" smtClean="0"/>
              <a:t>(Create form in </a:t>
            </a:r>
            <a:r>
              <a:rPr lang="en-US" smtClean="0"/>
              <a:t>Design View </a:t>
            </a:r>
            <a:r>
              <a:rPr lang="sr-Latn-CS" smtClean="0"/>
              <a:t>)</a:t>
            </a:r>
            <a:endParaRPr lang="en-US" smtClean="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E43FA8D-CCFF-4F6E-A666-8CFFABE1722E}" type="slidenum">
              <a:rPr lang="en-US">
                <a:solidFill>
                  <a:srgbClr val="045C75"/>
                </a:solidFill>
              </a:rPr>
              <a:pPr/>
              <a:t>2</a:t>
            </a:fld>
            <a:endParaRPr lang="en-US">
              <a:solidFill>
                <a:srgbClr val="045C75"/>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ltGray">
          <a:xfrm>
            <a:off x="685800" y="1890713"/>
            <a:ext cx="7431088" cy="1200150"/>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Back style. </a:t>
            </a:r>
            <a:r>
              <a:rPr lang="sr-Latn-CS" sz="2400">
                <a:solidFill>
                  <a:prstClr val="black"/>
                </a:solidFill>
                <a:latin typeface="Calibri"/>
              </a:rPr>
              <a:t>Određuje da li će kontrola biti normalno prikazana ili će biti transparentni prikaz. Vrednosti su Transparent i Normal.</a:t>
            </a:r>
            <a:endParaRPr lang="en-US" sz="2400">
              <a:solidFill>
                <a:prstClr val="black"/>
              </a:solidFill>
              <a:latin typeface="Calibri"/>
            </a:endParaRPr>
          </a:p>
        </p:txBody>
      </p:sp>
      <p:grpSp>
        <p:nvGrpSpPr>
          <p:cNvPr id="18435" name="Group 5"/>
          <p:cNvGrpSpPr>
            <a:grpSpLocks/>
          </p:cNvGrpSpPr>
          <p:nvPr/>
        </p:nvGrpSpPr>
        <p:grpSpPr bwMode="auto">
          <a:xfrm>
            <a:off x="1349375" y="3227388"/>
            <a:ext cx="1930400" cy="879475"/>
            <a:chOff x="481" y="1094"/>
            <a:chExt cx="1216" cy="554"/>
          </a:xfrm>
        </p:grpSpPr>
        <p:pic>
          <p:nvPicPr>
            <p:cNvPr id="18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81" y="1094"/>
              <a:ext cx="1216"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8" name="Text Box 4"/>
            <p:cNvSpPr txBox="1">
              <a:spLocks noChangeArrowheads="1"/>
            </p:cNvSpPr>
            <p:nvPr/>
          </p:nvSpPr>
          <p:spPr bwMode="ltGray">
            <a:xfrm>
              <a:off x="709" y="1435"/>
              <a:ext cx="741" cy="213"/>
            </a:xfrm>
            <a:prstGeom prst="rect">
              <a:avLst/>
            </a:prstGeom>
            <a:noFill/>
            <a:ln w="9525">
              <a:noFill/>
              <a:miter lim="800000"/>
              <a:headEnd/>
              <a:tailEnd/>
            </a:ln>
            <a:effectLst/>
          </p:spPr>
          <p:txBody>
            <a:bodyPr wrap="none">
              <a:spAutoFit/>
            </a:bodyPr>
            <a:lstStyle/>
            <a:p>
              <a:pPr>
                <a:defRPr/>
              </a:pPr>
              <a:r>
                <a:rPr lang="sr-Latn-CS" sz="1600">
                  <a:solidFill>
                    <a:prstClr val="black"/>
                  </a:solidFill>
                  <a:latin typeface="Calibri"/>
                </a:rPr>
                <a:t>Transparent</a:t>
              </a:r>
              <a:endParaRPr lang="en-US" sz="1600">
                <a:solidFill>
                  <a:prstClr val="black"/>
                </a:solidFill>
                <a:latin typeface="Calibri"/>
              </a:endParaRPr>
            </a:p>
          </p:txBody>
        </p:sp>
      </p:grpSp>
      <p:grpSp>
        <p:nvGrpSpPr>
          <p:cNvPr id="18436" name="Group 8"/>
          <p:cNvGrpSpPr>
            <a:grpSpLocks/>
          </p:cNvGrpSpPr>
          <p:nvPr/>
        </p:nvGrpSpPr>
        <p:grpSpPr bwMode="auto">
          <a:xfrm>
            <a:off x="3536950" y="3265488"/>
            <a:ext cx="1751013" cy="844550"/>
            <a:chOff x="2348" y="967"/>
            <a:chExt cx="1103" cy="532"/>
          </a:xfrm>
        </p:grpSpPr>
        <p:pic>
          <p:nvPicPr>
            <p:cNvPr id="184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348" y="967"/>
              <a:ext cx="110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1" name="Text Box 7"/>
            <p:cNvSpPr txBox="1">
              <a:spLocks noChangeArrowheads="1"/>
            </p:cNvSpPr>
            <p:nvPr/>
          </p:nvSpPr>
          <p:spPr bwMode="ltGray">
            <a:xfrm>
              <a:off x="2534" y="1287"/>
              <a:ext cx="508" cy="212"/>
            </a:xfrm>
            <a:prstGeom prst="rect">
              <a:avLst/>
            </a:prstGeom>
            <a:noFill/>
            <a:ln w="9525">
              <a:noFill/>
              <a:miter lim="800000"/>
              <a:headEnd/>
              <a:tailEnd/>
            </a:ln>
            <a:effectLst/>
          </p:spPr>
          <p:txBody>
            <a:bodyPr wrap="none">
              <a:spAutoFit/>
            </a:bodyPr>
            <a:lstStyle/>
            <a:p>
              <a:pPr>
                <a:defRPr/>
              </a:pPr>
              <a:r>
                <a:rPr lang="sr-Latn-CS" sz="1600">
                  <a:solidFill>
                    <a:prstClr val="black"/>
                  </a:solidFill>
                  <a:latin typeface="Calibri"/>
                </a:rPr>
                <a:t>Normal</a:t>
              </a:r>
              <a:endParaRPr lang="en-US" sz="1600">
                <a:solidFill>
                  <a:prstClr val="black"/>
                </a:solidFill>
                <a:latin typeface="Calibri"/>
              </a:endParaRPr>
            </a:p>
          </p:txBody>
        </p:sp>
      </p:grpSp>
      <p:sp>
        <p:nvSpPr>
          <p:cNvPr id="257033" name="Text Box 9"/>
          <p:cNvSpPr txBox="1">
            <a:spLocks noChangeArrowheads="1"/>
          </p:cNvSpPr>
          <p:nvPr/>
        </p:nvSpPr>
        <p:spPr bwMode="ltGray">
          <a:xfrm>
            <a:off x="685800" y="4414838"/>
            <a:ext cx="5349875" cy="1200150"/>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Back Color. </a:t>
            </a:r>
            <a:r>
              <a:rPr lang="sr-Latn-CS" sz="2400">
                <a:solidFill>
                  <a:prstClr val="black"/>
                </a:solidFill>
                <a:latin typeface="Calibri"/>
              </a:rPr>
              <a:t>Određuje boju pozadine labele u slučaju normalnog prikaza. Boju birate iz sledećeg dijaloga</a:t>
            </a:r>
            <a:endParaRPr lang="en-US" sz="2400">
              <a:solidFill>
                <a:prstClr val="black"/>
              </a:solidFill>
              <a:latin typeface="Calibri"/>
            </a:endParaRPr>
          </a:p>
        </p:txBody>
      </p:sp>
      <p:pic>
        <p:nvPicPr>
          <p:cNvPr id="184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5627688" y="3294063"/>
            <a:ext cx="17414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6400800" y="4033838"/>
            <a:ext cx="1741488"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5555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2" name="Text Box 12"/>
          <p:cNvSpPr txBox="1">
            <a:spLocks noChangeArrowheads="1"/>
          </p:cNvSpPr>
          <p:nvPr/>
        </p:nvSpPr>
        <p:spPr bwMode="ltGray">
          <a:xfrm>
            <a:off x="685800" y="2133600"/>
            <a:ext cx="7396163" cy="4524375"/>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Border Style</a:t>
            </a:r>
            <a:r>
              <a:rPr lang="sr-Latn-CS" sz="2400">
                <a:solidFill>
                  <a:prstClr val="black"/>
                </a:solidFill>
                <a:latin typeface="Calibri"/>
              </a:rPr>
              <a:t>. Podešava se izgled granica labele i zadaje se koje granice treba da budu prikazane.</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Border Color. </a:t>
            </a:r>
            <a:r>
              <a:rPr lang="sr-Latn-CS" sz="2400">
                <a:solidFill>
                  <a:prstClr val="black"/>
                </a:solidFill>
                <a:latin typeface="Calibri"/>
              </a:rPr>
              <a:t>Određuje boju granica labele.</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Border Width. </a:t>
            </a:r>
            <a:r>
              <a:rPr lang="sr-Latn-CS" sz="2400">
                <a:solidFill>
                  <a:prstClr val="black"/>
                </a:solidFill>
                <a:latin typeface="Calibri"/>
              </a:rPr>
              <a:t>Određuje širinu granice labele.</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Fore Color. </a:t>
            </a:r>
            <a:r>
              <a:rPr lang="sr-Latn-CS" sz="2400">
                <a:solidFill>
                  <a:prstClr val="black"/>
                </a:solidFill>
                <a:latin typeface="Calibri"/>
              </a:rPr>
              <a:t>Određuje boju teksta.</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Font Name. </a:t>
            </a:r>
            <a:r>
              <a:rPr lang="sr-Latn-CS" sz="2400">
                <a:solidFill>
                  <a:prstClr val="black"/>
                </a:solidFill>
                <a:latin typeface="Calibri"/>
              </a:rPr>
              <a:t>Određuje vrstu slova.</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Font Size. </a:t>
            </a:r>
            <a:r>
              <a:rPr lang="sr-Latn-CS" sz="2400">
                <a:solidFill>
                  <a:prstClr val="black"/>
                </a:solidFill>
                <a:latin typeface="Calibri"/>
              </a:rPr>
              <a:t>Određuje veličinu slova.</a:t>
            </a:r>
            <a:endParaRPr lang="en-US" sz="2400">
              <a:solidFill>
                <a:prstClr val="black"/>
              </a:solidFill>
              <a:latin typeface="Calibri"/>
            </a:endParaRPr>
          </a:p>
        </p:txBody>
      </p:sp>
      <p:sp>
        <p:nvSpPr>
          <p:cNvPr id="15"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09150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ltGray">
          <a:xfrm>
            <a:off x="457200" y="1852613"/>
            <a:ext cx="7499350" cy="830262"/>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Special Effect. </a:t>
            </a:r>
            <a:r>
              <a:rPr lang="sr-Latn-CS" sz="2400">
                <a:solidFill>
                  <a:prstClr val="black"/>
                </a:solidFill>
                <a:latin typeface="Calibri"/>
              </a:rPr>
              <a:t>Zadaje se specijalni efekat za sekciju. Vrednosti su Flat, Raised i Sunken.</a:t>
            </a:r>
            <a:endParaRPr lang="en-US" sz="2400">
              <a:solidFill>
                <a:prstClr val="black"/>
              </a:solidFill>
              <a:latin typeface="Calibri"/>
            </a:endParaRPr>
          </a:p>
        </p:txBody>
      </p:sp>
      <p:grpSp>
        <p:nvGrpSpPr>
          <p:cNvPr id="20483" name="Group 5"/>
          <p:cNvGrpSpPr>
            <a:grpSpLocks/>
          </p:cNvGrpSpPr>
          <p:nvPr/>
        </p:nvGrpSpPr>
        <p:grpSpPr bwMode="auto">
          <a:xfrm>
            <a:off x="2846388" y="2952750"/>
            <a:ext cx="1782762" cy="933450"/>
            <a:chOff x="1563" y="815"/>
            <a:chExt cx="1123" cy="588"/>
          </a:xfrm>
        </p:grpSpPr>
        <p:pic>
          <p:nvPicPr>
            <p:cNvPr id="204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563" y="815"/>
              <a:ext cx="112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Text Box 4"/>
            <p:cNvSpPr txBox="1">
              <a:spLocks noChangeArrowheads="1"/>
            </p:cNvSpPr>
            <p:nvPr/>
          </p:nvSpPr>
          <p:spPr bwMode="ltGray">
            <a:xfrm>
              <a:off x="1766" y="1191"/>
              <a:ext cx="465" cy="212"/>
            </a:xfrm>
            <a:prstGeom prst="rect">
              <a:avLst/>
            </a:prstGeom>
            <a:noFill/>
            <a:ln w="9525">
              <a:noFill/>
              <a:miter lim="800000"/>
              <a:headEnd/>
              <a:tailEnd/>
            </a:ln>
            <a:effectLst/>
          </p:spPr>
          <p:txBody>
            <a:bodyPr wrap="none">
              <a:spAutoFit/>
            </a:bodyPr>
            <a:lstStyle/>
            <a:p>
              <a:pPr>
                <a:defRPr/>
              </a:pPr>
              <a:r>
                <a:rPr lang="sr-Latn-CS" sz="1600">
                  <a:solidFill>
                    <a:prstClr val="black"/>
                  </a:solidFill>
                  <a:latin typeface="Calibri"/>
                </a:rPr>
                <a:t>Raised</a:t>
              </a:r>
              <a:endParaRPr lang="en-US" sz="1600">
                <a:solidFill>
                  <a:prstClr val="black"/>
                </a:solidFill>
                <a:latin typeface="Calibri"/>
              </a:endParaRPr>
            </a:p>
          </p:txBody>
        </p:sp>
      </p:grpSp>
      <p:grpSp>
        <p:nvGrpSpPr>
          <p:cNvPr id="20484" name="Group 8"/>
          <p:cNvGrpSpPr>
            <a:grpSpLocks/>
          </p:cNvGrpSpPr>
          <p:nvPr/>
        </p:nvGrpSpPr>
        <p:grpSpPr bwMode="auto">
          <a:xfrm>
            <a:off x="731838" y="2941638"/>
            <a:ext cx="1911350" cy="944562"/>
            <a:chOff x="231" y="808"/>
            <a:chExt cx="1204" cy="595"/>
          </a:xfrm>
        </p:grpSpPr>
        <p:pic>
          <p:nvPicPr>
            <p:cNvPr id="204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31" y="808"/>
              <a:ext cx="1204"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7" name="Text Box 7"/>
            <p:cNvSpPr txBox="1">
              <a:spLocks noChangeArrowheads="1"/>
            </p:cNvSpPr>
            <p:nvPr/>
          </p:nvSpPr>
          <p:spPr bwMode="ltGray">
            <a:xfrm>
              <a:off x="672" y="1191"/>
              <a:ext cx="316" cy="212"/>
            </a:xfrm>
            <a:prstGeom prst="rect">
              <a:avLst/>
            </a:prstGeom>
            <a:noFill/>
            <a:ln w="9525">
              <a:noFill/>
              <a:miter lim="800000"/>
              <a:headEnd/>
              <a:tailEnd/>
            </a:ln>
            <a:effectLst/>
          </p:spPr>
          <p:txBody>
            <a:bodyPr wrap="none">
              <a:spAutoFit/>
            </a:bodyPr>
            <a:lstStyle/>
            <a:p>
              <a:pPr>
                <a:defRPr/>
              </a:pPr>
              <a:r>
                <a:rPr lang="sr-Latn-CS" sz="1600">
                  <a:solidFill>
                    <a:prstClr val="black"/>
                  </a:solidFill>
                  <a:latin typeface="Calibri"/>
                </a:rPr>
                <a:t>Flat</a:t>
              </a:r>
              <a:endParaRPr lang="en-US" sz="1600">
                <a:solidFill>
                  <a:prstClr val="black"/>
                </a:solidFill>
                <a:latin typeface="Calibri"/>
              </a:endParaRPr>
            </a:p>
          </p:txBody>
        </p:sp>
      </p:grpSp>
      <p:grpSp>
        <p:nvGrpSpPr>
          <p:cNvPr id="20485" name="Group 11"/>
          <p:cNvGrpSpPr>
            <a:grpSpLocks/>
          </p:cNvGrpSpPr>
          <p:nvPr/>
        </p:nvGrpSpPr>
        <p:grpSpPr bwMode="auto">
          <a:xfrm>
            <a:off x="5021263" y="2967038"/>
            <a:ext cx="1865312" cy="919162"/>
            <a:chOff x="2933" y="824"/>
            <a:chExt cx="1175" cy="579"/>
          </a:xfrm>
        </p:grpSpPr>
        <p:pic>
          <p:nvPicPr>
            <p:cNvPr id="2048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2933" y="824"/>
              <a:ext cx="117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0" name="Text Box 10"/>
            <p:cNvSpPr txBox="1">
              <a:spLocks noChangeArrowheads="1"/>
            </p:cNvSpPr>
            <p:nvPr/>
          </p:nvSpPr>
          <p:spPr bwMode="ltGray">
            <a:xfrm>
              <a:off x="3062" y="1191"/>
              <a:ext cx="500" cy="212"/>
            </a:xfrm>
            <a:prstGeom prst="rect">
              <a:avLst/>
            </a:prstGeom>
            <a:noFill/>
            <a:ln w="9525">
              <a:noFill/>
              <a:miter lim="800000"/>
              <a:headEnd/>
              <a:tailEnd/>
            </a:ln>
            <a:effectLst/>
          </p:spPr>
          <p:txBody>
            <a:bodyPr wrap="none">
              <a:spAutoFit/>
            </a:bodyPr>
            <a:lstStyle/>
            <a:p>
              <a:pPr>
                <a:defRPr/>
              </a:pPr>
              <a:r>
                <a:rPr lang="sr-Latn-CS" sz="1600">
                  <a:solidFill>
                    <a:prstClr val="black"/>
                  </a:solidFill>
                  <a:latin typeface="Calibri"/>
                </a:rPr>
                <a:t>Sunken</a:t>
              </a:r>
              <a:endParaRPr lang="en-US" sz="1600">
                <a:solidFill>
                  <a:prstClr val="black"/>
                </a:solidFill>
                <a:latin typeface="Calibri"/>
              </a:endParaRPr>
            </a:p>
          </p:txBody>
        </p:sp>
      </p:grpSp>
      <p:sp>
        <p:nvSpPr>
          <p:cNvPr id="13"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457200" y="3975100"/>
            <a:ext cx="8229600" cy="2678113"/>
          </a:xfrm>
          <a:prstGeom prst="rect">
            <a:avLst/>
          </a:prstGeom>
        </p:spPr>
        <p:txBody>
          <a:bodyPr>
            <a:spAutoFit/>
          </a:bodyPr>
          <a:lstStyle/>
          <a:p>
            <a:pPr marL="457200" indent="-457200" algn="just">
              <a:buFont typeface="Arial" pitchFamily="34" charset="0"/>
              <a:buChar char="•"/>
              <a:defRPr/>
            </a:pPr>
            <a:r>
              <a:rPr lang="sr-Latn-CS" sz="2400" b="1">
                <a:solidFill>
                  <a:srgbClr val="0000FF"/>
                </a:solidFill>
                <a:latin typeface="Calibri"/>
              </a:rPr>
              <a:t>Font Weight. </a:t>
            </a:r>
            <a:r>
              <a:rPr lang="sr-Latn-CS" sz="2400">
                <a:solidFill>
                  <a:prstClr val="black"/>
                </a:solidFill>
                <a:latin typeface="Calibri"/>
              </a:rPr>
              <a:t>Određuje debljinu slova.</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Font Italic. </a:t>
            </a:r>
            <a:r>
              <a:rPr lang="sr-Latn-CS" sz="2400">
                <a:solidFill>
                  <a:prstClr val="black"/>
                </a:solidFill>
                <a:latin typeface="Calibri"/>
              </a:rPr>
              <a:t>Određuje da li će tekst biti ispisan kurzivom. Vrednosti Yes i No.</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Font Underline. </a:t>
            </a:r>
            <a:r>
              <a:rPr lang="sr-Latn-CS" sz="2400">
                <a:solidFill>
                  <a:prstClr val="black"/>
                </a:solidFill>
                <a:latin typeface="Calibri"/>
              </a:rPr>
              <a:t>Određuje da li će tekst biti podvučen. Vrednosti Yes i No.</a:t>
            </a:r>
          </a:p>
        </p:txBody>
      </p:sp>
    </p:spTree>
    <p:extLst>
      <p:ext uri="{BB962C8B-B14F-4D97-AF65-F5344CB8AC3E}">
        <p14:creationId xmlns:p14="http://schemas.microsoft.com/office/powerpoint/2010/main" val="135435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ltGray">
          <a:xfrm>
            <a:off x="609600" y="2209800"/>
            <a:ext cx="7585075" cy="3416300"/>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Text Align. </a:t>
            </a:r>
            <a:r>
              <a:rPr lang="sr-Latn-CS" sz="2400">
                <a:solidFill>
                  <a:prstClr val="black"/>
                </a:solidFill>
                <a:latin typeface="Calibri"/>
              </a:rPr>
              <a:t>Određuje način poravnanja teksta.</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Name</a:t>
            </a:r>
            <a:r>
              <a:rPr lang="sr-Latn-CS" sz="2400">
                <a:solidFill>
                  <a:prstClr val="black"/>
                </a:solidFill>
                <a:latin typeface="Calibri"/>
              </a:rPr>
              <a:t>. Identifikator labele. Koristi se podrazumevana vrednost ili ono što zada korisnik.</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Vertical. </a:t>
            </a:r>
            <a:r>
              <a:rPr lang="sr-Latn-CS" sz="2400">
                <a:solidFill>
                  <a:prstClr val="black"/>
                </a:solidFill>
                <a:latin typeface="Calibri"/>
              </a:rPr>
              <a:t>Određuje da li će tekst biti ispisan vertikalno. Vrednosti Yes i No.</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Tag. </a:t>
            </a:r>
            <a:r>
              <a:rPr lang="sr-Latn-CS" sz="2400">
                <a:solidFill>
                  <a:prstClr val="black"/>
                </a:solidFill>
                <a:latin typeface="Calibri"/>
              </a:rPr>
              <a:t>Čuvaju se dodatne informacije o obrascu.</a:t>
            </a:r>
            <a:endParaRPr lang="en-US" sz="2400">
              <a:solidFill>
                <a:prstClr val="black"/>
              </a:solidFill>
              <a:latin typeface="Calibri"/>
            </a:endParaRPr>
          </a:p>
        </p:txBody>
      </p:sp>
      <p:sp>
        <p:nvSpPr>
          <p:cNvPr id="5"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8060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ltGray">
          <a:xfrm>
            <a:off x="1444625" y="2268538"/>
            <a:ext cx="6654800" cy="120015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Kontrola </a:t>
            </a:r>
            <a:r>
              <a:rPr lang="sr-Latn-CS" sz="2400" b="1">
                <a:solidFill>
                  <a:prstClr val="black"/>
                </a:solidFill>
                <a:latin typeface="Calibri"/>
              </a:rPr>
              <a:t>Text Box</a:t>
            </a:r>
            <a:r>
              <a:rPr lang="sr-Latn-CS" sz="2400">
                <a:solidFill>
                  <a:prstClr val="black"/>
                </a:solidFill>
                <a:latin typeface="Calibri"/>
              </a:rPr>
              <a:t>. Ubacuje se polje za tekst koje nije vezano, a zajedno sa njim i polje za naslov. Kada izaberete kontrolu, pokazivač miša menja oblik u</a:t>
            </a:r>
            <a:endParaRPr lang="en-US" sz="2400">
              <a:solidFill>
                <a:prstClr val="black"/>
              </a:solidFill>
              <a:latin typeface="Calibri"/>
            </a:endParaRP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700338" y="3629025"/>
            <a:ext cx="6540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846138" y="2339975"/>
            <a:ext cx="4714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7" name="Text Box 5"/>
          <p:cNvSpPr txBox="1">
            <a:spLocks noChangeArrowheads="1"/>
          </p:cNvSpPr>
          <p:nvPr/>
        </p:nvSpPr>
        <p:spPr bwMode="ltGray">
          <a:xfrm>
            <a:off x="1508125" y="4173538"/>
            <a:ext cx="6550025" cy="830262"/>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Pritisne se i drži levi taster miša, pomeri se na željeno mesto i otpusti.</a:t>
            </a:r>
            <a:endParaRPr lang="en-US" sz="2400">
              <a:solidFill>
                <a:prstClr val="black"/>
              </a:solidFill>
              <a:latin typeface="Calibri"/>
            </a:endParaRPr>
          </a:p>
        </p:txBody>
      </p:sp>
      <p:pic>
        <p:nvPicPr>
          <p:cNvPr id="30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1624013" y="5280025"/>
            <a:ext cx="213201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7"/>
          <p:cNvGraphicFramePr>
            <a:graphicFrameLocks noChangeAspect="1"/>
          </p:cNvGraphicFramePr>
          <p:nvPr/>
        </p:nvGraphicFramePr>
        <p:xfrm>
          <a:off x="3902075" y="5375275"/>
          <a:ext cx="541338" cy="541338"/>
        </p:xfrm>
        <a:graphic>
          <a:graphicData uri="http://schemas.openxmlformats.org/presentationml/2006/ole">
            <mc:AlternateContent xmlns:mc="http://schemas.openxmlformats.org/markup-compatibility/2006">
              <mc:Choice xmlns:v="urn:schemas-microsoft-com:vml" Requires="v">
                <p:oleObj spid="_x0000_s3074" name="Flash Document" r:id="rId6" imgW="808200" imgH="808200" progId="Flash.Movie">
                  <p:embed/>
                </p:oleObj>
              </mc:Choice>
              <mc:Fallback>
                <p:oleObj name="Flash Document" r:id="rId6" imgW="808200" imgH="808200" progId="Flash.Movi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3902075" y="5375275"/>
                        <a:ext cx="5413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ltGray">
          <a:xfrm>
            <a:off x="4510088" y="5275263"/>
            <a:ext cx="2898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5004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11"/>
          <p:cNvGrpSpPr>
            <a:grpSpLocks/>
          </p:cNvGrpSpPr>
          <p:nvPr/>
        </p:nvGrpSpPr>
        <p:grpSpPr bwMode="auto">
          <a:xfrm>
            <a:off x="838200" y="2209800"/>
            <a:ext cx="7288213" cy="871538"/>
            <a:chOff x="240" y="2688"/>
            <a:chExt cx="4591" cy="549"/>
          </a:xfrm>
        </p:grpSpPr>
        <p:pic>
          <p:nvPicPr>
            <p:cNvPr id="41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40" y="2688"/>
              <a:ext cx="180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2" name="Text Box 10"/>
            <p:cNvSpPr txBox="1">
              <a:spLocks noChangeArrowheads="1"/>
            </p:cNvSpPr>
            <p:nvPr/>
          </p:nvSpPr>
          <p:spPr bwMode="ltGray">
            <a:xfrm>
              <a:off x="2150" y="2714"/>
              <a:ext cx="2681" cy="52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Ovako izgleda kontrola u Form prikazu.</a:t>
              </a:r>
              <a:endParaRPr lang="en-US" sz="2400">
                <a:solidFill>
                  <a:prstClr val="black"/>
                </a:solidFill>
                <a:latin typeface="Calibri"/>
              </a:endParaRPr>
            </a:p>
          </p:txBody>
        </p:sp>
      </p:grpSp>
      <p:pic>
        <p:nvPicPr>
          <p:cNvPr id="410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733425" y="3716338"/>
            <a:ext cx="2343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5" name="Text Box 13"/>
          <p:cNvSpPr txBox="1">
            <a:spLocks noChangeArrowheads="1"/>
          </p:cNvSpPr>
          <p:nvPr/>
        </p:nvSpPr>
        <p:spPr bwMode="ltGray">
          <a:xfrm>
            <a:off x="649288" y="3089275"/>
            <a:ext cx="7178675"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Pomeranje naslova se ostvaruje na sledeći način:</a:t>
            </a:r>
            <a:endParaRPr lang="en-US" sz="2400">
              <a:solidFill>
                <a:prstClr val="black"/>
              </a:solidFill>
              <a:latin typeface="Calibri"/>
            </a:endParaRPr>
          </a:p>
        </p:txBody>
      </p:sp>
      <p:graphicFrame>
        <p:nvGraphicFramePr>
          <p:cNvPr id="4098" name="Object 14"/>
          <p:cNvGraphicFramePr>
            <a:graphicFrameLocks noChangeAspect="1"/>
          </p:cNvGraphicFramePr>
          <p:nvPr/>
        </p:nvGraphicFramePr>
        <p:xfrm>
          <a:off x="3209925" y="3706813"/>
          <a:ext cx="541338" cy="541337"/>
        </p:xfrm>
        <a:graphic>
          <a:graphicData uri="http://schemas.openxmlformats.org/presentationml/2006/ole">
            <mc:AlternateContent xmlns:mc="http://schemas.openxmlformats.org/markup-compatibility/2006">
              <mc:Choice xmlns:v="urn:schemas-microsoft-com:vml" Requires="v">
                <p:oleObj spid="_x0000_s4098" name="Flash Document" r:id="rId5" imgW="808200" imgH="808200" progId="Flash.Movie">
                  <p:embed/>
                </p:oleObj>
              </mc:Choice>
              <mc:Fallback>
                <p:oleObj name="Flash Document" r:id="rId5"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3209925" y="3706813"/>
                        <a:ext cx="541338"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5"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3773488" y="3708400"/>
            <a:ext cx="23050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ltGray">
          <a:xfrm>
            <a:off x="6734175" y="3665538"/>
            <a:ext cx="2105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 name="Object 17"/>
          <p:cNvGraphicFramePr>
            <a:graphicFrameLocks noChangeAspect="1"/>
          </p:cNvGraphicFramePr>
          <p:nvPr/>
        </p:nvGraphicFramePr>
        <p:xfrm>
          <a:off x="6156325" y="3670300"/>
          <a:ext cx="541338" cy="541338"/>
        </p:xfrm>
        <a:graphic>
          <a:graphicData uri="http://schemas.openxmlformats.org/presentationml/2006/ole">
            <mc:AlternateContent xmlns:mc="http://schemas.openxmlformats.org/markup-compatibility/2006">
              <mc:Choice xmlns:v="urn:schemas-microsoft-com:vml" Requires="v">
                <p:oleObj spid="_x0000_s4099" name="Flash Document" r:id="rId9" imgW="808200" imgH="808200" progId="Flash.Movie">
                  <p:embed/>
                </p:oleObj>
              </mc:Choice>
              <mc:Fallback>
                <p:oleObj name="Flash Document" r:id="rId9"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6156325" y="3670300"/>
                        <a:ext cx="5413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 Box 2"/>
          <p:cNvSpPr txBox="1">
            <a:spLocks noChangeArrowheads="1"/>
          </p:cNvSpPr>
          <p:nvPr/>
        </p:nvSpPr>
        <p:spPr bwMode="ltGray">
          <a:xfrm>
            <a:off x="758825" y="4648200"/>
            <a:ext cx="7637463"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Pomeranje polja za tekst se ostvaruje na sledeći način:</a:t>
            </a:r>
            <a:endParaRPr lang="en-US" sz="2400">
              <a:solidFill>
                <a:prstClr val="black"/>
              </a:solidFill>
              <a:latin typeface="Calibri"/>
            </a:endParaRPr>
          </a:p>
        </p:txBody>
      </p:sp>
      <p:pic>
        <p:nvPicPr>
          <p:cNvPr id="410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ltGray">
          <a:xfrm>
            <a:off x="762000" y="5319713"/>
            <a:ext cx="2133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5"/>
          <p:cNvGraphicFramePr>
            <a:graphicFrameLocks noChangeAspect="1"/>
          </p:cNvGraphicFramePr>
          <p:nvPr/>
        </p:nvGraphicFramePr>
        <p:xfrm>
          <a:off x="2978150" y="5343525"/>
          <a:ext cx="541338" cy="541338"/>
        </p:xfrm>
        <a:graphic>
          <a:graphicData uri="http://schemas.openxmlformats.org/presentationml/2006/ole">
            <mc:AlternateContent xmlns:mc="http://schemas.openxmlformats.org/markup-compatibility/2006">
              <mc:Choice xmlns:v="urn:schemas-microsoft-com:vml" Requires="v">
                <p:oleObj spid="_x0000_s4100" name="Flash Document" r:id="rId11" imgW="808200" imgH="808200" progId="Flash.Movie">
                  <p:embed/>
                </p:oleObj>
              </mc:Choice>
              <mc:Fallback>
                <p:oleObj name="Flash Document" r:id="rId11"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2978150" y="5343525"/>
                        <a:ext cx="5413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ltGray">
          <a:xfrm>
            <a:off x="3492500" y="5303838"/>
            <a:ext cx="23336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1" name="Object 6"/>
          <p:cNvGraphicFramePr>
            <a:graphicFrameLocks noChangeAspect="1"/>
          </p:cNvGraphicFramePr>
          <p:nvPr/>
        </p:nvGraphicFramePr>
        <p:xfrm>
          <a:off x="5805488" y="5307013"/>
          <a:ext cx="541337" cy="541337"/>
        </p:xfrm>
        <a:graphic>
          <a:graphicData uri="http://schemas.openxmlformats.org/presentationml/2006/ole">
            <mc:AlternateContent xmlns:mc="http://schemas.openxmlformats.org/markup-compatibility/2006">
              <mc:Choice xmlns:v="urn:schemas-microsoft-com:vml" Requires="v">
                <p:oleObj spid="_x0000_s4101" name="Flash Document" r:id="rId13" imgW="808200" imgH="808200" progId="Flash.Movie">
                  <p:embed/>
                </p:oleObj>
              </mc:Choice>
              <mc:Fallback>
                <p:oleObj name="Flash Document" r:id="rId13"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5805488" y="5307013"/>
                        <a:ext cx="541337"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6302375" y="5324475"/>
            <a:ext cx="2305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04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6" name="Text Box 8"/>
          <p:cNvSpPr txBox="1">
            <a:spLocks noChangeArrowheads="1"/>
          </p:cNvSpPr>
          <p:nvPr/>
        </p:nvSpPr>
        <p:spPr bwMode="ltGray">
          <a:xfrm>
            <a:off x="762000" y="2057400"/>
            <a:ext cx="7532688"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Neke osobine kontrole Text Box su:</a:t>
            </a:r>
            <a:endParaRPr lang="en-US" sz="2400">
              <a:solidFill>
                <a:prstClr val="black"/>
              </a:solidFill>
              <a:latin typeface="Calibri"/>
            </a:endParaRPr>
          </a:p>
        </p:txBody>
      </p:sp>
      <p:sp>
        <p:nvSpPr>
          <p:cNvPr id="252937" name="Text Box 9"/>
          <p:cNvSpPr txBox="1">
            <a:spLocks noChangeArrowheads="1"/>
          </p:cNvSpPr>
          <p:nvPr/>
        </p:nvSpPr>
        <p:spPr bwMode="ltGray">
          <a:xfrm>
            <a:off x="838200" y="2590800"/>
            <a:ext cx="7550150" cy="461665"/>
          </a:xfrm>
          <a:prstGeom prst="rect">
            <a:avLst/>
          </a:prstGeom>
          <a:noFill/>
          <a:ln w="9525">
            <a:noFill/>
            <a:miter lim="800000"/>
            <a:headEnd/>
            <a:tailEnd/>
          </a:ln>
          <a:effectLst/>
        </p:spPr>
        <p:txBody>
          <a:bodyPr>
            <a:spAutoFit/>
          </a:bodyPr>
          <a:lstStyle/>
          <a:p>
            <a:pPr marL="457200" lvl="8" indent="-457200" algn="just" fontAlgn="base">
              <a:spcBef>
                <a:spcPct val="0"/>
              </a:spcBef>
              <a:spcAft>
                <a:spcPct val="0"/>
              </a:spcAft>
              <a:buFont typeface="Arial" pitchFamily="34" charset="0"/>
              <a:buChar char="•"/>
              <a:defRPr/>
            </a:pPr>
            <a:r>
              <a:rPr lang="sr-Latn-CS" sz="2400" b="1">
                <a:solidFill>
                  <a:srgbClr val="0000FF"/>
                </a:solidFill>
                <a:latin typeface="Calibri"/>
              </a:rPr>
              <a:t>Format. </a:t>
            </a:r>
            <a:r>
              <a:rPr lang="sr-Latn-CS" sz="2400">
                <a:solidFill>
                  <a:prstClr val="black"/>
                </a:solidFill>
                <a:latin typeface="Calibri"/>
              </a:rPr>
              <a:t>Formatira vrednost polja za tekst.</a:t>
            </a:r>
            <a:endParaRPr lang="en-US" sz="2400">
              <a:solidFill>
                <a:prstClr val="black"/>
              </a:solidFill>
              <a:latin typeface="Calibri"/>
            </a:endParaRPr>
          </a:p>
        </p:txBody>
      </p:sp>
      <p:pic>
        <p:nvPicPr>
          <p:cNvPr id="225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682875" y="3159125"/>
            <a:ext cx="39909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9" name="Text Box 11"/>
          <p:cNvSpPr txBox="1">
            <a:spLocks noChangeArrowheads="1"/>
          </p:cNvSpPr>
          <p:nvPr/>
        </p:nvSpPr>
        <p:spPr bwMode="ltGray">
          <a:xfrm>
            <a:off x="914400" y="6022975"/>
            <a:ext cx="7429500" cy="457200"/>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Decimal Places. </a:t>
            </a:r>
            <a:r>
              <a:rPr lang="sr-Latn-CS" sz="2400">
                <a:solidFill>
                  <a:prstClr val="black"/>
                </a:solidFill>
                <a:latin typeface="Calibri"/>
              </a:rPr>
              <a:t>Određuje broj decimala.</a:t>
            </a:r>
            <a:endParaRPr lang="en-US" sz="2400">
              <a:solidFill>
                <a:prstClr val="black"/>
              </a:solidFill>
              <a:latin typeface="Calibri"/>
            </a:endParaRPr>
          </a:p>
        </p:txBody>
      </p:sp>
      <p:sp>
        <p:nvSpPr>
          <p:cNvPr id="1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67326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ltGray">
          <a:xfrm>
            <a:off x="685800" y="2057400"/>
            <a:ext cx="7567613" cy="830263"/>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Scroll Bars. </a:t>
            </a:r>
            <a:r>
              <a:rPr lang="sr-Latn-CS" sz="2400">
                <a:solidFill>
                  <a:prstClr val="black"/>
                </a:solidFill>
                <a:latin typeface="Calibri"/>
              </a:rPr>
              <a:t>Prikazuju se klizači, ako svi podaci ne mogu da stanu na ekran. Vrednosti None i Vertical.</a:t>
            </a:r>
            <a:endParaRPr lang="en-US" sz="2400">
              <a:solidFill>
                <a:prstClr val="black"/>
              </a:solidFill>
              <a:latin typeface="Calibri"/>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349375" y="3006725"/>
            <a:ext cx="24431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Text Box 4"/>
          <p:cNvSpPr txBox="1">
            <a:spLocks noChangeArrowheads="1"/>
          </p:cNvSpPr>
          <p:nvPr/>
        </p:nvSpPr>
        <p:spPr bwMode="ltGray">
          <a:xfrm>
            <a:off x="762000" y="3733800"/>
            <a:ext cx="7466013" cy="2308225"/>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Can Grow. </a:t>
            </a:r>
            <a:r>
              <a:rPr lang="sr-Latn-CS" sz="2400">
                <a:solidFill>
                  <a:prstClr val="black"/>
                </a:solidFill>
                <a:latin typeface="Calibri"/>
              </a:rPr>
              <a:t>Omogućava da se kontrola automatski proširi po vertikali, da bi bili odštampani ili prikazani svi podaci. Vrednosti Yes i No.</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Can Shrink. </a:t>
            </a:r>
            <a:r>
              <a:rPr lang="sr-Latn-CS" sz="2400">
                <a:solidFill>
                  <a:prstClr val="black"/>
                </a:solidFill>
                <a:latin typeface="Calibri"/>
              </a:rPr>
              <a:t>Omogućava da se kontrola smanji, ako ima nekog praznog prostora. Vrednosti Yes i No.</a:t>
            </a:r>
            <a:endParaRPr lang="en-US" sz="2400">
              <a:solidFill>
                <a:prstClr val="black"/>
              </a:solidFill>
              <a:latin typeface="Calibri"/>
            </a:endParaRPr>
          </a:p>
        </p:txBody>
      </p:sp>
      <p:sp>
        <p:nvSpPr>
          <p:cNvPr id="10"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93839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836613" y="2347913"/>
            <a:ext cx="4730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Text Box 6"/>
          <p:cNvSpPr txBox="1">
            <a:spLocks noChangeArrowheads="1"/>
          </p:cNvSpPr>
          <p:nvPr/>
        </p:nvSpPr>
        <p:spPr bwMode="ltGray">
          <a:xfrm>
            <a:off x="1447800" y="2286000"/>
            <a:ext cx="6757988" cy="120015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Kontrola </a:t>
            </a:r>
            <a:r>
              <a:rPr lang="sr-Latn-CS" sz="2400" b="1">
                <a:solidFill>
                  <a:prstClr val="black"/>
                </a:solidFill>
                <a:latin typeface="Calibri"/>
              </a:rPr>
              <a:t>Toggle Button</a:t>
            </a:r>
            <a:r>
              <a:rPr lang="sr-Latn-CS" sz="2400">
                <a:solidFill>
                  <a:prstClr val="black"/>
                </a:solidFill>
                <a:latin typeface="Calibri"/>
              </a:rPr>
              <a:t>. Dodaje se dugme za uključivanje, odnosno isključivanje. Kada se kontrola izabere, pokazivač miša menja oblik u</a:t>
            </a:r>
            <a:endParaRPr lang="en-US" sz="2400">
              <a:solidFill>
                <a:prstClr val="black"/>
              </a:solidFill>
              <a:latin typeface="Calibri"/>
            </a:endParaRPr>
          </a:p>
        </p:txBody>
      </p:sp>
      <p:pic>
        <p:nvPicPr>
          <p:cNvPr id="51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6369050" y="322103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 Box 2"/>
          <p:cNvSpPr txBox="1">
            <a:spLocks noChangeArrowheads="1"/>
          </p:cNvSpPr>
          <p:nvPr/>
        </p:nvSpPr>
        <p:spPr bwMode="ltGray">
          <a:xfrm>
            <a:off x="847725" y="3890963"/>
            <a:ext cx="7534275" cy="830262"/>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Pritisne se i drži levi taster miša, odvuče se pokazivač na željeno mesto i otpusti se taster.</a:t>
            </a:r>
            <a:endParaRPr lang="en-US" sz="2400">
              <a:solidFill>
                <a:prstClr val="black"/>
              </a:solidFill>
              <a:latin typeface="Calibri"/>
            </a:endParaRPr>
          </a:p>
        </p:txBody>
      </p:sp>
      <p:pic>
        <p:nvPicPr>
          <p:cNvPr id="51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1349375" y="4953000"/>
            <a:ext cx="21494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nvGraphicFramePr>
        <p:xfrm>
          <a:off x="3621088" y="5133975"/>
          <a:ext cx="541337" cy="541338"/>
        </p:xfrm>
        <a:graphic>
          <a:graphicData uri="http://schemas.openxmlformats.org/presentationml/2006/ole">
            <mc:AlternateContent xmlns:mc="http://schemas.openxmlformats.org/markup-compatibility/2006">
              <mc:Choice xmlns:v="urn:schemas-microsoft-com:vml" Requires="v">
                <p:oleObj spid="_x0000_s5122" name="Flash Document" r:id="rId6" imgW="808200" imgH="808200" progId="Flash.Movie">
                  <p:embed/>
                </p:oleObj>
              </mc:Choice>
              <mc:Fallback>
                <p:oleObj name="Flash Document" r:id="rId6" imgW="808200" imgH="808200" progId="Flash.Movi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3621088" y="5133975"/>
                        <a:ext cx="5413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ltGray">
          <a:xfrm>
            <a:off x="4241800" y="5062538"/>
            <a:ext cx="2111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488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0" name="Text Box 10"/>
          <p:cNvSpPr txBox="1">
            <a:spLocks noChangeArrowheads="1"/>
          </p:cNvSpPr>
          <p:nvPr/>
        </p:nvSpPr>
        <p:spPr bwMode="ltGray">
          <a:xfrm>
            <a:off x="1076325" y="4065588"/>
            <a:ext cx="7431088"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Neke osobine kontrole Toggle Button su:</a:t>
            </a:r>
            <a:endParaRPr lang="en-US" sz="2400">
              <a:solidFill>
                <a:prstClr val="black"/>
              </a:solidFill>
              <a:latin typeface="Calibri"/>
            </a:endParaRPr>
          </a:p>
        </p:txBody>
      </p:sp>
      <p:sp>
        <p:nvSpPr>
          <p:cNvPr id="250891" name="Text Box 11"/>
          <p:cNvSpPr txBox="1">
            <a:spLocks noChangeArrowheads="1"/>
          </p:cNvSpPr>
          <p:nvPr/>
        </p:nvSpPr>
        <p:spPr bwMode="ltGray">
          <a:xfrm>
            <a:off x="1076325" y="4522788"/>
            <a:ext cx="7466013" cy="1570037"/>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Caption</a:t>
            </a:r>
            <a:r>
              <a:rPr lang="sr-Latn-CS" sz="2400">
                <a:solidFill>
                  <a:prstClr val="black"/>
                </a:solidFill>
                <a:latin typeface="Calibri"/>
              </a:rPr>
              <a:t>. Tekst koji se prikazuje.</a:t>
            </a:r>
          </a:p>
          <a:p>
            <a:pPr marL="457200" indent="-457200" algn="just">
              <a:buFont typeface="Arial" pitchFamily="34" charset="0"/>
              <a:buChar char="•"/>
              <a:defRPr/>
            </a:pPr>
            <a:endParaRPr lang="sr-Latn-CS" sz="2400" b="1">
              <a:solidFill>
                <a:srgbClr val="0000FF"/>
              </a:solidFill>
              <a:latin typeface="Calibri"/>
            </a:endParaRPr>
          </a:p>
          <a:p>
            <a:pPr marL="457200" indent="-457200" algn="just">
              <a:buFont typeface="Arial" pitchFamily="34" charset="0"/>
              <a:buChar char="•"/>
              <a:defRPr/>
            </a:pPr>
            <a:r>
              <a:rPr lang="sr-Latn-CS" sz="2400" b="1">
                <a:solidFill>
                  <a:srgbClr val="0000FF"/>
                </a:solidFill>
                <a:latin typeface="Calibri"/>
              </a:rPr>
              <a:t>Picture. </a:t>
            </a:r>
            <a:r>
              <a:rPr lang="sr-Latn-CS" sz="2400">
                <a:solidFill>
                  <a:prstClr val="black"/>
                </a:solidFill>
                <a:latin typeface="Calibri"/>
              </a:rPr>
              <a:t>Zadaje se slika koja treba da se nalazi u pozadini kontrole.</a:t>
            </a:r>
            <a:endParaRPr lang="en-US" sz="2400">
              <a:solidFill>
                <a:prstClr val="black"/>
              </a:solidFill>
              <a:latin typeface="Calibri"/>
            </a:endParaRP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168400" y="2043113"/>
            <a:ext cx="176371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p:cNvSpPr txBox="1">
            <a:spLocks noChangeArrowheads="1"/>
          </p:cNvSpPr>
          <p:nvPr/>
        </p:nvSpPr>
        <p:spPr bwMode="ltGray">
          <a:xfrm>
            <a:off x="3124200" y="2133600"/>
            <a:ext cx="4979988" cy="83026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Izgled kontrole u Form prikazu. </a:t>
            </a:r>
          </a:p>
          <a:p>
            <a:pPr algn="just">
              <a:defRPr/>
            </a:pPr>
            <a:r>
              <a:rPr lang="sr-Latn-CS" sz="2400">
                <a:solidFill>
                  <a:prstClr val="black"/>
                </a:solidFill>
                <a:latin typeface="Calibri"/>
              </a:rPr>
              <a:t>Dugme je isključeno.</a:t>
            </a:r>
            <a:endParaRPr lang="en-US" sz="2400">
              <a:solidFill>
                <a:prstClr val="black"/>
              </a:solidFill>
              <a:latin typeface="Calibri"/>
            </a:endParaRPr>
          </a:p>
        </p:txBody>
      </p:sp>
      <p:pic>
        <p:nvPicPr>
          <p:cNvPr id="245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193800" y="3243263"/>
            <a:ext cx="18272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9"/>
          <p:cNvSpPr txBox="1">
            <a:spLocks noChangeArrowheads="1"/>
          </p:cNvSpPr>
          <p:nvPr/>
        </p:nvSpPr>
        <p:spPr bwMode="ltGray">
          <a:xfrm>
            <a:off x="3124200" y="3276600"/>
            <a:ext cx="4859338"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Dugme je uključeno.</a:t>
            </a:r>
            <a:endParaRPr lang="en-US" sz="2400">
              <a:solidFill>
                <a:prstClr val="black"/>
              </a:solidFill>
              <a:latin typeface="Calibri"/>
            </a:endParaRPr>
          </a:p>
        </p:txBody>
      </p:sp>
      <p:sp>
        <p:nvSpPr>
          <p:cNvPr id="18"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137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sr-Latn-CS" smtClean="0"/>
              <a:t>Postoji nekoliko vrsta formulara</a:t>
            </a:r>
            <a:r>
              <a:rPr lang="en-US" smtClean="0"/>
              <a:t>:</a:t>
            </a:r>
          </a:p>
          <a:p>
            <a:pPr marL="640080" lvl="1" indent="-246888" fontAlgn="auto">
              <a:spcAft>
                <a:spcPts val="0"/>
              </a:spcAft>
              <a:buFont typeface="Wingdings 2"/>
              <a:buChar char=""/>
              <a:defRPr/>
            </a:pPr>
            <a:r>
              <a:rPr lang="en-US" smtClean="0"/>
              <a:t>Columnar (Columnar) </a:t>
            </a:r>
            <a:r>
              <a:rPr lang="sr-Latn-CS" smtClean="0"/>
              <a:t>-</a:t>
            </a:r>
            <a:r>
              <a:rPr lang="en-US" smtClean="0"/>
              <a:t> automatsko kreiranje forme u kojoj je svaki zapis na posebnoj</a:t>
            </a:r>
            <a:r>
              <a:rPr lang="sr-Latn-CS" smtClean="0"/>
              <a:t> </a:t>
            </a:r>
            <a:r>
              <a:rPr lang="en-US" smtClean="0"/>
              <a:t>strani obrasca. </a:t>
            </a:r>
            <a:endParaRPr lang="sr-Latn-CS" smtClean="0"/>
          </a:p>
          <a:p>
            <a:pPr marL="640080" lvl="1" indent="-246888" fontAlgn="auto">
              <a:spcAft>
                <a:spcPts val="0"/>
              </a:spcAft>
              <a:buFont typeface="Wingdings 2"/>
              <a:buChar char=""/>
              <a:defRPr/>
            </a:pPr>
            <a:r>
              <a:rPr lang="en-US" smtClean="0"/>
              <a:t>Tabular (Tabular) </a:t>
            </a:r>
            <a:r>
              <a:rPr lang="sr-Latn-CS" smtClean="0"/>
              <a:t>-</a:t>
            </a:r>
            <a:r>
              <a:rPr lang="en-US" smtClean="0"/>
              <a:t> automatsko kreiranje forme u kojoj su</a:t>
            </a:r>
            <a:r>
              <a:rPr lang="sr-Latn-CS" smtClean="0"/>
              <a:t> </a:t>
            </a:r>
            <a:r>
              <a:rPr lang="en-US" smtClean="0"/>
              <a:t>zapisi prikazani tabelarno, po više njih na strani (ekranu). </a:t>
            </a:r>
            <a:endParaRPr lang="sr-Latn-CS" smtClean="0"/>
          </a:p>
          <a:p>
            <a:pPr marL="640080" lvl="1" indent="-246888" fontAlgn="auto">
              <a:spcAft>
                <a:spcPts val="0"/>
              </a:spcAft>
              <a:buFont typeface="Wingdings 2"/>
              <a:buChar char=""/>
              <a:defRPr/>
            </a:pPr>
            <a:r>
              <a:rPr lang="en-US" smtClean="0"/>
              <a:t>Datasheet </a:t>
            </a:r>
            <a:r>
              <a:rPr lang="sr-Latn-CS" smtClean="0"/>
              <a:t>- </a:t>
            </a:r>
            <a:r>
              <a:rPr lang="en-US" smtClean="0"/>
              <a:t>kreira</a:t>
            </a:r>
            <a:r>
              <a:rPr lang="sr-Latn-CS" smtClean="0"/>
              <a:t> </a:t>
            </a:r>
            <a:r>
              <a:rPr lang="pl-PL" smtClean="0"/>
              <a:t>prikaz podataka u obliku koji liči na tabelu u formi.</a:t>
            </a:r>
          </a:p>
          <a:p>
            <a:pPr marL="640080" lvl="1" indent="-246888" fontAlgn="auto">
              <a:spcAft>
                <a:spcPts val="0"/>
              </a:spcAft>
              <a:buFont typeface="Wingdings 2"/>
              <a:buChar char=""/>
              <a:defRPr/>
            </a:pPr>
            <a:r>
              <a:rPr lang="en-US" smtClean="0"/>
              <a:t>Pivot Table</a:t>
            </a:r>
            <a:r>
              <a:rPr lang="sr-Latn-CS" smtClean="0"/>
              <a:t>/Chart</a:t>
            </a:r>
            <a:r>
              <a:rPr lang="en-US" smtClean="0"/>
              <a:t> Wizard</a:t>
            </a:r>
            <a:r>
              <a:rPr lang="sr-Latn-CS" smtClean="0"/>
              <a:t> –</a:t>
            </a:r>
            <a:r>
              <a:rPr lang="en-US" smtClean="0"/>
              <a:t> kreira Excel-</a:t>
            </a:r>
            <a:r>
              <a:rPr lang="sr-Latn-CS" smtClean="0"/>
              <a:t>ovu izvedenu tabelu</a:t>
            </a:r>
            <a:r>
              <a:rPr lang="en-US" smtClean="0"/>
              <a:t>.</a:t>
            </a:r>
          </a:p>
          <a:p>
            <a:pPr marL="274320" indent="-274320" fontAlgn="auto">
              <a:spcAft>
                <a:spcPts val="0"/>
              </a:spcAft>
              <a:buClr>
                <a:schemeClr val="accent3"/>
              </a:buClr>
              <a:buFont typeface="Wingdings 2"/>
              <a:buChar char=""/>
              <a:defRPr/>
            </a:pPr>
            <a:r>
              <a:rPr lang="it-IT" smtClean="0"/>
              <a:t>NAPOMENA: Forma se ne mora bazirati na upitu ili tabeli, što može biti</a:t>
            </a:r>
            <a:r>
              <a:rPr lang="sr-Latn-CS" smtClean="0"/>
              <a:t> </a:t>
            </a:r>
            <a:r>
              <a:rPr lang="en-US" smtClean="0"/>
              <a:t>primenjeno u slučaju izrade dijaloga, poruka, menija.</a:t>
            </a:r>
            <a:endParaRPr lang="en-US"/>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B885A93-CC86-4A43-9931-7C3550B32752}" type="slidenum">
              <a:rPr lang="en-US">
                <a:solidFill>
                  <a:srgbClr val="045C75"/>
                </a:solidFill>
              </a:rPr>
              <a:pPr/>
              <a:t>3</a:t>
            </a:fld>
            <a:endParaRPr lang="en-US">
              <a:solidFill>
                <a:srgbClr val="045C75"/>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ltGray">
          <a:xfrm>
            <a:off x="838200" y="2286000"/>
            <a:ext cx="7602538" cy="830263"/>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Putokaz do datoteke u kojoj se nalazi slika određuje se sledećim dijalogom</a:t>
            </a:r>
            <a:endParaRPr lang="en-US" sz="2400">
              <a:solidFill>
                <a:prstClr val="black"/>
              </a:solidFill>
              <a:latin typeface="Calibri"/>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686050" y="3314700"/>
            <a:ext cx="38290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0" name="Text Box 4"/>
          <p:cNvSpPr txBox="1">
            <a:spLocks noChangeArrowheads="1"/>
          </p:cNvSpPr>
          <p:nvPr/>
        </p:nvSpPr>
        <p:spPr bwMode="ltGray">
          <a:xfrm>
            <a:off x="914400" y="5562600"/>
            <a:ext cx="7448550" cy="457200"/>
          </a:xfrm>
          <a:prstGeom prst="rect">
            <a:avLst/>
          </a:prstGeom>
          <a:noFill/>
          <a:ln w="9525">
            <a:noFill/>
            <a:miter lim="800000"/>
            <a:headEnd/>
            <a:tailEnd/>
          </a:ln>
          <a:effectLst/>
        </p:spPr>
        <p:txBody>
          <a:bodyPr>
            <a:spAutoFit/>
          </a:bodyPr>
          <a:lstStyle/>
          <a:p>
            <a:pPr marL="457200" indent="-457200" algn="just">
              <a:buFont typeface="Arial" pitchFamily="34" charset="0"/>
              <a:buChar char="•"/>
              <a:defRPr/>
            </a:pPr>
            <a:r>
              <a:rPr lang="sr-Latn-CS" sz="2400" b="1">
                <a:solidFill>
                  <a:srgbClr val="0000FF"/>
                </a:solidFill>
                <a:latin typeface="Calibri"/>
              </a:rPr>
              <a:t>Picture Type. </a:t>
            </a:r>
            <a:r>
              <a:rPr lang="sr-Latn-CS" sz="2400">
                <a:solidFill>
                  <a:prstClr val="black"/>
                </a:solidFill>
                <a:latin typeface="Calibri"/>
              </a:rPr>
              <a:t>Definiše se način povezivanja slike.</a:t>
            </a:r>
            <a:endParaRPr lang="en-US" sz="2400">
              <a:solidFill>
                <a:prstClr val="black"/>
              </a:solidFill>
              <a:latin typeface="Calibri"/>
            </a:endParaRPr>
          </a:p>
        </p:txBody>
      </p:sp>
      <p:sp>
        <p:nvSpPr>
          <p:cNvPr id="16"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1438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930275" y="2092325"/>
            <a:ext cx="4159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2" name="Text Box 6"/>
          <p:cNvSpPr txBox="1">
            <a:spLocks noChangeArrowheads="1"/>
          </p:cNvSpPr>
          <p:nvPr/>
        </p:nvSpPr>
        <p:spPr bwMode="ltGray">
          <a:xfrm>
            <a:off x="1524000" y="2057400"/>
            <a:ext cx="6775450" cy="45720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Kontrola </a:t>
            </a:r>
            <a:r>
              <a:rPr lang="sr-Latn-CS" sz="2400" b="1">
                <a:solidFill>
                  <a:prstClr val="black"/>
                </a:solidFill>
                <a:latin typeface="Calibri"/>
              </a:rPr>
              <a:t>Option Button</a:t>
            </a:r>
            <a:r>
              <a:rPr lang="sr-Latn-CS" sz="2400">
                <a:solidFill>
                  <a:prstClr val="black"/>
                </a:solidFill>
                <a:latin typeface="Calibri"/>
              </a:rPr>
              <a:t>. Dodaje opciono dugme.</a:t>
            </a:r>
            <a:endParaRPr lang="en-US" sz="2400">
              <a:solidFill>
                <a:prstClr val="black"/>
              </a:solidFill>
              <a:latin typeface="Calibri"/>
            </a:endParaRPr>
          </a:p>
        </p:txBody>
      </p:sp>
      <p:pic>
        <p:nvPicPr>
          <p:cNvPr id="61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1143000" y="2690813"/>
            <a:ext cx="6842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8"/>
          <p:cNvGraphicFramePr>
            <a:graphicFrameLocks noChangeAspect="1"/>
          </p:cNvGraphicFramePr>
          <p:nvPr/>
        </p:nvGraphicFramePr>
        <p:xfrm>
          <a:off x="2046288" y="2705100"/>
          <a:ext cx="419100" cy="419100"/>
        </p:xfrm>
        <a:graphic>
          <a:graphicData uri="http://schemas.openxmlformats.org/presentationml/2006/ole">
            <mc:AlternateContent xmlns:mc="http://schemas.openxmlformats.org/markup-compatibility/2006">
              <mc:Choice xmlns:v="urn:schemas-microsoft-com:vml" Requires="v">
                <p:oleObj spid="_x0000_s6146" name="Flash Document" r:id="rId5" imgW="808200" imgH="808200" progId="Flash.Movie">
                  <p:embed/>
                </p:oleObj>
              </mc:Choice>
              <mc:Fallback>
                <p:oleObj name="Flash Document" r:id="rId5"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2046288" y="2705100"/>
                        <a:ext cx="419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2557463" y="2667000"/>
            <a:ext cx="17716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7" name="Object 10"/>
          <p:cNvGraphicFramePr>
            <a:graphicFrameLocks noChangeAspect="1"/>
          </p:cNvGraphicFramePr>
          <p:nvPr/>
        </p:nvGraphicFramePr>
        <p:xfrm>
          <a:off x="4648200" y="2713038"/>
          <a:ext cx="419100" cy="419100"/>
        </p:xfrm>
        <a:graphic>
          <a:graphicData uri="http://schemas.openxmlformats.org/presentationml/2006/ole">
            <mc:AlternateContent xmlns:mc="http://schemas.openxmlformats.org/markup-compatibility/2006">
              <mc:Choice xmlns:v="urn:schemas-microsoft-com:vml" Requires="v">
                <p:oleObj spid="_x0000_s6147" name="Flash Document" r:id="rId8" imgW="808200" imgH="808200" progId="Flash.Movie">
                  <p:embed/>
                </p:oleObj>
              </mc:Choice>
              <mc:Fallback>
                <p:oleObj name="Flash Document" r:id="rId8"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4648200" y="2713038"/>
                        <a:ext cx="419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ltGray">
          <a:xfrm>
            <a:off x="5334000" y="2671763"/>
            <a:ext cx="18176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ltGray">
          <a:xfrm>
            <a:off x="2538413" y="3703638"/>
            <a:ext cx="11128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4243388" y="3703638"/>
            <a:ext cx="9366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5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ltGray">
          <a:xfrm>
            <a:off x="990600" y="4462463"/>
            <a:ext cx="452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p:cNvSpPr txBox="1">
            <a:spLocks noChangeArrowheads="1"/>
          </p:cNvSpPr>
          <p:nvPr/>
        </p:nvSpPr>
        <p:spPr bwMode="ltGray">
          <a:xfrm>
            <a:off x="1595438" y="4419600"/>
            <a:ext cx="6878637" cy="457200"/>
          </a:xfrm>
          <a:prstGeom prst="rect">
            <a:avLst/>
          </a:prstGeom>
          <a:noFill/>
          <a:ln w="9525">
            <a:noFill/>
            <a:miter lim="800000"/>
            <a:headEnd/>
            <a:tailEnd/>
          </a:ln>
          <a:effectLst/>
        </p:spPr>
        <p:txBody>
          <a:bodyPr>
            <a:spAutoFit/>
          </a:bodyPr>
          <a:lstStyle/>
          <a:p>
            <a:pPr>
              <a:defRPr/>
            </a:pPr>
            <a:r>
              <a:rPr lang="sr-Latn-CS" sz="2400">
                <a:solidFill>
                  <a:prstClr val="black"/>
                </a:solidFill>
                <a:latin typeface="Calibri"/>
              </a:rPr>
              <a:t>Kontrola </a:t>
            </a:r>
            <a:r>
              <a:rPr lang="sr-Latn-CS" sz="2400" b="1">
                <a:solidFill>
                  <a:prstClr val="black"/>
                </a:solidFill>
                <a:latin typeface="Calibri"/>
              </a:rPr>
              <a:t>Check Box</a:t>
            </a:r>
            <a:r>
              <a:rPr lang="sr-Latn-CS" sz="2400">
                <a:solidFill>
                  <a:prstClr val="black"/>
                </a:solidFill>
                <a:latin typeface="Calibri"/>
              </a:rPr>
              <a:t>. Dodaje se polje za potvrdu.</a:t>
            </a:r>
            <a:endParaRPr lang="en-US" sz="2400">
              <a:solidFill>
                <a:prstClr val="black"/>
              </a:solidFill>
              <a:latin typeface="Calibri"/>
            </a:endParaRPr>
          </a:p>
        </p:txBody>
      </p:sp>
      <p:pic>
        <p:nvPicPr>
          <p:cNvPr id="616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1216025" y="5076825"/>
            <a:ext cx="584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8" name="Object 4"/>
          <p:cNvGraphicFramePr>
            <a:graphicFrameLocks noChangeAspect="1"/>
          </p:cNvGraphicFramePr>
          <p:nvPr/>
        </p:nvGraphicFramePr>
        <p:xfrm>
          <a:off x="1852613" y="5138738"/>
          <a:ext cx="541337" cy="541337"/>
        </p:xfrm>
        <a:graphic>
          <a:graphicData uri="http://schemas.openxmlformats.org/presentationml/2006/ole">
            <mc:AlternateContent xmlns:mc="http://schemas.openxmlformats.org/markup-compatibility/2006">
              <mc:Choice xmlns:v="urn:schemas-microsoft-com:vml" Requires="v">
                <p:oleObj spid="_x0000_s6148" name="Flash Document" r:id="rId14" imgW="808200" imgH="808200" progId="Flash.Movie">
                  <p:embed/>
                </p:oleObj>
              </mc:Choice>
              <mc:Fallback>
                <p:oleObj name="Flash Document" r:id="rId14"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1852613" y="5138738"/>
                        <a:ext cx="541337"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61"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2420938" y="5029200"/>
            <a:ext cx="188753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9" name="Object 5"/>
          <p:cNvGraphicFramePr>
            <a:graphicFrameLocks noChangeAspect="1"/>
          </p:cNvGraphicFramePr>
          <p:nvPr/>
        </p:nvGraphicFramePr>
        <p:xfrm>
          <a:off x="4402138" y="5153025"/>
          <a:ext cx="541337" cy="541338"/>
        </p:xfrm>
        <a:graphic>
          <a:graphicData uri="http://schemas.openxmlformats.org/presentationml/2006/ole">
            <mc:AlternateContent xmlns:mc="http://schemas.openxmlformats.org/markup-compatibility/2006">
              <mc:Choice xmlns:v="urn:schemas-microsoft-com:vml" Requires="v">
                <p:oleObj spid="_x0000_s6149" name="Flash Document" r:id="rId16" imgW="808200" imgH="808200" progId="Flash.Movie">
                  <p:embed/>
                </p:oleObj>
              </mc:Choice>
              <mc:Fallback>
                <p:oleObj name="Flash Document" r:id="rId16" imgW="808200" imgH="8082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4402138" y="5153025"/>
                        <a:ext cx="5413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62"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ltGray">
          <a:xfrm>
            <a:off x="4964113" y="5060950"/>
            <a:ext cx="19843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ltGray">
          <a:xfrm>
            <a:off x="2524125" y="5959475"/>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ltGray">
          <a:xfrm>
            <a:off x="4402138" y="5973763"/>
            <a:ext cx="10080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2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636588" y="2133600"/>
            <a:ext cx="4714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44" name="Text Box 12"/>
          <p:cNvSpPr txBox="1">
            <a:spLocks noChangeArrowheads="1"/>
          </p:cNvSpPr>
          <p:nvPr/>
        </p:nvSpPr>
        <p:spPr bwMode="ltGray">
          <a:xfrm>
            <a:off x="1289050" y="2147888"/>
            <a:ext cx="7245350" cy="3416300"/>
          </a:xfrm>
          <a:prstGeom prst="rect">
            <a:avLst/>
          </a:prstGeom>
          <a:noFill/>
          <a:ln w="9525">
            <a:noFill/>
            <a:miter lim="800000"/>
            <a:headEnd/>
            <a:tailEnd/>
          </a:ln>
          <a:effectLst/>
        </p:spPr>
        <p:txBody>
          <a:bodyPr>
            <a:spAutoFit/>
          </a:bodyPr>
          <a:lstStyle/>
          <a:p>
            <a:pPr algn="just">
              <a:defRPr/>
            </a:pPr>
            <a:r>
              <a:rPr lang="sr-Latn-CS" sz="2400">
                <a:solidFill>
                  <a:prstClr val="black"/>
                </a:solidFill>
                <a:latin typeface="Calibri"/>
              </a:rPr>
              <a:t>Kontrola </a:t>
            </a:r>
            <a:r>
              <a:rPr lang="sr-Latn-CS" sz="2400" b="1">
                <a:solidFill>
                  <a:prstClr val="black"/>
                </a:solidFill>
                <a:latin typeface="Calibri"/>
              </a:rPr>
              <a:t>Option Group</a:t>
            </a:r>
            <a:r>
              <a:rPr lang="sr-Latn-CS" sz="2400">
                <a:solidFill>
                  <a:prstClr val="black"/>
                </a:solidFill>
                <a:latin typeface="Calibri"/>
              </a:rPr>
              <a:t>. Pokreće se čarobnjak Option Group ili se ubacuje prazna grupa sa opcijama, ako je čarobnjak isključen.</a:t>
            </a:r>
          </a:p>
          <a:p>
            <a:pPr algn="just">
              <a:defRPr/>
            </a:pPr>
            <a:endParaRPr lang="sr-Latn-CS" sz="2400">
              <a:solidFill>
                <a:prstClr val="black"/>
              </a:solidFill>
              <a:latin typeface="Calibri"/>
            </a:endParaRPr>
          </a:p>
          <a:p>
            <a:pPr algn="just">
              <a:defRPr/>
            </a:pPr>
            <a:r>
              <a:rPr lang="sr-Latn-CS" sz="2400">
                <a:solidFill>
                  <a:prstClr val="black"/>
                </a:solidFill>
                <a:latin typeface="Calibri"/>
              </a:rPr>
              <a:t>Grupa sa opcijama sadrži skup alternativa koje se uzajamno isključuju.</a:t>
            </a:r>
          </a:p>
          <a:p>
            <a:pPr algn="just">
              <a:defRPr/>
            </a:pPr>
            <a:endParaRPr lang="sr-Latn-CS" sz="2400">
              <a:solidFill>
                <a:prstClr val="black"/>
              </a:solidFill>
              <a:latin typeface="Calibri"/>
            </a:endParaRPr>
          </a:p>
          <a:p>
            <a:pPr algn="just">
              <a:defRPr/>
            </a:pPr>
            <a:r>
              <a:rPr lang="sr-Latn-CS" sz="2400">
                <a:solidFill>
                  <a:prstClr val="black"/>
                </a:solidFill>
                <a:latin typeface="Calibri"/>
              </a:rPr>
              <a:t>Da bi se kreirala grupa sa opcijama potrebno jeuradite sledeće:</a:t>
            </a:r>
            <a:endParaRPr lang="en-US" sz="2400">
              <a:solidFill>
                <a:prstClr val="black"/>
              </a:solidFill>
              <a:latin typeface="Calibri"/>
            </a:endParaRPr>
          </a:p>
        </p:txBody>
      </p:sp>
      <p:sp>
        <p:nvSpPr>
          <p:cNvPr id="15"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 Box 2"/>
          <p:cNvSpPr txBox="1">
            <a:spLocks noChangeArrowheads="1"/>
          </p:cNvSpPr>
          <p:nvPr/>
        </p:nvSpPr>
        <p:spPr bwMode="ltGray">
          <a:xfrm>
            <a:off x="1447800" y="5486400"/>
            <a:ext cx="7448550" cy="1016000"/>
          </a:xfrm>
          <a:prstGeom prst="rect">
            <a:avLst/>
          </a:prstGeom>
          <a:noFill/>
          <a:ln w="9525">
            <a:noFill/>
            <a:miter lim="800000"/>
            <a:headEnd/>
            <a:tailEnd/>
          </a:ln>
          <a:effectLst/>
        </p:spPr>
        <p:txBody>
          <a:bodyPr>
            <a:spAutoFit/>
          </a:bodyPr>
          <a:lstStyle/>
          <a:p>
            <a:pPr marL="457200" indent="-457200" algn="just">
              <a:buFontTx/>
              <a:buAutoNum type="arabicPeriod"/>
              <a:defRPr/>
            </a:pPr>
            <a:r>
              <a:rPr lang="sr-Latn-CS" sz="2000">
                <a:solidFill>
                  <a:prstClr val="black"/>
                </a:solidFill>
                <a:latin typeface="Calibri"/>
              </a:rPr>
              <a:t> Klikne se dugme Option Group, a nakon toga klikne u formular gde će biti gornji levi ugao grupe. Čarobnjak će nacrtati kvadrat veličine 1 inč. Nakon toga se pojavljuje sledeći dijalog</a:t>
            </a:r>
            <a:endParaRPr lang="en-US" sz="2000">
              <a:solidFill>
                <a:prstClr val="black"/>
              </a:solidFill>
              <a:latin typeface="Calibri"/>
            </a:endParaRPr>
          </a:p>
        </p:txBody>
      </p:sp>
    </p:spTree>
    <p:extLst>
      <p:ext uri="{BB962C8B-B14F-4D97-AF65-F5344CB8AC3E}">
        <p14:creationId xmlns:p14="http://schemas.microsoft.com/office/powerpoint/2010/main" val="3988111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286000" y="1933575"/>
            <a:ext cx="41148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3" name="Text Box 5"/>
          <p:cNvSpPr txBox="1">
            <a:spLocks noChangeArrowheads="1"/>
          </p:cNvSpPr>
          <p:nvPr/>
        </p:nvSpPr>
        <p:spPr bwMode="ltGray">
          <a:xfrm>
            <a:off x="898525" y="4537075"/>
            <a:ext cx="6826250" cy="708025"/>
          </a:xfrm>
          <a:prstGeom prst="rect">
            <a:avLst/>
          </a:prstGeom>
          <a:noFill/>
          <a:ln w="9525">
            <a:noFill/>
            <a:miter lim="800000"/>
            <a:headEnd/>
            <a:tailEnd/>
          </a:ln>
          <a:effectLst/>
        </p:spPr>
        <p:txBody>
          <a:bodyPr>
            <a:spAutoFit/>
          </a:bodyPr>
          <a:lstStyle/>
          <a:p>
            <a:pPr algn="just">
              <a:defRPr/>
            </a:pPr>
            <a:r>
              <a:rPr lang="sr-Latn-CS" sz="2000">
                <a:solidFill>
                  <a:prstClr val="black"/>
                </a:solidFill>
                <a:latin typeface="Calibri"/>
              </a:rPr>
              <a:t>Unese se tekst koji će se pojaviti kao alternativa u grupi. Nakon toga pritisne se Next.</a:t>
            </a:r>
            <a:endParaRPr lang="en-US" sz="2000">
              <a:solidFill>
                <a:prstClr val="black"/>
              </a:solidFill>
              <a:latin typeface="Calibri"/>
            </a:endParaRPr>
          </a:p>
        </p:txBody>
      </p:sp>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68257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ltGray">
          <a:xfrm>
            <a:off x="468313" y="1882775"/>
            <a:ext cx="7532687" cy="708025"/>
          </a:xfrm>
          <a:prstGeom prst="rect">
            <a:avLst/>
          </a:prstGeom>
          <a:noFill/>
          <a:ln w="9525">
            <a:noFill/>
            <a:miter lim="800000"/>
            <a:headEnd/>
            <a:tailEnd/>
          </a:ln>
          <a:effectLst/>
        </p:spPr>
        <p:txBody>
          <a:bodyPr>
            <a:spAutoFit/>
          </a:bodyPr>
          <a:lstStyle/>
          <a:p>
            <a:pPr marL="457200" indent="-457200" algn="just">
              <a:buFontTx/>
              <a:buAutoNum type="arabicPeriod" startAt="2"/>
              <a:defRPr/>
            </a:pPr>
            <a:r>
              <a:rPr lang="sr-Latn-CS" sz="2000">
                <a:solidFill>
                  <a:prstClr val="black"/>
                </a:solidFill>
                <a:latin typeface="Calibri"/>
              </a:rPr>
              <a:t>U drugom dijalogu podešavaju se opcije koje se podrazumevaju. Nakon toga pritisnite Next.</a:t>
            </a:r>
            <a:endParaRPr lang="en-US" sz="2000">
              <a:solidFill>
                <a:prstClr val="black"/>
              </a:solidFill>
              <a:latin typeface="Calibri"/>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819400" y="2652713"/>
            <a:ext cx="35814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 Box 4"/>
          <p:cNvSpPr txBox="1">
            <a:spLocks noChangeArrowheads="1"/>
          </p:cNvSpPr>
          <p:nvPr/>
        </p:nvSpPr>
        <p:spPr bwMode="ltGray">
          <a:xfrm>
            <a:off x="468313" y="4997450"/>
            <a:ext cx="8142287" cy="1631950"/>
          </a:xfrm>
          <a:prstGeom prst="rect">
            <a:avLst/>
          </a:prstGeom>
          <a:noFill/>
          <a:ln w="9525">
            <a:noFill/>
            <a:miter lim="800000"/>
            <a:headEnd/>
            <a:tailEnd/>
          </a:ln>
          <a:effectLst/>
        </p:spPr>
        <p:txBody>
          <a:bodyPr>
            <a:spAutoFit/>
          </a:bodyPr>
          <a:lstStyle/>
          <a:p>
            <a:pPr marL="457200" indent="-457200" algn="just">
              <a:buFontTx/>
              <a:buAutoNum type="arabicPeriod" startAt="3"/>
              <a:defRPr/>
            </a:pPr>
            <a:r>
              <a:rPr lang="sr-Latn-CS" sz="2000">
                <a:solidFill>
                  <a:prstClr val="black"/>
                </a:solidFill>
                <a:latin typeface="Calibri"/>
              </a:rPr>
              <a:t>Zadaje se osobina Option Value za svaku opciju iz grupe. Ova osobina mora uvek da bude broj. Ovo je vrednost koja se prosleđuje do polja, kada je neka opcija izabrana. Podrazumevane vrednosti za ove osobine su celi brojevi: prva opcija ima vrednost 1, druga ima vrednost 2 itd. Nakon toga, klikne se Next.</a:t>
            </a:r>
            <a:endParaRPr lang="en-US" sz="2000">
              <a:solidFill>
                <a:prstClr val="black"/>
              </a:solidFill>
              <a:latin typeface="Calibri"/>
            </a:endParaRPr>
          </a:p>
        </p:txBody>
      </p:sp>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125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533400" y="2289175"/>
            <a:ext cx="4094163"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ltGray">
          <a:xfrm>
            <a:off x="304800" y="5029200"/>
            <a:ext cx="7413625" cy="708025"/>
          </a:xfrm>
          <a:prstGeom prst="rect">
            <a:avLst/>
          </a:prstGeom>
          <a:noFill/>
          <a:ln w="9525">
            <a:noFill/>
            <a:miter lim="800000"/>
            <a:headEnd/>
            <a:tailEnd/>
          </a:ln>
        </p:spPr>
        <p:txBody>
          <a:bodyPr>
            <a:spAutoFit/>
          </a:bodyPr>
          <a:lstStyle/>
          <a:p>
            <a:pPr marL="457200" indent="-457200" algn="just">
              <a:buFont typeface="+mj-lt"/>
              <a:buAutoNum type="arabicPeriod" startAt="4"/>
              <a:defRPr/>
            </a:pPr>
            <a:r>
              <a:rPr lang="sr-Latn-CS" sz="2000">
                <a:solidFill>
                  <a:prstClr val="black"/>
                </a:solidFill>
                <a:latin typeface="Calibri"/>
              </a:rPr>
              <a:t>Nakon ovoga, treba da unesete tip kontrola i stilove koje želite da one imaju, pa kliknite Next.</a:t>
            </a:r>
            <a:endParaRPr lang="en-US" sz="2000">
              <a:solidFill>
                <a:prstClr val="black"/>
              </a:solidFill>
              <a:latin typeface="Calibri"/>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4803775" y="2290763"/>
            <a:ext cx="4059238"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9853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973138" y="2300288"/>
            <a:ext cx="1320800" cy="1416050"/>
            <a:chOff x="269" y="175"/>
            <a:chExt cx="832" cy="892"/>
          </a:xfrm>
        </p:grpSpPr>
        <p:pic>
          <p:nvPicPr>
            <p:cNvPr id="30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69" y="175"/>
              <a:ext cx="832"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3"/>
            <p:cNvSpPr txBox="1">
              <a:spLocks noChangeArrowheads="1"/>
            </p:cNvSpPr>
            <p:nvPr/>
          </p:nvSpPr>
          <p:spPr bwMode="ltGray">
            <a:xfrm>
              <a:off x="374" y="855"/>
              <a:ext cx="4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sz="1600" smtClean="0">
                  <a:solidFill>
                    <a:prstClr val="black"/>
                  </a:solidFill>
                </a:rPr>
                <a:t>Etched</a:t>
              </a:r>
              <a:endParaRPr lang="en-US" sz="1600" smtClean="0">
                <a:solidFill>
                  <a:prstClr val="black"/>
                </a:solidFill>
              </a:endParaRPr>
            </a:p>
          </p:txBody>
        </p:sp>
      </p:grpSp>
      <p:grpSp>
        <p:nvGrpSpPr>
          <p:cNvPr id="30723" name="Group 7"/>
          <p:cNvGrpSpPr>
            <a:grpSpLocks/>
          </p:cNvGrpSpPr>
          <p:nvPr/>
        </p:nvGrpSpPr>
        <p:grpSpPr bwMode="auto">
          <a:xfrm>
            <a:off x="2454275" y="2309813"/>
            <a:ext cx="1319213" cy="1406525"/>
            <a:chOff x="1441" y="181"/>
            <a:chExt cx="831" cy="886"/>
          </a:xfrm>
        </p:grpSpPr>
        <p:pic>
          <p:nvPicPr>
            <p:cNvPr id="307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441" y="181"/>
              <a:ext cx="831"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6"/>
            <p:cNvSpPr txBox="1">
              <a:spLocks noChangeArrowheads="1"/>
            </p:cNvSpPr>
            <p:nvPr/>
          </p:nvSpPr>
          <p:spPr bwMode="ltGray">
            <a:xfrm>
              <a:off x="1574" y="855"/>
              <a:ext cx="3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sz="1600" smtClean="0">
                  <a:solidFill>
                    <a:prstClr val="black"/>
                  </a:solidFill>
                </a:rPr>
                <a:t>Flat</a:t>
              </a:r>
              <a:endParaRPr lang="en-US" sz="1600" smtClean="0">
                <a:solidFill>
                  <a:prstClr val="black"/>
                </a:solidFill>
              </a:endParaRPr>
            </a:p>
          </p:txBody>
        </p:sp>
      </p:grpSp>
      <p:grpSp>
        <p:nvGrpSpPr>
          <p:cNvPr id="30724" name="Group 10"/>
          <p:cNvGrpSpPr>
            <a:grpSpLocks/>
          </p:cNvGrpSpPr>
          <p:nvPr/>
        </p:nvGrpSpPr>
        <p:grpSpPr bwMode="auto">
          <a:xfrm>
            <a:off x="3970338" y="2341563"/>
            <a:ext cx="1258887" cy="1392237"/>
            <a:chOff x="2472" y="190"/>
            <a:chExt cx="793" cy="877"/>
          </a:xfrm>
        </p:grpSpPr>
        <p:pic>
          <p:nvPicPr>
            <p:cNvPr id="307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2472" y="190"/>
              <a:ext cx="793"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 Box 9"/>
            <p:cNvSpPr txBox="1">
              <a:spLocks noChangeArrowheads="1"/>
            </p:cNvSpPr>
            <p:nvPr/>
          </p:nvSpPr>
          <p:spPr bwMode="ltGray">
            <a:xfrm>
              <a:off x="2534" y="855"/>
              <a:ext cx="4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sz="1600" smtClean="0">
                  <a:solidFill>
                    <a:prstClr val="black"/>
                  </a:solidFill>
                </a:rPr>
                <a:t>Raised</a:t>
              </a:r>
              <a:endParaRPr lang="en-US" sz="1600" smtClean="0">
                <a:solidFill>
                  <a:prstClr val="black"/>
                </a:solidFill>
              </a:endParaRPr>
            </a:p>
          </p:txBody>
        </p:sp>
      </p:grpSp>
      <p:grpSp>
        <p:nvGrpSpPr>
          <p:cNvPr id="30725" name="Group 13"/>
          <p:cNvGrpSpPr>
            <a:grpSpLocks/>
          </p:cNvGrpSpPr>
          <p:nvPr/>
        </p:nvGrpSpPr>
        <p:grpSpPr bwMode="auto">
          <a:xfrm>
            <a:off x="5368925" y="2335213"/>
            <a:ext cx="1225550" cy="1381125"/>
            <a:chOff x="3385" y="197"/>
            <a:chExt cx="772" cy="870"/>
          </a:xfrm>
        </p:grpSpPr>
        <p:pic>
          <p:nvPicPr>
            <p:cNvPr id="3073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3385" y="197"/>
              <a:ext cx="7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 Box 12"/>
            <p:cNvSpPr txBox="1">
              <a:spLocks noChangeArrowheads="1"/>
            </p:cNvSpPr>
            <p:nvPr/>
          </p:nvSpPr>
          <p:spPr bwMode="ltGray">
            <a:xfrm>
              <a:off x="3446" y="855"/>
              <a:ext cx="6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sz="1600" smtClean="0">
                  <a:solidFill>
                    <a:prstClr val="black"/>
                  </a:solidFill>
                </a:rPr>
                <a:t>Shadowed</a:t>
              </a:r>
              <a:endParaRPr lang="en-US" sz="1600" smtClean="0">
                <a:solidFill>
                  <a:prstClr val="black"/>
                </a:solidFill>
              </a:endParaRPr>
            </a:p>
          </p:txBody>
        </p:sp>
      </p:grpSp>
      <p:grpSp>
        <p:nvGrpSpPr>
          <p:cNvPr id="30726" name="Group 16"/>
          <p:cNvGrpSpPr>
            <a:grpSpLocks/>
          </p:cNvGrpSpPr>
          <p:nvPr/>
        </p:nvGrpSpPr>
        <p:grpSpPr bwMode="auto">
          <a:xfrm>
            <a:off x="6751638" y="2370138"/>
            <a:ext cx="1235075" cy="1287462"/>
            <a:chOff x="3735" y="208"/>
            <a:chExt cx="778" cy="811"/>
          </a:xfrm>
        </p:grpSpPr>
        <p:pic>
          <p:nvPicPr>
            <p:cNvPr id="3073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3735" y="208"/>
              <a:ext cx="778"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5"/>
            <p:cNvSpPr txBox="1">
              <a:spLocks noChangeArrowheads="1"/>
            </p:cNvSpPr>
            <p:nvPr/>
          </p:nvSpPr>
          <p:spPr bwMode="ltGray">
            <a:xfrm>
              <a:off x="3830" y="807"/>
              <a:ext cx="5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r-Latn-CS" sz="1600" smtClean="0">
                  <a:solidFill>
                    <a:prstClr val="black"/>
                  </a:solidFill>
                </a:rPr>
                <a:t>Sunken</a:t>
              </a:r>
              <a:endParaRPr lang="en-US" sz="1600" smtClean="0">
                <a:solidFill>
                  <a:prstClr val="black"/>
                </a:solidFill>
              </a:endParaRPr>
            </a:p>
          </p:txBody>
        </p:sp>
      </p:grpSp>
      <p:sp>
        <p:nvSpPr>
          <p:cNvPr id="30727" name="Text Box 17"/>
          <p:cNvSpPr txBox="1">
            <a:spLocks noChangeArrowheads="1"/>
          </p:cNvSpPr>
          <p:nvPr/>
        </p:nvSpPr>
        <p:spPr bwMode="ltGray">
          <a:xfrm>
            <a:off x="990600" y="3733800"/>
            <a:ext cx="2927350" cy="1631950"/>
          </a:xfrm>
          <a:prstGeom prst="rect">
            <a:avLst/>
          </a:prstGeom>
          <a:noFill/>
          <a:ln w="9525">
            <a:noFill/>
            <a:miter lim="800000"/>
            <a:headEnd/>
            <a:tailEnd/>
          </a:ln>
        </p:spPr>
        <p:txBody>
          <a:bodyPr>
            <a:spAutoFit/>
          </a:bodyPr>
          <a:lstStyle/>
          <a:p>
            <a:pPr marL="457200" indent="-457200" algn="just">
              <a:buFont typeface="+mj-lt"/>
              <a:buAutoNum type="arabicPeriod" startAt="5"/>
              <a:defRPr/>
            </a:pPr>
            <a:r>
              <a:rPr lang="sr-Latn-CS" sz="2000">
                <a:solidFill>
                  <a:prstClr val="black"/>
                </a:solidFill>
                <a:latin typeface="Calibri"/>
              </a:rPr>
              <a:t>U poslednjem okviru za dijalog unesite ime koje želite da ima ova grupa. Nakon toga, pritisnite Finish.</a:t>
            </a:r>
            <a:endParaRPr lang="en-US" sz="2000">
              <a:solidFill>
                <a:prstClr val="black"/>
              </a:solidFill>
              <a:latin typeface="Calibri"/>
            </a:endParaRPr>
          </a:p>
        </p:txBody>
      </p:sp>
      <p:pic>
        <p:nvPicPr>
          <p:cNvPr id="30728"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4095750" y="3771900"/>
            <a:ext cx="42862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1360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642938" y="2295525"/>
            <a:ext cx="5032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ltGray">
          <a:xfrm>
            <a:off x="1204913" y="2165350"/>
            <a:ext cx="7405687" cy="1939925"/>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cs typeface="Times New Roman" pitchFamily="18" charset="0"/>
              </a:rPr>
              <a:t>Kontrole </a:t>
            </a:r>
            <a:r>
              <a:rPr lang="sr-Latn-CS" sz="2400" b="1">
                <a:solidFill>
                  <a:prstClr val="black"/>
                </a:solidFill>
                <a:latin typeface="Calibri"/>
                <a:cs typeface="Times New Roman" pitchFamily="18" charset="0"/>
              </a:rPr>
              <a:t>Combo Box</a:t>
            </a:r>
            <a:r>
              <a:rPr lang="sr-Latn-CS" sz="2400">
                <a:solidFill>
                  <a:prstClr val="black"/>
                </a:solidFill>
                <a:latin typeface="Calibri"/>
                <a:cs typeface="Times New Roman" pitchFamily="18" charset="0"/>
              </a:rPr>
              <a:t> i </a:t>
            </a:r>
            <a:r>
              <a:rPr lang="sr-Latn-CS" sz="2400" b="1">
                <a:solidFill>
                  <a:prstClr val="black"/>
                </a:solidFill>
                <a:latin typeface="Calibri"/>
                <a:cs typeface="Times New Roman" pitchFamily="18" charset="0"/>
              </a:rPr>
              <a:t>List Box</a:t>
            </a:r>
            <a:r>
              <a:rPr lang="sr-Latn-CS" sz="2400">
                <a:solidFill>
                  <a:prstClr val="black"/>
                </a:solidFill>
                <a:latin typeface="Calibri"/>
                <a:cs typeface="Times New Roman" pitchFamily="18" charset="0"/>
              </a:rPr>
              <a:t>. Kontrole se sastoje iz vrsta sa podacima, sa jednom ili više kolona, koje se mogu pojaviti sa ili bez zaglavlja. Jedna od kolona sadrži vrednosti koje želite da čuvate u poljima. Ostale kolone sadrže informacije koje razjašnjavaju kontrolu.</a:t>
            </a:r>
            <a:endParaRPr lang="en-US" sz="2400">
              <a:solidFill>
                <a:prstClr val="black"/>
              </a:solidFill>
              <a:latin typeface="Calibri"/>
              <a:cs typeface="Times New Roman" pitchFamily="18" charset="0"/>
            </a:endParaRP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642938" y="2846388"/>
            <a:ext cx="5207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ltGray">
          <a:xfrm>
            <a:off x="654050" y="4241800"/>
            <a:ext cx="7993063" cy="831850"/>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Da bi se na obrazac ubacila kontrola Combo Box, potrebno je uraditi sledeće:</a:t>
            </a:r>
            <a:endParaRPr lang="en-US" sz="2400">
              <a:solidFill>
                <a:prstClr val="black"/>
              </a:solidFill>
              <a:latin typeface="Calibri"/>
            </a:endParaRPr>
          </a:p>
        </p:txBody>
      </p:sp>
      <p:sp>
        <p:nvSpPr>
          <p:cNvPr id="31750" name="Text Box 6"/>
          <p:cNvSpPr txBox="1">
            <a:spLocks noChangeArrowheads="1"/>
          </p:cNvSpPr>
          <p:nvPr/>
        </p:nvSpPr>
        <p:spPr bwMode="ltGray">
          <a:xfrm>
            <a:off x="654050" y="5232400"/>
            <a:ext cx="7937500" cy="1016000"/>
          </a:xfrm>
          <a:prstGeom prst="rect">
            <a:avLst/>
          </a:prstGeom>
          <a:noFill/>
          <a:ln w="9525">
            <a:noFill/>
            <a:miter lim="800000"/>
            <a:headEnd/>
            <a:tailEnd/>
          </a:ln>
        </p:spPr>
        <p:txBody>
          <a:bodyPr>
            <a:spAutoFit/>
          </a:bodyPr>
          <a:lstStyle/>
          <a:p>
            <a:pPr marL="457200" indent="-457200" algn="just">
              <a:buFontTx/>
              <a:buAutoNum type="arabicPeriod"/>
              <a:defRPr/>
            </a:pPr>
            <a:r>
              <a:rPr lang="sr-Latn-CS" sz="2000">
                <a:solidFill>
                  <a:prstClr val="black"/>
                </a:solidFill>
                <a:latin typeface="Calibri"/>
              </a:rPr>
              <a:t>Izabere se kontrola Combo Box na okviru sa kontrolama. Klikne se u formular ili nacrta okvir u kojem će se pojaviti okvir. Otvoriće se prvi okvir za dijalog čarobnjaka.</a:t>
            </a:r>
            <a:endParaRPr lang="en-US" sz="2000">
              <a:solidFill>
                <a:prstClr val="black"/>
              </a:solidFill>
              <a:latin typeface="Calibri"/>
            </a:endParaRPr>
          </a:p>
        </p:txBody>
      </p:sp>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57858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
          <p:cNvGrpSpPr>
            <a:grpSpLocks/>
          </p:cNvGrpSpPr>
          <p:nvPr/>
        </p:nvGrpSpPr>
        <p:grpSpPr bwMode="auto">
          <a:xfrm>
            <a:off x="914400" y="2743200"/>
            <a:ext cx="7529513" cy="3248025"/>
            <a:chOff x="144" y="384"/>
            <a:chExt cx="4743" cy="2046"/>
          </a:xfrm>
        </p:grpSpPr>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44" y="384"/>
              <a:ext cx="2916"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3"/>
            <p:cNvSpPr>
              <a:spLocks/>
            </p:cNvSpPr>
            <p:nvPr/>
          </p:nvSpPr>
          <p:spPr bwMode="ltGray">
            <a:xfrm>
              <a:off x="3137" y="481"/>
              <a:ext cx="1750" cy="576"/>
            </a:xfrm>
            <a:prstGeom prst="borderCallout1">
              <a:avLst>
                <a:gd name="adj1" fmla="val 108333"/>
                <a:gd name="adj2" fmla="val 95884"/>
                <a:gd name="adj3" fmla="val 108333"/>
                <a:gd name="adj4" fmla="val -23259"/>
              </a:avLst>
            </a:prstGeom>
            <a:noFill/>
            <a:ln w="9525">
              <a:solidFill>
                <a:schemeClr val="tx1"/>
              </a:solidFill>
              <a:miter lim="800000"/>
              <a:headEnd/>
              <a:tailEnd/>
            </a:ln>
          </p:spPr>
          <p:txBody>
            <a:bodyPr/>
            <a:lstStyle/>
            <a:p>
              <a:pPr algn="ctr">
                <a:defRPr/>
              </a:pPr>
              <a:r>
                <a:rPr lang="sr-Latn-CS" sz="1600">
                  <a:solidFill>
                    <a:prstClr val="black"/>
                  </a:solidFill>
                  <a:latin typeface="Calibri"/>
                </a:rPr>
                <a:t>U okviru kontrole će biti prikazane vrednosti iz polja iz tabele ili upita koji ste zadali</a:t>
              </a:r>
              <a:endParaRPr lang="en-US" sz="1600">
                <a:solidFill>
                  <a:prstClr val="black"/>
                </a:solidFill>
                <a:latin typeface="Calibri"/>
              </a:endParaRPr>
            </a:p>
          </p:txBody>
        </p:sp>
        <p:sp>
          <p:nvSpPr>
            <p:cNvPr id="32775" name="AutoShape 4"/>
            <p:cNvSpPr>
              <a:spLocks/>
            </p:cNvSpPr>
            <p:nvPr/>
          </p:nvSpPr>
          <p:spPr bwMode="ltGray">
            <a:xfrm>
              <a:off x="3169" y="1296"/>
              <a:ext cx="1674" cy="576"/>
            </a:xfrm>
            <a:prstGeom prst="borderCallout1">
              <a:avLst>
                <a:gd name="adj1" fmla="val -8333"/>
                <a:gd name="adj2" fmla="val 95699"/>
                <a:gd name="adj3" fmla="val -8333"/>
                <a:gd name="adj4" fmla="val -60273"/>
              </a:avLst>
            </a:prstGeom>
            <a:noFill/>
            <a:ln w="9525">
              <a:solidFill>
                <a:schemeClr val="tx1"/>
              </a:solidFill>
              <a:miter lim="800000"/>
              <a:headEnd/>
              <a:tailEnd/>
            </a:ln>
          </p:spPr>
          <p:txBody>
            <a:bodyPr/>
            <a:lstStyle/>
            <a:p>
              <a:pPr algn="ctr">
                <a:defRPr/>
              </a:pPr>
              <a:r>
                <a:rPr lang="sr-Latn-CS" sz="1600">
                  <a:solidFill>
                    <a:prstClr val="black"/>
                  </a:solidFill>
                  <a:latin typeface="Calibri"/>
                </a:rPr>
                <a:t>U listi će se nalaziti one vrednosti koje unesete u sledećem okviru za dijalog</a:t>
              </a:r>
              <a:endParaRPr lang="en-US" sz="1600">
                <a:solidFill>
                  <a:prstClr val="black"/>
                </a:solidFill>
                <a:latin typeface="Calibri"/>
              </a:endParaRPr>
            </a:p>
          </p:txBody>
        </p:sp>
      </p:grpSp>
      <p:sp>
        <p:nvSpPr>
          <p:cNvPr id="8"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67633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7"/>
          <p:cNvSpPr txBox="1">
            <a:spLocks noChangeArrowheads="1"/>
          </p:cNvSpPr>
          <p:nvPr/>
        </p:nvSpPr>
        <p:spPr bwMode="ltGray">
          <a:xfrm>
            <a:off x="381000" y="2478088"/>
            <a:ext cx="3317875" cy="2308225"/>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Ako je izabrana prva opcija, tada se pojavljuje sledeći dijalog. Izaberite tabelu ili upit sa vredno-stima koje želite da se prikažu.</a:t>
            </a:r>
            <a:endParaRPr lang="en-US" sz="2400">
              <a:solidFill>
                <a:prstClr val="black"/>
              </a:solidFill>
              <a:latin typeface="Calibri"/>
            </a:endParaRPr>
          </a:p>
        </p:txBody>
      </p:sp>
      <p:pic>
        <p:nvPicPr>
          <p:cNvPr id="337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3962400" y="2514600"/>
            <a:ext cx="4629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1092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8195" name="Content Placeholder 2"/>
          <p:cNvSpPr>
            <a:spLocks noGrp="1"/>
          </p:cNvSpPr>
          <p:nvPr>
            <p:ph idx="1"/>
          </p:nvPr>
        </p:nvSpPr>
        <p:spPr/>
        <p:txBody>
          <a:bodyPr/>
          <a:lstStyle/>
          <a:p>
            <a:r>
              <a:rPr lang="sr-Latn-CS" smtClean="0"/>
              <a:t>Elementi od kojih se prave formulari nazivaju se </a:t>
            </a:r>
            <a:r>
              <a:rPr lang="sr-Latn-CS" i="1" smtClean="0"/>
              <a:t>kontrole</a:t>
            </a:r>
            <a:r>
              <a:rPr lang="sr-Latn-CS" smtClean="0"/>
              <a:t>.</a:t>
            </a:r>
          </a:p>
          <a:p>
            <a:r>
              <a:rPr lang="sr-Latn-CS" smtClean="0"/>
              <a:t>Postoje tri vrste kontrola koje je moguće postaviti na formular:</a:t>
            </a:r>
          </a:p>
          <a:p>
            <a:pPr lvl="1"/>
            <a:r>
              <a:rPr lang="sr-Latn-CS" smtClean="0"/>
              <a:t>Povezane kontrole (polja sa podacima tabele ili upita)</a:t>
            </a:r>
          </a:p>
          <a:p>
            <a:pPr lvl="1"/>
            <a:r>
              <a:rPr lang="sr-Latn-CS" smtClean="0"/>
              <a:t>Nepovezane (nemaju veze sa podacima iz tabele i zadržavaju vrednost koja je uneta)</a:t>
            </a:r>
          </a:p>
          <a:p>
            <a:pPr lvl="1"/>
            <a:r>
              <a:rPr lang="sr-Latn-CS" smtClean="0"/>
              <a:t>Kontrole čija se vrednost izračunava (zbirovi, prosečne vrednosti, procenti i sl.)</a:t>
            </a:r>
            <a:endParaRPr lang="en-US" smtClean="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B4575CB-2D6F-4577-A43B-4C75AE0D6843}" type="slidenum">
              <a:rPr lang="en-US">
                <a:solidFill>
                  <a:srgbClr val="045C75"/>
                </a:solidFill>
              </a:rPr>
              <a:pPr/>
              <a:t>4</a:t>
            </a:fld>
            <a:endParaRPr lang="en-US">
              <a:solidFill>
                <a:srgbClr val="045C75"/>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191000" y="2057400"/>
            <a:ext cx="4629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ltGray">
          <a:xfrm>
            <a:off x="685800" y="2120900"/>
            <a:ext cx="3395663" cy="1938338"/>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Ako ste izabrali da unese-te vrednosti, unesite broj kolona koje želite da vidite i vrednosti koje treba da se prikažu.</a:t>
            </a:r>
            <a:endParaRPr lang="en-US" sz="2400">
              <a:solidFill>
                <a:prstClr val="black"/>
              </a:solidFill>
              <a:latin typeface="Calibri"/>
            </a:endParaRPr>
          </a:p>
        </p:txBody>
      </p:sp>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61849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ltGray">
          <a:xfrm>
            <a:off x="585788" y="2447925"/>
            <a:ext cx="7483475" cy="457200"/>
          </a:xfrm>
          <a:prstGeom prst="rect">
            <a:avLst/>
          </a:prstGeom>
          <a:noFill/>
          <a:ln w="9525">
            <a:noFill/>
            <a:miter lim="800000"/>
            <a:headEnd/>
            <a:tailEnd/>
          </a:ln>
        </p:spPr>
        <p:txBody>
          <a:bodyPr>
            <a:spAutoFit/>
          </a:bodyPr>
          <a:lstStyle/>
          <a:p>
            <a:pPr>
              <a:defRPr/>
            </a:pPr>
            <a:r>
              <a:rPr lang="sr-Latn-CS" sz="2400">
                <a:solidFill>
                  <a:prstClr val="black"/>
                </a:solidFill>
                <a:latin typeface="Calibri"/>
              </a:rPr>
              <a:t>Kontrola List Box se koristi potpuno analogno.</a:t>
            </a:r>
            <a:endParaRPr lang="en-US" sz="2400">
              <a:solidFill>
                <a:prstClr val="black"/>
              </a:solidFill>
              <a:latin typeface="Calibri"/>
            </a:endParaRPr>
          </a:p>
        </p:txBody>
      </p:sp>
      <p:pic>
        <p:nvPicPr>
          <p:cNvPr id="358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363663" y="2940050"/>
            <a:ext cx="17938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4267200" y="3352800"/>
            <a:ext cx="241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6433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860425" y="2462213"/>
            <a:ext cx="452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ltGray">
          <a:xfrm>
            <a:off x="1447800" y="2438400"/>
            <a:ext cx="6929438" cy="1200150"/>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Kontrola </a:t>
            </a:r>
            <a:r>
              <a:rPr lang="sr-Latn-CS" sz="2400" b="1">
                <a:solidFill>
                  <a:prstClr val="black"/>
                </a:solidFill>
                <a:latin typeface="Calibri"/>
              </a:rPr>
              <a:t>Command Button</a:t>
            </a:r>
            <a:r>
              <a:rPr lang="sr-Latn-CS" sz="2400">
                <a:solidFill>
                  <a:prstClr val="black"/>
                </a:solidFill>
                <a:latin typeface="Calibri"/>
              </a:rPr>
              <a:t>. Ubacuje komandno dugme. Da bi se na obrazac ubacilo komandno dugme, potrebno je uraditi sledeće:</a:t>
            </a:r>
            <a:endParaRPr lang="en-US" sz="2400">
              <a:solidFill>
                <a:prstClr val="black"/>
              </a:solidFill>
              <a:latin typeface="Calibri"/>
            </a:endParaRPr>
          </a:p>
        </p:txBody>
      </p:sp>
      <p:sp>
        <p:nvSpPr>
          <p:cNvPr id="34820" name="Text Box 4"/>
          <p:cNvSpPr txBox="1">
            <a:spLocks noChangeArrowheads="1"/>
          </p:cNvSpPr>
          <p:nvPr/>
        </p:nvSpPr>
        <p:spPr bwMode="ltGray">
          <a:xfrm>
            <a:off x="1524000" y="3810000"/>
            <a:ext cx="6629400" cy="1323975"/>
          </a:xfrm>
          <a:prstGeom prst="rect">
            <a:avLst/>
          </a:prstGeom>
          <a:noFill/>
          <a:ln w="9525">
            <a:noFill/>
            <a:miter lim="800000"/>
            <a:headEnd/>
            <a:tailEnd/>
          </a:ln>
        </p:spPr>
        <p:txBody>
          <a:bodyPr>
            <a:spAutoFit/>
          </a:bodyPr>
          <a:lstStyle/>
          <a:p>
            <a:pPr marL="457200" indent="-457200" algn="just">
              <a:buFontTx/>
              <a:buAutoNum type="arabicPeriod"/>
              <a:defRPr/>
            </a:pPr>
            <a:r>
              <a:rPr lang="sr-Latn-CS" sz="2000">
                <a:solidFill>
                  <a:prstClr val="black"/>
                </a:solidFill>
                <a:latin typeface="Calibri"/>
              </a:rPr>
              <a:t>Klikne se dugme Command Button sa okvira sa kontrolama. Nakon toga, klikne u obrazac, u koji se postavlja dugme. Otvoriće se prvi okvir za dijalog čarobnjaka.</a:t>
            </a:r>
            <a:endParaRPr lang="en-US" sz="2000">
              <a:solidFill>
                <a:prstClr val="black"/>
              </a:solidFill>
              <a:latin typeface="Calibri"/>
            </a:endParaRPr>
          </a:p>
        </p:txBody>
      </p:sp>
      <p:sp>
        <p:nvSpPr>
          <p:cNvPr id="6"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23673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981200" y="1981200"/>
            <a:ext cx="4629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 Box 2"/>
          <p:cNvSpPr txBox="1">
            <a:spLocks noChangeArrowheads="1"/>
          </p:cNvSpPr>
          <p:nvPr/>
        </p:nvSpPr>
        <p:spPr bwMode="ltGray">
          <a:xfrm>
            <a:off x="533400" y="5181600"/>
            <a:ext cx="8153400" cy="1323975"/>
          </a:xfrm>
          <a:prstGeom prst="rect">
            <a:avLst/>
          </a:prstGeom>
          <a:noFill/>
          <a:ln w="9525">
            <a:noFill/>
            <a:miter lim="800000"/>
            <a:headEnd/>
            <a:tailEnd/>
          </a:ln>
        </p:spPr>
        <p:txBody>
          <a:bodyPr>
            <a:spAutoFit/>
          </a:bodyPr>
          <a:lstStyle/>
          <a:p>
            <a:pPr algn="just">
              <a:defRPr/>
            </a:pPr>
            <a:r>
              <a:rPr lang="sr-Latn-CS" sz="2000">
                <a:solidFill>
                  <a:prstClr val="black"/>
                </a:solidFill>
                <a:latin typeface="Calibri"/>
              </a:rPr>
              <a:t>U listi sa leve strane se nalaze kategorije akcija koje su na raspolaganju. U listi sa desne strane se nalaze akcije koje pripadaju izabranoj kategoriji. Svaka kategorija sadrži različit skup akcija. Kada se izabere akcija iz liste, u levom panou se prikazuje kako će to izgledati prilikom rada.</a:t>
            </a:r>
            <a:endParaRPr lang="en-US" sz="2000">
              <a:solidFill>
                <a:prstClr val="black"/>
              </a:solidFill>
              <a:latin typeface="Calibri"/>
            </a:endParaRPr>
          </a:p>
        </p:txBody>
      </p:sp>
    </p:spTree>
    <p:extLst>
      <p:ext uri="{BB962C8B-B14F-4D97-AF65-F5344CB8AC3E}">
        <p14:creationId xmlns:p14="http://schemas.microsoft.com/office/powerpoint/2010/main" val="3806963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ltGray">
          <a:xfrm>
            <a:off x="254000" y="2179638"/>
            <a:ext cx="7446963" cy="1323975"/>
          </a:xfrm>
          <a:prstGeom prst="rect">
            <a:avLst/>
          </a:prstGeom>
          <a:noFill/>
          <a:ln w="9525">
            <a:noFill/>
            <a:miter lim="800000"/>
            <a:headEnd/>
            <a:tailEnd/>
          </a:ln>
        </p:spPr>
        <p:txBody>
          <a:bodyPr>
            <a:spAutoFit/>
          </a:bodyPr>
          <a:lstStyle/>
          <a:p>
            <a:pPr marL="457200" indent="-457200" algn="just">
              <a:buFontTx/>
              <a:buAutoNum type="arabicPeriod" startAt="2"/>
              <a:defRPr/>
            </a:pPr>
            <a:r>
              <a:rPr lang="sr-Latn-CS" sz="2000">
                <a:solidFill>
                  <a:prstClr val="black"/>
                </a:solidFill>
                <a:latin typeface="Calibri"/>
              </a:rPr>
              <a:t>Izaberite kategoriju koju želite, zatim iz nje izaberite neku akciju i kliknite Next. U zavisnosti od vrste akcije koju ste izabrali, otvoriće se dodatni okvir za dijalog u kome treba da unesete dodatne informacije.</a:t>
            </a:r>
            <a:endParaRPr lang="en-US" sz="2000">
              <a:solidFill>
                <a:prstClr val="black"/>
              </a:solidFill>
              <a:latin typeface="Calibri"/>
            </a:endParaRP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895475" y="3505200"/>
            <a:ext cx="4629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7952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ltGray">
          <a:xfrm>
            <a:off x="457200" y="2133600"/>
            <a:ext cx="8458200" cy="1016000"/>
          </a:xfrm>
          <a:prstGeom prst="rect">
            <a:avLst/>
          </a:prstGeom>
          <a:noFill/>
          <a:ln w="9525">
            <a:noFill/>
            <a:miter lim="800000"/>
            <a:headEnd/>
            <a:tailEnd/>
          </a:ln>
        </p:spPr>
        <p:txBody>
          <a:bodyPr>
            <a:spAutoFit/>
          </a:bodyPr>
          <a:lstStyle/>
          <a:p>
            <a:pPr marL="457200" indent="-457200" algn="just">
              <a:buFontTx/>
              <a:buAutoNum type="arabicPeriod" startAt="3"/>
              <a:defRPr/>
            </a:pPr>
            <a:r>
              <a:rPr lang="sr-Latn-CS" sz="2000">
                <a:solidFill>
                  <a:prstClr val="black"/>
                </a:solidFill>
                <a:latin typeface="Calibri"/>
              </a:rPr>
              <a:t>Nakon što za izabranu akciju pod</a:t>
            </a:r>
            <a:r>
              <a:rPr lang="sr-Cyrl-CS" sz="2000">
                <a:solidFill>
                  <a:prstClr val="black"/>
                </a:solidFill>
                <a:latin typeface="Calibri"/>
              </a:rPr>
              <a:t>е</a:t>
            </a:r>
            <a:r>
              <a:rPr lang="sr-Latn-CS" sz="2000">
                <a:solidFill>
                  <a:prstClr val="black"/>
                </a:solidFill>
                <a:latin typeface="Calibri"/>
              </a:rPr>
              <a:t>site odgovarajuće opcije, u sledećem okviru za dijalog treba da izaberete da li će se na dugmetu nalaziti slika ili tekst. Možete da prihvatite podrazumevani tekst ili da unesete svoj. </a:t>
            </a:r>
            <a:endParaRPr lang="en-US" sz="2000">
              <a:solidFill>
                <a:prstClr val="black"/>
              </a:solidFill>
              <a:latin typeface="Calibri"/>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4267200" y="3124200"/>
            <a:ext cx="4629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2"/>
          <p:cNvSpPr txBox="1">
            <a:spLocks noChangeArrowheads="1"/>
          </p:cNvSpPr>
          <p:nvPr/>
        </p:nvSpPr>
        <p:spPr bwMode="ltGray">
          <a:xfrm>
            <a:off x="457200" y="3309938"/>
            <a:ext cx="3657600" cy="2554287"/>
          </a:xfrm>
          <a:prstGeom prst="rect">
            <a:avLst/>
          </a:prstGeom>
          <a:noFill/>
          <a:ln w="9525">
            <a:noFill/>
            <a:miter lim="800000"/>
            <a:headEnd/>
            <a:tailEnd/>
          </a:ln>
        </p:spPr>
        <p:txBody>
          <a:bodyPr>
            <a:spAutoFit/>
          </a:bodyPr>
          <a:lstStyle/>
          <a:p>
            <a:pPr marL="457200" indent="-457200" algn="just">
              <a:defRPr/>
            </a:pPr>
            <a:r>
              <a:rPr lang="sr-Latn-CS" sz="2000">
                <a:solidFill>
                  <a:prstClr val="black"/>
                </a:solidFill>
                <a:latin typeface="Calibri"/>
              </a:rPr>
              <a:t>	Ako Vam se ne dopada slika koja se nudi kao podrazume-vana, kliknite Show All Pictu-res i izaberite neku od slika ili kliknite Browse da biste pogledali slike na drugim direktorijumima. Nakon toga kliknite Next.</a:t>
            </a:r>
            <a:endParaRPr lang="en-US" sz="2000">
              <a:solidFill>
                <a:prstClr val="black"/>
              </a:solidFill>
              <a:latin typeface="Calibri"/>
            </a:endParaRPr>
          </a:p>
        </p:txBody>
      </p:sp>
    </p:spTree>
    <p:extLst>
      <p:ext uri="{BB962C8B-B14F-4D97-AF65-F5344CB8AC3E}">
        <p14:creationId xmlns:p14="http://schemas.microsoft.com/office/powerpoint/2010/main" val="2559768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87338" y="2519363"/>
            <a:ext cx="5635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ltGray">
          <a:xfrm>
            <a:off x="992188" y="2438400"/>
            <a:ext cx="6740525" cy="2308225"/>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Kontrola Page Break.</a:t>
            </a:r>
            <a:r>
              <a:rPr lang="en-US" sz="2400">
                <a:solidFill>
                  <a:prstClr val="black"/>
                </a:solidFill>
                <a:latin typeface="Calibri"/>
              </a:rPr>
              <a:t> </a:t>
            </a:r>
            <a:r>
              <a:rPr lang="sr-Latn-CS" sz="2400">
                <a:solidFill>
                  <a:prstClr val="black"/>
                </a:solidFill>
                <a:latin typeface="Calibri"/>
              </a:rPr>
              <a:t>Da biste umetnuli prelom strane, kliknite dugme Page Break u okviru sa kontrolama, a nakon toga, kliknite tamo gde želite da postavite granicu. Access će na mestu gde ste napravili prelom strane prikazati kratku tačkastu liniju.</a:t>
            </a:r>
            <a:endParaRPr lang="en-US" sz="2400">
              <a:solidFill>
                <a:prstClr val="black"/>
              </a:solidFill>
              <a:latin typeface="Calibri"/>
            </a:endParaRP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070100" y="4375150"/>
            <a:ext cx="742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41614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525463" y="2081213"/>
            <a:ext cx="444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4"/>
          <p:cNvSpPr txBox="1">
            <a:spLocks noChangeArrowheads="1"/>
          </p:cNvSpPr>
          <p:nvPr/>
        </p:nvSpPr>
        <p:spPr bwMode="ltGray">
          <a:xfrm>
            <a:off x="1147763" y="2105025"/>
            <a:ext cx="6929437" cy="1938338"/>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Kontrola Tab Control. Kontrole sa karticama su korisne i za predstavljanje grupa informacija koje se mogu razvrstati na kategorije. One se koriste i kao okviri za dijalog. Da biste kreirali kontrolu sa karticama, uradite sledeće:</a:t>
            </a:r>
            <a:endParaRPr lang="en-US" sz="2400">
              <a:solidFill>
                <a:prstClr val="black"/>
              </a:solidFill>
              <a:latin typeface="Calibri"/>
            </a:endParaRPr>
          </a:p>
        </p:txBody>
      </p:sp>
      <p:sp>
        <p:nvSpPr>
          <p:cNvPr id="38916" name="Text Box 5"/>
          <p:cNvSpPr txBox="1">
            <a:spLocks noChangeArrowheads="1"/>
          </p:cNvSpPr>
          <p:nvPr/>
        </p:nvSpPr>
        <p:spPr bwMode="ltGray">
          <a:xfrm>
            <a:off x="1295400" y="4162425"/>
            <a:ext cx="6765925" cy="1016000"/>
          </a:xfrm>
          <a:prstGeom prst="rect">
            <a:avLst/>
          </a:prstGeom>
          <a:noFill/>
          <a:ln w="9525">
            <a:noFill/>
            <a:miter lim="800000"/>
            <a:headEnd/>
            <a:tailEnd/>
          </a:ln>
        </p:spPr>
        <p:txBody>
          <a:bodyPr>
            <a:spAutoFit/>
          </a:bodyPr>
          <a:lstStyle/>
          <a:p>
            <a:pPr marL="457200" indent="-457200" algn="just">
              <a:buFontTx/>
              <a:buAutoNum type="arabicPeriod"/>
              <a:defRPr/>
            </a:pPr>
            <a:r>
              <a:rPr lang="sr-Latn-CS" sz="2000">
                <a:solidFill>
                  <a:prstClr val="black"/>
                </a:solidFill>
                <a:latin typeface="Calibri"/>
              </a:rPr>
              <a:t>Kliknite dugme Tab Control iz okvira sa kontrolama. Nakon toga, kliknite u obrazac tamo gde želite da se postavi kontrola. Access će kreirati kontrolu sa dve strane.</a:t>
            </a:r>
            <a:endParaRPr lang="en-US" sz="2000">
              <a:solidFill>
                <a:prstClr val="black"/>
              </a:solidFill>
              <a:latin typeface="Calibri"/>
            </a:endParaRPr>
          </a:p>
        </p:txBody>
      </p:sp>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47265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3276600" y="2057400"/>
            <a:ext cx="2560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8"/>
          <p:cNvSpPr txBox="1">
            <a:spLocks noChangeArrowheads="1"/>
          </p:cNvSpPr>
          <p:nvPr/>
        </p:nvSpPr>
        <p:spPr bwMode="ltGray">
          <a:xfrm>
            <a:off x="685800" y="3498850"/>
            <a:ext cx="7559675" cy="2246313"/>
          </a:xfrm>
          <a:prstGeom prst="rect">
            <a:avLst/>
          </a:prstGeom>
          <a:noFill/>
          <a:ln w="9525">
            <a:noFill/>
            <a:miter lim="800000"/>
            <a:headEnd/>
            <a:tailEnd/>
          </a:ln>
        </p:spPr>
        <p:txBody>
          <a:bodyPr>
            <a:spAutoFit/>
          </a:bodyPr>
          <a:lstStyle/>
          <a:p>
            <a:pPr marL="457200" indent="-457200">
              <a:buFontTx/>
              <a:buAutoNum type="arabicPeriod" startAt="2"/>
              <a:defRPr/>
            </a:pPr>
            <a:r>
              <a:rPr lang="sr-Latn-CS" sz="2000">
                <a:solidFill>
                  <a:prstClr val="black"/>
                </a:solidFill>
                <a:latin typeface="Calibri"/>
              </a:rPr>
              <a:t>Nakon ovoga, uradite nešto od sledećeg:</a:t>
            </a:r>
          </a:p>
          <a:p>
            <a:pPr marL="914400" lvl="1" indent="-457200" algn="just">
              <a:buFontTx/>
              <a:buChar char="•"/>
              <a:defRPr/>
            </a:pPr>
            <a:r>
              <a:rPr lang="sr-Latn-CS" sz="2000">
                <a:solidFill>
                  <a:prstClr val="black"/>
                </a:solidFill>
                <a:latin typeface="Calibri"/>
              </a:rPr>
              <a:t>Promenite podrazumevano ime kontrole, tako što ćete kliknuti dva puta brzo mišem stranu i uneti novo ime pored osobine Caption.</a:t>
            </a:r>
          </a:p>
          <a:p>
            <a:pPr marL="914400" lvl="1" indent="-457200" algn="just">
              <a:buFontTx/>
              <a:buChar char="•"/>
              <a:defRPr/>
            </a:pPr>
            <a:r>
              <a:rPr lang="sr-Latn-CS" sz="2000">
                <a:solidFill>
                  <a:prstClr val="black"/>
                </a:solidFill>
                <a:latin typeface="Calibri"/>
              </a:rPr>
              <a:t>Dodajte još neku karticu ili obrišite neku od postojećih. Ovo se radi tako što se desnim tasterom miša klikne granica kartice i iz menija sa prečicama izabere opcija Insert Page ili Delete Page.</a:t>
            </a:r>
          </a:p>
        </p:txBody>
      </p:sp>
      <p:sp>
        <p:nvSpPr>
          <p:cNvPr id="7"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8092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ltGray">
          <a:xfrm>
            <a:off x="304800" y="5181600"/>
            <a:ext cx="7499350" cy="1323975"/>
          </a:xfrm>
          <a:prstGeom prst="rect">
            <a:avLst/>
          </a:prstGeom>
          <a:noFill/>
          <a:ln w="9525">
            <a:noFill/>
            <a:miter lim="800000"/>
            <a:headEnd/>
            <a:tailEnd/>
          </a:ln>
        </p:spPr>
        <p:txBody>
          <a:bodyPr>
            <a:spAutoFit/>
          </a:bodyPr>
          <a:lstStyle/>
          <a:p>
            <a:pPr marL="914400" lvl="1" indent="-457200" algn="just">
              <a:buFontTx/>
              <a:buChar char="•"/>
              <a:defRPr/>
            </a:pPr>
            <a:r>
              <a:rPr lang="sr-Latn-CS" sz="2000">
                <a:solidFill>
                  <a:prstClr val="black"/>
                </a:solidFill>
                <a:latin typeface="Calibri"/>
              </a:rPr>
              <a:t>Promenite redosled kartica, tako što ćete desnim tasterom miša kliknuti granicu kartice i iz menija sa prečicama izabrati Page Order. Izaberite stranu i kliknite Move Up ili Move Down, da biste promenili redosled strana.</a:t>
            </a:r>
            <a:endParaRPr lang="en-US" sz="2000">
              <a:solidFill>
                <a:prstClr val="black"/>
              </a:solidFill>
              <a:latin typeface="Calibri"/>
            </a:endParaRP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3370263" y="2076450"/>
            <a:ext cx="1714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5257800" y="2971800"/>
            <a:ext cx="26574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4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9219" name="Content Placeholder 2"/>
          <p:cNvSpPr>
            <a:spLocks noGrp="1"/>
          </p:cNvSpPr>
          <p:nvPr>
            <p:ph idx="1"/>
          </p:nvPr>
        </p:nvSpPr>
        <p:spPr/>
        <p:txBody>
          <a:bodyPr/>
          <a:lstStyle/>
          <a:p>
            <a:r>
              <a:rPr lang="sr-Latn-CS" smtClean="0"/>
              <a:t>Kontrole u formularima predstavljaju upravljačke kontrolne elemente kao npr.:</a:t>
            </a:r>
          </a:p>
          <a:p>
            <a:pPr lvl="1"/>
            <a:r>
              <a:rPr lang="sr-Latn-CS" smtClean="0"/>
              <a:t>ime polja</a:t>
            </a:r>
          </a:p>
          <a:p>
            <a:pPr lvl="1"/>
            <a:r>
              <a:rPr lang="sr-Latn-CS" smtClean="0"/>
              <a:t>vrednost polja</a:t>
            </a:r>
          </a:p>
          <a:p>
            <a:pPr lvl="1"/>
            <a:r>
              <a:rPr lang="sr-Latn-CS" smtClean="0"/>
              <a:t>naslov formulara</a:t>
            </a:r>
          </a:p>
          <a:p>
            <a:pPr lvl="1"/>
            <a:r>
              <a:rPr lang="sr-Latn-CS" smtClean="0"/>
              <a:t>komandna dugmad</a:t>
            </a:r>
          </a:p>
          <a:p>
            <a:pPr lvl="1"/>
            <a:r>
              <a:rPr lang="sr-Latn-CS" smtClean="0"/>
              <a:t>padajuće liste</a:t>
            </a:r>
          </a:p>
          <a:p>
            <a:pPr lvl="1"/>
            <a:r>
              <a:rPr lang="sr-Latn-CS" smtClean="0"/>
              <a:t>itd.</a:t>
            </a:r>
            <a:endParaRPr lang="en-US" smtClean="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1EAF9AC-9FE1-4AEC-8D1F-8884EEDE79BB}" type="slidenum">
              <a:rPr lang="en-US">
                <a:solidFill>
                  <a:srgbClr val="045C75"/>
                </a:solidFill>
              </a:rPr>
              <a:pPr/>
              <a:t>5</a:t>
            </a:fld>
            <a:endParaRPr lang="en-US">
              <a:solidFill>
                <a:srgbClr val="045C75"/>
              </a:solidFill>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ltGray">
          <a:xfrm>
            <a:off x="1066800" y="2133600"/>
            <a:ext cx="7464425" cy="4154488"/>
          </a:xfrm>
          <a:prstGeom prst="rect">
            <a:avLst/>
          </a:prstGeom>
          <a:noFill/>
          <a:ln w="9525">
            <a:noFill/>
            <a:miter lim="800000"/>
            <a:headEnd/>
            <a:tailEnd/>
          </a:ln>
        </p:spPr>
        <p:txBody>
          <a:bodyPr>
            <a:spAutoFit/>
          </a:bodyPr>
          <a:lstStyle/>
          <a:p>
            <a:pPr>
              <a:defRPr/>
            </a:pPr>
            <a:r>
              <a:rPr lang="sr-Latn-CS" sz="2400" b="1">
                <a:solidFill>
                  <a:srgbClr val="0000FF"/>
                </a:solidFill>
                <a:latin typeface="Calibri"/>
              </a:rPr>
              <a:t>Ubacivanje kontrola koje se izračunavaju</a:t>
            </a:r>
          </a:p>
          <a:p>
            <a:pPr>
              <a:defRPr/>
            </a:pPr>
            <a:endParaRPr lang="sr-Latn-CS" sz="2400" b="1">
              <a:solidFill>
                <a:srgbClr val="0000FF"/>
              </a:solidFill>
              <a:latin typeface="Calibri"/>
            </a:endParaRPr>
          </a:p>
          <a:p>
            <a:pPr algn="just">
              <a:defRPr/>
            </a:pPr>
            <a:r>
              <a:rPr lang="sr-Latn-CS" sz="2400">
                <a:solidFill>
                  <a:prstClr val="black"/>
                </a:solidFill>
                <a:latin typeface="Calibri"/>
              </a:rPr>
              <a:t>Ovu osobinu imaju kontrole tipa Combo Box, list box, okviri sa objektima, dugmad za uključivanje i isključivanje, opciona dugmad i polja za potvrdu.</a:t>
            </a:r>
          </a:p>
          <a:p>
            <a:pPr algn="just">
              <a:defRPr/>
            </a:pPr>
            <a:endParaRPr lang="sr-Latn-CS" sz="2400">
              <a:solidFill>
                <a:prstClr val="black"/>
              </a:solidFill>
              <a:latin typeface="Calibri"/>
            </a:endParaRPr>
          </a:p>
          <a:p>
            <a:pPr algn="just">
              <a:defRPr/>
            </a:pPr>
            <a:r>
              <a:rPr lang="sr-Latn-CS" sz="2400">
                <a:solidFill>
                  <a:prstClr val="black"/>
                </a:solidFill>
                <a:latin typeface="Calibri"/>
              </a:rPr>
              <a:t>Izračunavanje se zasniva na izrazu koji unesete u okviru osobine Control Source. Izraz uvek počinje znakom jednakosti </a:t>
            </a:r>
            <a:r>
              <a:rPr lang="en-US" sz="2400">
                <a:solidFill>
                  <a:prstClr val="black"/>
                </a:solidFill>
                <a:latin typeface="Calibri"/>
              </a:rPr>
              <a:t>=</a:t>
            </a:r>
            <a:r>
              <a:rPr lang="sr-Latn-CS" sz="2400">
                <a:solidFill>
                  <a:prstClr val="black"/>
                </a:solidFill>
                <a:latin typeface="Calibri"/>
              </a:rPr>
              <a:t>. U njemu se nalaze operatori i funkcije, zajedno sa imenima polja ili kontrola koje su uključene u izračunavanje.</a:t>
            </a:r>
            <a:endParaRPr lang="en-US" sz="2400">
              <a:solidFill>
                <a:prstClr val="black"/>
              </a:solidFill>
              <a:latin typeface="Calibri"/>
            </a:endParaRPr>
          </a:p>
        </p:txBody>
      </p:sp>
      <p:sp>
        <p:nvSpPr>
          <p:cNvPr id="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63154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ltGray">
          <a:xfrm>
            <a:off x="460375" y="1905000"/>
            <a:ext cx="7464425" cy="457200"/>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U izrazima možete da koristite tri tipa operatora:</a:t>
            </a:r>
            <a:endParaRPr lang="en-US" sz="2400">
              <a:solidFill>
                <a:prstClr val="black"/>
              </a:solidFill>
              <a:latin typeface="Calibri"/>
            </a:endParaRPr>
          </a:p>
        </p:txBody>
      </p:sp>
      <p:sp>
        <p:nvSpPr>
          <p:cNvPr id="41987" name="Text Box 3"/>
          <p:cNvSpPr txBox="1">
            <a:spLocks noChangeArrowheads="1"/>
          </p:cNvSpPr>
          <p:nvPr/>
        </p:nvSpPr>
        <p:spPr bwMode="ltGray">
          <a:xfrm>
            <a:off x="671513" y="2398713"/>
            <a:ext cx="7481887" cy="2554287"/>
          </a:xfrm>
          <a:prstGeom prst="rect">
            <a:avLst/>
          </a:prstGeom>
          <a:noFill/>
          <a:ln w="9525">
            <a:noFill/>
            <a:miter lim="800000"/>
            <a:headEnd/>
            <a:tailEnd/>
          </a:ln>
        </p:spPr>
        <p:txBody>
          <a:bodyPr>
            <a:spAutoFit/>
          </a:bodyPr>
          <a:lstStyle/>
          <a:p>
            <a:pPr lvl="1" algn="just">
              <a:buFontTx/>
              <a:buChar char="•"/>
              <a:defRPr/>
            </a:pPr>
            <a:r>
              <a:rPr lang="sr-Latn-CS" sz="2000">
                <a:solidFill>
                  <a:prstClr val="black"/>
                </a:solidFill>
                <a:latin typeface="Calibri"/>
              </a:rPr>
              <a:t> aritmetičke operatore, kao što su </a:t>
            </a:r>
            <a:r>
              <a:rPr lang="en-US" sz="2000">
                <a:solidFill>
                  <a:prstClr val="black"/>
                </a:solidFill>
                <a:latin typeface="Calibri"/>
              </a:rPr>
              <a:t>+, -, *, /, \ </a:t>
            </a:r>
            <a:r>
              <a:rPr lang="sr-Latn-CS" sz="2000">
                <a:solidFill>
                  <a:prstClr val="black"/>
                </a:solidFill>
                <a:latin typeface="Calibri"/>
              </a:rPr>
              <a:t>i</a:t>
            </a:r>
            <a:r>
              <a:rPr lang="en-US" sz="2000">
                <a:solidFill>
                  <a:prstClr val="black"/>
                </a:solidFill>
                <a:latin typeface="Calibri"/>
              </a:rPr>
              <a:t> Mod</a:t>
            </a:r>
            <a:r>
              <a:rPr lang="sr-Latn-CS" sz="2000">
                <a:solidFill>
                  <a:prstClr val="black"/>
                </a:solidFill>
                <a:latin typeface="Calibri"/>
              </a:rPr>
              <a:t>, koji se koriste za izračunavanje rezultata</a:t>
            </a:r>
          </a:p>
          <a:p>
            <a:pPr lvl="1" algn="just">
              <a:buFontTx/>
              <a:buChar char="•"/>
              <a:defRPr/>
            </a:pPr>
            <a:endParaRPr lang="sr-Latn-CS" sz="2000">
              <a:solidFill>
                <a:prstClr val="black"/>
              </a:solidFill>
              <a:latin typeface="Calibri"/>
            </a:endParaRPr>
          </a:p>
          <a:p>
            <a:pPr lvl="1" algn="just">
              <a:buFontTx/>
              <a:buChar char="•"/>
              <a:defRPr/>
            </a:pPr>
            <a:r>
              <a:rPr lang="sr-Latn-CS" sz="2000">
                <a:solidFill>
                  <a:prstClr val="black"/>
                </a:solidFill>
                <a:latin typeface="Calibri"/>
              </a:rPr>
              <a:t> operatore poređenja, kao što su </a:t>
            </a:r>
            <a:r>
              <a:rPr lang="en-US" sz="2000">
                <a:solidFill>
                  <a:prstClr val="black"/>
                </a:solidFill>
                <a:latin typeface="Calibri"/>
              </a:rPr>
              <a:t>=, &lt;, &gt;, &lt;=, &gt;= </a:t>
            </a:r>
            <a:r>
              <a:rPr lang="sr-Latn-CS" sz="2000">
                <a:solidFill>
                  <a:prstClr val="black"/>
                </a:solidFill>
                <a:latin typeface="Calibri"/>
              </a:rPr>
              <a:t>i </a:t>
            </a:r>
            <a:r>
              <a:rPr lang="en-US" sz="2000">
                <a:solidFill>
                  <a:prstClr val="black"/>
                </a:solidFill>
                <a:latin typeface="Calibri"/>
              </a:rPr>
              <a:t>Between, </a:t>
            </a:r>
            <a:r>
              <a:rPr lang="sr-Latn-CS" sz="2000">
                <a:solidFill>
                  <a:prstClr val="black"/>
                </a:solidFill>
                <a:latin typeface="Calibri"/>
              </a:rPr>
              <a:t>koji se koriste za definisanje kriterijuma</a:t>
            </a:r>
          </a:p>
          <a:p>
            <a:pPr lvl="1" algn="just">
              <a:buFontTx/>
              <a:buChar char="•"/>
              <a:defRPr/>
            </a:pPr>
            <a:endParaRPr lang="sr-Latn-CS" sz="2000">
              <a:solidFill>
                <a:prstClr val="black"/>
              </a:solidFill>
              <a:latin typeface="Calibri"/>
            </a:endParaRPr>
          </a:p>
          <a:p>
            <a:pPr lvl="1" algn="just">
              <a:buFontTx/>
              <a:buChar char="•"/>
              <a:defRPr/>
            </a:pPr>
            <a:r>
              <a:rPr lang="sr-Latn-CS" sz="2000">
                <a:solidFill>
                  <a:prstClr val="black"/>
                </a:solidFill>
                <a:latin typeface="Calibri"/>
              </a:rPr>
              <a:t> logičke operatore, kao što su And, Eqv, Imp, Not, Or, Xor, koji vraćaju vrednost Da ili Ne.</a:t>
            </a:r>
            <a:endParaRPr lang="en-US" sz="2000">
              <a:solidFill>
                <a:prstClr val="black"/>
              </a:solidFill>
              <a:latin typeface="Calibri"/>
            </a:endParaRPr>
          </a:p>
        </p:txBody>
      </p:sp>
      <p:sp>
        <p:nvSpPr>
          <p:cNvPr id="41988" name="Text Box 4"/>
          <p:cNvSpPr txBox="1">
            <a:spLocks noChangeArrowheads="1"/>
          </p:cNvSpPr>
          <p:nvPr/>
        </p:nvSpPr>
        <p:spPr bwMode="ltGray">
          <a:xfrm>
            <a:off x="469900" y="4830763"/>
            <a:ext cx="7378700" cy="1570037"/>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U Accessu postoji više od 200 funkcija. Iza imena funkcije dolaze zagrade u koje se stavljaju argumenti funkcija. Argumenti su vrednosti koje funkcija koristi da bi došla do nekog rezultata.</a:t>
            </a:r>
            <a:endParaRPr lang="en-US" sz="2400">
              <a:solidFill>
                <a:prstClr val="black"/>
              </a:solidFill>
              <a:latin typeface="Calibri"/>
            </a:endParaRPr>
          </a:p>
        </p:txBody>
      </p:sp>
      <p:sp>
        <p:nvSpPr>
          <p:cNvPr id="5"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4831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ltGray">
          <a:xfrm>
            <a:off x="304800" y="1752600"/>
            <a:ext cx="8305800" cy="830263"/>
          </a:xfrm>
          <a:prstGeom prst="rect">
            <a:avLst/>
          </a:prstGeom>
          <a:noFill/>
          <a:ln w="9525">
            <a:noFill/>
            <a:miter lim="800000"/>
            <a:headEnd/>
            <a:tailEnd/>
          </a:ln>
        </p:spPr>
        <p:txBody>
          <a:bodyPr>
            <a:spAutoFit/>
          </a:bodyPr>
          <a:lstStyle/>
          <a:p>
            <a:pPr algn="just">
              <a:defRPr/>
            </a:pPr>
            <a:r>
              <a:rPr lang="sr-Latn-CS" sz="2400">
                <a:solidFill>
                  <a:prstClr val="black"/>
                </a:solidFill>
                <a:latin typeface="Calibri"/>
              </a:rPr>
              <a:t>Da biste na obrazac ubacili polje čija se vrednost izračunava, uradite sledeće:</a:t>
            </a:r>
            <a:endParaRPr lang="en-US" sz="2400">
              <a:solidFill>
                <a:prstClr val="black"/>
              </a:solidFill>
              <a:latin typeface="Calibri"/>
            </a:endParaRPr>
          </a:p>
        </p:txBody>
      </p:sp>
      <p:sp>
        <p:nvSpPr>
          <p:cNvPr id="43011" name="Text Box 3"/>
          <p:cNvSpPr txBox="1">
            <a:spLocks noChangeArrowheads="1"/>
          </p:cNvSpPr>
          <p:nvPr/>
        </p:nvSpPr>
        <p:spPr bwMode="ltGray">
          <a:xfrm>
            <a:off x="1295400" y="2514600"/>
            <a:ext cx="7431088" cy="4094163"/>
          </a:xfrm>
          <a:prstGeom prst="rect">
            <a:avLst/>
          </a:prstGeom>
          <a:noFill/>
          <a:ln w="9525">
            <a:noFill/>
            <a:miter lim="800000"/>
            <a:headEnd/>
            <a:tailEnd/>
          </a:ln>
        </p:spPr>
        <p:txBody>
          <a:bodyPr>
            <a:spAutoFit/>
          </a:bodyPr>
          <a:lstStyle/>
          <a:p>
            <a:pPr marL="457200" indent="-457200" algn="just">
              <a:buFontTx/>
              <a:buAutoNum type="arabicPeriod"/>
              <a:defRPr/>
            </a:pPr>
            <a:r>
              <a:rPr lang="sr-Latn-CS" sz="2000">
                <a:solidFill>
                  <a:prstClr val="black"/>
                </a:solidFill>
                <a:latin typeface="Calibri"/>
              </a:rPr>
              <a:t>Kliknite kontrolu koju želite da koristite kao polje čija se vrednost izračunava, a nakon toga, kliknite u obrazac, da biste postavili kontrolu.</a:t>
            </a:r>
          </a:p>
          <a:p>
            <a:pPr marL="457200" indent="-457200" algn="just">
              <a:buFontTx/>
              <a:buAutoNum type="arabicPeriod"/>
              <a:defRPr/>
            </a:pPr>
            <a:endParaRPr lang="sr-Latn-CS" sz="2000">
              <a:solidFill>
                <a:prstClr val="black"/>
              </a:solidFill>
              <a:latin typeface="Calibri"/>
            </a:endParaRPr>
          </a:p>
          <a:p>
            <a:pPr marL="457200" indent="-457200" algn="just">
              <a:buFontTx/>
              <a:buAutoNum type="arabicPeriod"/>
              <a:defRPr/>
            </a:pPr>
            <a:r>
              <a:rPr lang="sr-Latn-CS" sz="2000">
                <a:solidFill>
                  <a:prstClr val="black"/>
                </a:solidFill>
                <a:latin typeface="Calibri"/>
              </a:rPr>
              <a:t>Unesite izraz na jedan od sledećih načina:</a:t>
            </a:r>
          </a:p>
          <a:p>
            <a:pPr marL="914400" lvl="1" indent="-457200" algn="just">
              <a:buFontTx/>
              <a:buChar char="•"/>
              <a:defRPr/>
            </a:pPr>
            <a:r>
              <a:rPr lang="sr-Latn-CS" sz="2000">
                <a:solidFill>
                  <a:prstClr val="black"/>
                </a:solidFill>
                <a:latin typeface="Calibri"/>
              </a:rPr>
              <a:t>Unesite izraz direktno u okvir kontrole. Pre samog izraza, obavezno upišite znak jednakosti.</a:t>
            </a:r>
          </a:p>
          <a:p>
            <a:pPr marL="914400" lvl="1" indent="-457200" algn="just">
              <a:buFontTx/>
              <a:buChar char="•"/>
              <a:defRPr/>
            </a:pPr>
            <a:endParaRPr lang="sr-Latn-CS" sz="2000">
              <a:solidFill>
                <a:prstClr val="black"/>
              </a:solidFill>
              <a:latin typeface="Calibri"/>
            </a:endParaRPr>
          </a:p>
          <a:p>
            <a:pPr marL="914400" lvl="1" indent="-457200" algn="just">
              <a:buFontTx/>
              <a:buChar char="•"/>
              <a:defRPr/>
            </a:pPr>
            <a:r>
              <a:rPr lang="sr-Latn-CS" sz="2000">
                <a:solidFill>
                  <a:prstClr val="black"/>
                </a:solidFill>
                <a:latin typeface="Calibri"/>
              </a:rPr>
              <a:t>Unesite izraz u osobini Control Source u okviru sa osobinama te kontrole.</a:t>
            </a:r>
          </a:p>
          <a:p>
            <a:pPr marL="914400" lvl="1" indent="-457200" algn="just">
              <a:buFontTx/>
              <a:buChar char="•"/>
              <a:defRPr/>
            </a:pPr>
            <a:endParaRPr lang="sr-Latn-CS" sz="2000">
              <a:solidFill>
                <a:prstClr val="black"/>
              </a:solidFill>
              <a:latin typeface="Calibri"/>
            </a:endParaRPr>
          </a:p>
          <a:p>
            <a:pPr marL="914400" lvl="1" indent="-457200" algn="just">
              <a:buFontTx/>
              <a:buChar char="•"/>
              <a:defRPr/>
            </a:pPr>
            <a:r>
              <a:rPr lang="sr-Latn-CS" sz="2000">
                <a:solidFill>
                  <a:prstClr val="black"/>
                </a:solidFill>
                <a:latin typeface="Calibri"/>
              </a:rPr>
              <a:t>Za kompleksnije izraze, kliknite Build pored osobine Control Source, da biste otvorili Expression Builder.</a:t>
            </a:r>
            <a:endParaRPr lang="en-US" sz="2000">
              <a:solidFill>
                <a:prstClr val="black"/>
              </a:solidFill>
              <a:latin typeface="Calibri"/>
            </a:endParaRPr>
          </a:p>
        </p:txBody>
      </p:sp>
      <p:sp>
        <p:nvSpPr>
          <p:cNvPr id="4" name="Title 1"/>
          <p:cNvSpPr>
            <a:spLocks noGrp="1"/>
          </p:cNvSpPr>
          <p:nvPr>
            <p:ph type="title"/>
          </p:nvPr>
        </p:nvSpPr>
        <p:spPr>
          <a:xfrm>
            <a:off x="457200" y="704088"/>
            <a:ext cx="8229600" cy="1143000"/>
          </a:xfrm>
          <a:ln>
            <a:miter lim="800000"/>
            <a:headEnd/>
            <a:tailEnd/>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872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3" name="Content Placeholder 2"/>
          <p:cNvSpPr>
            <a:spLocks noGrp="1"/>
          </p:cNvSpPr>
          <p:nvPr>
            <p:ph idx="1"/>
          </p:nvPr>
        </p:nvSpPr>
        <p:spPr>
          <a:xfrm>
            <a:off x="457200" y="1935163"/>
            <a:ext cx="3352800" cy="4389437"/>
          </a:xfrm>
        </p:spPr>
        <p:txBody>
          <a:bodyPr/>
          <a:lstStyle/>
          <a:p>
            <a:r>
              <a:rPr lang="sr-Latn-CS" sz="2400" smtClean="0"/>
              <a:t>Prilikom pravljenja obrasca, neka njegova svojstva se nasleđuju iz tabele na kojoj je zasnovan.</a:t>
            </a:r>
          </a:p>
          <a:p>
            <a:r>
              <a:rPr lang="sr-Latn-CS" sz="2400" smtClean="0"/>
              <a:t>Da bi se bilo koji element formulara izmenio, potrebno je kliknuti na ikonicu Design View</a:t>
            </a:r>
            <a:endParaRPr 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BA45980-AF99-40D7-8DC4-1111AB583780}" type="slidenum">
              <a:rPr lang="en-US">
                <a:solidFill>
                  <a:srgbClr val="045C75"/>
                </a:solidFill>
              </a:rPr>
              <a:pPr/>
              <a:t>6</a:t>
            </a:fld>
            <a:endParaRPr lang="en-US">
              <a:solidFill>
                <a:srgbClr val="045C75"/>
              </a:solidFill>
            </a:endParaRPr>
          </a:p>
        </p:txBody>
      </p:sp>
      <p:pic>
        <p:nvPicPr>
          <p:cNvPr id="5" name="Picture 4" descr="sl 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810000" y="2286000"/>
            <a:ext cx="609600" cy="38100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MS Access 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xit" presetSubtype="0" fill="hold" grpId="1" nodeType="clickEffect">
                                  <p:stCondLst>
                                    <p:cond delay="0"/>
                                  </p:stCondLst>
                                  <p:childTnLst>
                                    <p:animEffect transition="out" filter="wedg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3" name="Content Placeholder 2"/>
          <p:cNvSpPr>
            <a:spLocks noGrp="1"/>
          </p:cNvSpPr>
          <p:nvPr>
            <p:ph idx="1"/>
          </p:nvPr>
        </p:nvSpPr>
        <p:spPr>
          <a:xfrm>
            <a:off x="457200" y="1935163"/>
            <a:ext cx="3352800" cy="4389437"/>
          </a:xfrm>
        </p:spPr>
        <p:txBody>
          <a:bodyPr>
            <a:normAutofit lnSpcReduction="10000"/>
          </a:bodyPr>
          <a:lstStyle/>
          <a:p>
            <a:pPr marL="274320" indent="-274320" fontAlgn="auto">
              <a:spcAft>
                <a:spcPts val="0"/>
              </a:spcAft>
              <a:buClr>
                <a:schemeClr val="accent3"/>
              </a:buClr>
              <a:buFont typeface="Wingdings 2"/>
              <a:buChar char=""/>
              <a:defRPr/>
            </a:pPr>
            <a:r>
              <a:rPr lang="sr-Latn-CS" sz="2400" smtClean="0"/>
              <a:t>Desnim klikom na bilo koji objekat u formularu, dobija se okvir za dijalog sa svojstvima tog polja (Properties)</a:t>
            </a:r>
          </a:p>
          <a:p>
            <a:pPr marL="274320" indent="-274320" fontAlgn="auto">
              <a:spcAft>
                <a:spcPts val="0"/>
              </a:spcAft>
              <a:buClr>
                <a:schemeClr val="accent3"/>
              </a:buClr>
              <a:buFont typeface="Wingdings 2"/>
              <a:buChar char=""/>
              <a:defRPr/>
            </a:pPr>
            <a:r>
              <a:rPr lang="sr-Latn-CS" sz="2400" smtClean="0"/>
              <a:t>ovaj okvir je pridružen svakoj kontroli</a:t>
            </a:r>
          </a:p>
          <a:p>
            <a:pPr marL="274320" indent="-274320" fontAlgn="auto">
              <a:spcAft>
                <a:spcPts val="0"/>
              </a:spcAft>
              <a:buClr>
                <a:schemeClr val="accent3"/>
              </a:buClr>
              <a:buFont typeface="Wingdings 2"/>
              <a:buChar char=""/>
              <a:defRPr/>
            </a:pPr>
            <a:r>
              <a:rPr lang="sr-Latn-CS" sz="2400" smtClean="0"/>
              <a:t>moguće je podesiti svojstva kontrola za više kontrola odjednom</a:t>
            </a:r>
          </a:p>
          <a:p>
            <a:pPr marL="274320" indent="-274320" fontAlgn="auto">
              <a:spcAft>
                <a:spcPts val="0"/>
              </a:spcAft>
              <a:buClr>
                <a:schemeClr val="accent3"/>
              </a:buClr>
              <a:buFont typeface="Wingdings 2"/>
              <a:buChar char=""/>
              <a:defRPr/>
            </a:pPr>
            <a:endParaRPr lang="en-US" sz="240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9E00F66-3CC2-4FF4-AE89-12C9175D296F}" type="slidenum">
              <a:rPr lang="en-US">
                <a:solidFill>
                  <a:srgbClr val="045C75"/>
                </a:solidFill>
              </a:rPr>
              <a:pPr/>
              <a:t>7</a:t>
            </a:fld>
            <a:endParaRPr lang="en-US">
              <a:solidFill>
                <a:srgbClr val="045C75"/>
              </a:solidFill>
            </a:endParaRPr>
          </a:p>
        </p:txBody>
      </p:sp>
      <p:pic>
        <p:nvPicPr>
          <p:cNvPr id="9" name="Picture 8" descr="MS Access 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S Access 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2809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S Access 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S Access 23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S Access 23 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828800"/>
            <a:ext cx="5060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4648200" y="3048000"/>
            <a:ext cx="609600" cy="38100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900" decel="100000" fill="hold"/>
                                        <p:tgtEl>
                                          <p:spTgt spid="1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edge">
                                      <p:cBhvr>
                                        <p:cTn id="53" dur="20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xit" presetSubtype="0" fill="hold" grpId="1" nodeType="clickEffect">
                                  <p:stCondLst>
                                    <p:cond delay="0"/>
                                  </p:stCondLst>
                                  <p:childTnLst>
                                    <p:animEffect transition="out" filter="wedge">
                                      <p:cBhvr>
                                        <p:cTn id="57" dur="2000"/>
                                        <p:tgtEl>
                                          <p:spTgt spid="14"/>
                                        </p:tgtEl>
                                      </p:cBhvr>
                                    </p:animEffect>
                                    <p:set>
                                      <p:cBhvr>
                                        <p:cTn id="58" dur="1" fill="hold">
                                          <p:stCondLst>
                                            <p:cond delay="1999"/>
                                          </p:stCondLst>
                                        </p:cTn>
                                        <p:tgtEl>
                                          <p:spTgt spid="14"/>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900" decel="100000" fill="hold"/>
                                        <p:tgtEl>
                                          <p:spTgt spid="1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900" decel="100000" fill="hold"/>
                                        <p:tgtEl>
                                          <p:spTgt spid="13"/>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12291" name="Content Placeholder 2"/>
          <p:cNvSpPr>
            <a:spLocks noGrp="1"/>
          </p:cNvSpPr>
          <p:nvPr>
            <p:ph idx="1"/>
          </p:nvPr>
        </p:nvSpPr>
        <p:spPr>
          <a:xfrm>
            <a:off x="457200" y="1935163"/>
            <a:ext cx="4114800" cy="4389437"/>
          </a:xfrm>
        </p:spPr>
        <p:txBody>
          <a:bodyPr/>
          <a:lstStyle/>
          <a:p>
            <a:r>
              <a:rPr lang="sr-Latn-CS" sz="2200" smtClean="0"/>
              <a:t>Po završetku selektovanja, klikne se desnim tasterom miša i izabrana svojstva  (npr. poravnanje desno) primeniće se na sve selektovane kontrole.</a:t>
            </a:r>
            <a:endParaRPr lang="en-US" sz="22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BC178C4-A80B-4E3C-81D1-7FA7D436F04C}" type="slidenum">
              <a:rPr lang="en-US">
                <a:solidFill>
                  <a:srgbClr val="045C75"/>
                </a:solidFill>
              </a:rPr>
              <a:pPr/>
              <a:t>8</a:t>
            </a:fld>
            <a:endParaRPr lang="en-US">
              <a:solidFill>
                <a:srgbClr val="045C75"/>
              </a:solidFill>
            </a:endParaRPr>
          </a:p>
        </p:txBody>
      </p:sp>
      <p:pic>
        <p:nvPicPr>
          <p:cNvPr id="5" name="Picture 4" descr="MS Access 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2981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S Access 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47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p>
            <a:pPr fontAlgn="auto">
              <a:spcAft>
                <a:spcPts val="0"/>
              </a:spcAft>
              <a:defRPr/>
            </a:pPr>
            <a:r>
              <a:rPr lang="sr-Latn-C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PRAVLJENJE FORMULARA</a:t>
            </a:r>
            <a:endParaRPr lang="en-US"/>
          </a:p>
        </p:txBody>
      </p:sp>
      <p:sp>
        <p:nvSpPr>
          <p:cNvPr id="3" name="Content Placeholder 2"/>
          <p:cNvSpPr>
            <a:spLocks noGrp="1"/>
          </p:cNvSpPr>
          <p:nvPr>
            <p:ph idx="1"/>
          </p:nvPr>
        </p:nvSpPr>
        <p:spPr>
          <a:xfrm>
            <a:off x="457200" y="1935163"/>
            <a:ext cx="5562600" cy="4389437"/>
          </a:xfrm>
        </p:spPr>
        <p:txBody>
          <a:bodyPr>
            <a:normAutofit lnSpcReduction="10000"/>
          </a:bodyPr>
          <a:lstStyle/>
          <a:p>
            <a:pPr marL="274320" indent="-274320" fontAlgn="auto">
              <a:spcAft>
                <a:spcPts val="0"/>
              </a:spcAft>
              <a:buClr>
                <a:schemeClr val="accent3"/>
              </a:buClr>
              <a:buFont typeface="Wingdings 2"/>
              <a:buChar char=""/>
              <a:defRPr/>
            </a:pPr>
            <a:r>
              <a:rPr lang="sr-Latn-CS" sz="2200" smtClean="0"/>
              <a:t>Osim editovanja kontrola, moguće je nekom formularu dodati nove kontrole npr.:</a:t>
            </a:r>
          </a:p>
          <a:p>
            <a:pPr marL="640080" lvl="1" indent="-246888" fontAlgn="auto">
              <a:spcAft>
                <a:spcPts val="0"/>
              </a:spcAft>
              <a:buFont typeface="Wingdings 2"/>
              <a:buChar char=""/>
              <a:defRPr/>
            </a:pPr>
            <a:r>
              <a:rPr lang="sr-Latn-CS" sz="2000" smtClean="0"/>
              <a:t>Natpis (Label) </a:t>
            </a:r>
          </a:p>
          <a:p>
            <a:pPr marL="640080" lvl="1" indent="-246888" fontAlgn="auto">
              <a:spcAft>
                <a:spcPts val="0"/>
              </a:spcAft>
              <a:buFont typeface="Wingdings 2"/>
              <a:buChar char=""/>
              <a:defRPr/>
            </a:pPr>
            <a:r>
              <a:rPr lang="sr-Latn-CS" sz="2000" smtClean="0"/>
              <a:t>Polje za tekst (Text box) </a:t>
            </a:r>
          </a:p>
          <a:p>
            <a:pPr marL="640080" lvl="1" indent="-246888" fontAlgn="auto">
              <a:spcAft>
                <a:spcPts val="0"/>
              </a:spcAft>
              <a:buFont typeface="Wingdings 2"/>
              <a:buChar char=""/>
              <a:defRPr/>
            </a:pPr>
            <a:r>
              <a:rPr lang="sr-Latn-CS" sz="2000" smtClean="0"/>
              <a:t>Grupa opcija (Option group) </a:t>
            </a:r>
          </a:p>
          <a:p>
            <a:pPr marL="640080" lvl="1" indent="-246888" fontAlgn="auto">
              <a:spcAft>
                <a:spcPts val="0"/>
              </a:spcAft>
              <a:buFont typeface="Wingdings 2"/>
              <a:buChar char=""/>
              <a:defRPr/>
            </a:pPr>
            <a:r>
              <a:rPr lang="sr-Latn-CS" sz="2000" smtClean="0"/>
              <a:t>Dugme - prekidač (Toggle button) </a:t>
            </a:r>
          </a:p>
          <a:p>
            <a:pPr marL="640080" lvl="1" indent="-246888" fontAlgn="auto">
              <a:spcAft>
                <a:spcPts val="0"/>
              </a:spcAft>
              <a:buFont typeface="Wingdings 2"/>
              <a:buChar char=""/>
              <a:defRPr/>
            </a:pPr>
            <a:r>
              <a:rPr lang="sr-Latn-CS" sz="2000" smtClean="0"/>
              <a:t> Dugme opcije (Option button)</a:t>
            </a:r>
          </a:p>
          <a:p>
            <a:pPr marL="640080" lvl="1" indent="-246888" fontAlgn="auto">
              <a:spcAft>
                <a:spcPts val="0"/>
              </a:spcAft>
              <a:buFont typeface="Wingdings 2"/>
              <a:buChar char=""/>
              <a:defRPr/>
            </a:pPr>
            <a:r>
              <a:rPr lang="sr-Latn-CS" sz="2000" smtClean="0"/>
              <a:t>Polje za potvrđivanje (Check box)</a:t>
            </a:r>
          </a:p>
          <a:p>
            <a:pPr marL="640080" lvl="1" indent="-246888" fontAlgn="auto">
              <a:spcAft>
                <a:spcPts val="0"/>
              </a:spcAft>
              <a:buFont typeface="Wingdings 2"/>
              <a:buChar char=""/>
              <a:defRPr/>
            </a:pPr>
            <a:r>
              <a:rPr lang="sr-Latn-CS" sz="2000" smtClean="0"/>
              <a:t>Padajuća lista (Combo box)</a:t>
            </a:r>
          </a:p>
          <a:p>
            <a:pPr marL="640080" lvl="1" indent="-246888" fontAlgn="auto">
              <a:spcAft>
                <a:spcPts val="0"/>
              </a:spcAft>
              <a:buFont typeface="Wingdings 2"/>
              <a:buChar char=""/>
              <a:defRPr/>
            </a:pPr>
            <a:r>
              <a:rPr lang="sr-Latn-CS" sz="2000" smtClean="0"/>
              <a:t>Lista (List box)</a:t>
            </a:r>
          </a:p>
          <a:p>
            <a:pPr marL="640080" lvl="1" indent="-246888" fontAlgn="auto">
              <a:spcAft>
                <a:spcPts val="0"/>
              </a:spcAft>
              <a:buFont typeface="Wingdings 2"/>
              <a:buChar char=""/>
              <a:defRPr/>
            </a:pPr>
            <a:r>
              <a:rPr lang="sr-Latn-CS" sz="2000" smtClean="0"/>
              <a:t>Komandno dugme (Command button)</a:t>
            </a:r>
          </a:p>
          <a:p>
            <a:pPr marL="640080" lvl="1" indent="-246888" fontAlgn="auto">
              <a:spcAft>
                <a:spcPts val="0"/>
              </a:spcAft>
              <a:buFont typeface="Wingdings 2"/>
              <a:buChar char=""/>
              <a:defRPr/>
            </a:pPr>
            <a:r>
              <a:rPr lang="sr-Latn-CS" sz="2000" smtClean="0"/>
              <a:t>Slika (Image)</a:t>
            </a:r>
            <a:endParaRPr lang="en-US" sz="2000"/>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0938DD7-75F1-4247-918E-C2FB81A04995}" type="slidenum">
              <a:rPr lang="en-US">
                <a:solidFill>
                  <a:srgbClr val="045C75"/>
                </a:solidFill>
              </a:rPr>
              <a:pPr/>
              <a:t>9</a:t>
            </a:fld>
            <a:endParaRPr lang="en-US">
              <a:solidFill>
                <a:srgbClr val="045C75"/>
              </a:solidFill>
            </a:endParaRPr>
          </a:p>
        </p:txBody>
      </p:sp>
      <p:pic>
        <p:nvPicPr>
          <p:cNvPr id="13317" name="Picture 6" descr="MS Access 2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90800"/>
            <a:ext cx="1295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935163"/>
            <a:ext cx="5562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246063">
              <a:defRPr>
                <a:solidFill>
                  <a:schemeClr val="tx1"/>
                </a:solidFill>
                <a:latin typeface="Calibri" panose="020F0502020204030204" pitchFamily="34" charset="0"/>
              </a:defRPr>
            </a:lvl1pPr>
            <a:lvl2pPr marL="639763" indent="-2460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spcBef>
                <a:spcPct val="20000"/>
              </a:spcBef>
              <a:buClr>
                <a:schemeClr val="accent1"/>
              </a:buClr>
              <a:buSzPct val="85000"/>
              <a:buFont typeface="Wingdings 2" panose="05020102010507070707" pitchFamily="18" charset="2"/>
              <a:buChar char=""/>
            </a:pPr>
            <a:r>
              <a:rPr lang="sr-Latn-CS" sz="2000"/>
              <a:t>Okvir za nevezani objekat (Unbound object frame)</a:t>
            </a:r>
          </a:p>
          <a:p>
            <a:pPr lvl="1">
              <a:spcBef>
                <a:spcPct val="20000"/>
              </a:spcBef>
              <a:buClr>
                <a:schemeClr val="accent1"/>
              </a:buClr>
              <a:buSzPct val="85000"/>
              <a:buFont typeface="Wingdings 2" panose="05020102010507070707" pitchFamily="18" charset="2"/>
              <a:buChar char=""/>
            </a:pPr>
            <a:r>
              <a:rPr lang="sr-Latn-CS" sz="2000"/>
              <a:t>Okvir za vezani objekat (Bound object frame)</a:t>
            </a:r>
          </a:p>
          <a:p>
            <a:pPr lvl="1">
              <a:spcBef>
                <a:spcPct val="20000"/>
              </a:spcBef>
              <a:buClr>
                <a:schemeClr val="accent1"/>
              </a:buClr>
              <a:buSzPct val="85000"/>
              <a:buFont typeface="Wingdings 2" panose="05020102010507070707" pitchFamily="18" charset="2"/>
              <a:buChar char=""/>
            </a:pPr>
            <a:r>
              <a:rPr lang="sr-Latn-CS" sz="2000"/>
              <a:t>Prelom strane (Page break)</a:t>
            </a:r>
          </a:p>
          <a:p>
            <a:pPr lvl="1">
              <a:spcBef>
                <a:spcPct val="20000"/>
              </a:spcBef>
              <a:buClr>
                <a:schemeClr val="accent1"/>
              </a:buClr>
              <a:buSzPct val="85000"/>
              <a:buFont typeface="Wingdings 2" panose="05020102010507070707" pitchFamily="18" charset="2"/>
              <a:buChar char=""/>
            </a:pPr>
            <a:r>
              <a:rPr lang="sr-Latn-CS" sz="2000"/>
              <a:t>Grupa kartica (Tab control)</a:t>
            </a:r>
          </a:p>
          <a:p>
            <a:pPr lvl="1">
              <a:spcBef>
                <a:spcPct val="20000"/>
              </a:spcBef>
              <a:buClr>
                <a:schemeClr val="accent1"/>
              </a:buClr>
              <a:buSzPct val="85000"/>
              <a:buFont typeface="Wingdings 2" panose="05020102010507070707" pitchFamily="18" charset="2"/>
              <a:buChar char=""/>
            </a:pPr>
            <a:r>
              <a:rPr lang="sr-Latn-CS" sz="2000"/>
              <a:t>Podobrazac (Subform)</a:t>
            </a:r>
          </a:p>
          <a:p>
            <a:pPr lvl="1">
              <a:spcBef>
                <a:spcPct val="20000"/>
              </a:spcBef>
              <a:buClr>
                <a:schemeClr val="accent1"/>
              </a:buClr>
              <a:buSzPct val="85000"/>
              <a:buFont typeface="Wingdings 2" panose="05020102010507070707" pitchFamily="18" charset="2"/>
              <a:buChar char=""/>
            </a:pPr>
            <a:r>
              <a:rPr lang="sr-Latn-CS" sz="2000"/>
              <a:t>Linija (Line)</a:t>
            </a:r>
          </a:p>
          <a:p>
            <a:pPr lvl="1">
              <a:spcBef>
                <a:spcPct val="20000"/>
              </a:spcBef>
              <a:buClr>
                <a:schemeClr val="accent1"/>
              </a:buClr>
              <a:buSzPct val="85000"/>
              <a:buFont typeface="Wingdings 2" panose="05020102010507070707" pitchFamily="18" charset="2"/>
              <a:buChar char=""/>
            </a:pPr>
            <a:r>
              <a:rPr lang="sr-Latn-CS" sz="2000"/>
              <a:t>Pravougaonik (Rectangle)</a:t>
            </a:r>
          </a:p>
          <a:p>
            <a:pPr lvl="1">
              <a:spcBef>
                <a:spcPct val="20000"/>
              </a:spcBef>
              <a:buClr>
                <a:schemeClr val="accent1"/>
              </a:buClr>
              <a:buSzPct val="85000"/>
              <a:buFont typeface="Wingdings 2" panose="05020102010507070707" pitchFamily="18" charset="2"/>
              <a:buChar char=""/>
            </a:pPr>
            <a:endParaRPr lang="sr-Latn-CS" sz="2000"/>
          </a:p>
          <a:p>
            <a:pPr>
              <a:spcBef>
                <a:spcPct val="20000"/>
              </a:spcBef>
              <a:buClr>
                <a:schemeClr val="accent1"/>
              </a:buClr>
              <a:buSzPct val="85000"/>
              <a:buFont typeface="Wingdings 2" panose="05020102010507070707" pitchFamily="18" charset="2"/>
              <a:buChar char=""/>
            </a:pPr>
            <a:r>
              <a:rPr lang="sr-Latn-CS" sz="2000"/>
              <a:t>Na sledećem primeru se može videti postavljanje jedne od kontrola na formular</a:t>
            </a:r>
          </a:p>
          <a:p>
            <a:pPr lvl="1">
              <a:spcBef>
                <a:spcPct val="20000"/>
              </a:spcBef>
              <a:buClr>
                <a:schemeClr val="accent1"/>
              </a:buClr>
              <a:buSzPct val="85000"/>
              <a:buFont typeface="Wingdings 2" panose="05020102010507070707" pitchFamily="18" charset="2"/>
              <a:buChar char=""/>
            </a:pPr>
            <a:endParaRPr 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0" end="0"/>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p:tgtEl>
                                          <p:spTgt spid="3">
                                            <p:txEl>
                                              <p:pRg st="1" end="1"/>
                                            </p:txEl>
                                          </p:spTgt>
                                        </p:tgtEl>
                                        <p:attrNameLst>
                                          <p:attrName>ppt_y</p:attrName>
                                        </p:attrNameLst>
                                      </p:cBhvr>
                                      <p:tavLst>
                                        <p:tav tm="0">
                                          <p:val>
                                            <p:strVal val="ppt_y"/>
                                          </p:val>
                                        </p:tav>
                                        <p:tav tm="100000">
                                          <p:val>
                                            <p:strVal val="1+ppt_h/2"/>
                                          </p:val>
                                        </p:tav>
                                      </p:tavLst>
                                    </p:anim>
                                    <p:set>
                                      <p:cBhvr>
                                        <p:cTn id="47" dur="1" fill="hold">
                                          <p:stCondLst>
                                            <p:cond delay="499"/>
                                          </p:stCondLst>
                                        </p:cTn>
                                        <p:tgtEl>
                                          <p:spTgt spid="3">
                                            <p:txEl>
                                              <p:pRg st="1" end="1"/>
                                            </p:txEl>
                                          </p:spTgt>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p:tgtEl>
                                          <p:spTgt spid="3">
                                            <p:txEl>
                                              <p:pRg st="2" end="2"/>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3">
                                            <p:txEl>
                                              <p:pRg st="2" end="2"/>
                                            </p:txEl>
                                          </p:spTgt>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p:tgtEl>
                                          <p:spTgt spid="3">
                                            <p:txEl>
                                              <p:pRg st="4" end="4"/>
                                            </p:txEl>
                                          </p:spTgt>
                                        </p:tgtEl>
                                        <p:attrNameLst>
                                          <p:attrName>ppt_y</p:attrName>
                                        </p:attrNameLst>
                                      </p:cBhvr>
                                      <p:tavLst>
                                        <p:tav tm="0">
                                          <p:val>
                                            <p:strVal val="ppt_y"/>
                                          </p:val>
                                        </p:tav>
                                        <p:tav tm="100000">
                                          <p:val>
                                            <p:strVal val="1+ppt_h/2"/>
                                          </p:val>
                                        </p:tav>
                                      </p:tavLst>
                                    </p:anim>
                                    <p:set>
                                      <p:cBhvr>
                                        <p:cTn id="59" dur="1" fill="hold">
                                          <p:stCondLst>
                                            <p:cond delay="499"/>
                                          </p:stCondLst>
                                        </p:cTn>
                                        <p:tgtEl>
                                          <p:spTgt spid="3">
                                            <p:txEl>
                                              <p:pRg st="4" end="4"/>
                                            </p:txEl>
                                          </p:spTgt>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p:tgtEl>
                                          <p:spTgt spid="3">
                                            <p:txEl>
                                              <p:pRg st="5" end="5"/>
                                            </p:txEl>
                                          </p:spTgt>
                                        </p:tgtEl>
                                        <p:attrNameLst>
                                          <p:attrName>ppt_y</p:attrName>
                                        </p:attrNameLst>
                                      </p:cBhvr>
                                      <p:tavLst>
                                        <p:tav tm="0">
                                          <p:val>
                                            <p:strVal val="ppt_y"/>
                                          </p:val>
                                        </p:tav>
                                        <p:tav tm="100000">
                                          <p:val>
                                            <p:strVal val="1+ppt_h/2"/>
                                          </p:val>
                                        </p:tav>
                                      </p:tavLst>
                                    </p:anim>
                                    <p:set>
                                      <p:cBhvr>
                                        <p:cTn id="63" dur="1" fill="hold">
                                          <p:stCondLst>
                                            <p:cond delay="499"/>
                                          </p:stCondLst>
                                        </p:cTn>
                                        <p:tgtEl>
                                          <p:spTgt spid="3">
                                            <p:txEl>
                                              <p:pRg st="5" end="5"/>
                                            </p:txEl>
                                          </p:spTgt>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6" end="6"/>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6" end="6"/>
                                            </p:txEl>
                                          </p:spTgt>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0" dur="500"/>
                                        <p:tgtEl>
                                          <p:spTgt spid="3">
                                            <p:txEl>
                                              <p:pRg st="7" end="7"/>
                                            </p:txEl>
                                          </p:spTgt>
                                        </p:tgtEl>
                                        <p:attrNameLst>
                                          <p:attrName>ppt_y</p:attrName>
                                        </p:attrNameLst>
                                      </p:cBhvr>
                                      <p:tavLst>
                                        <p:tav tm="0">
                                          <p:val>
                                            <p:strVal val="ppt_y"/>
                                          </p:val>
                                        </p:tav>
                                        <p:tav tm="100000">
                                          <p:val>
                                            <p:strVal val="1+ppt_h/2"/>
                                          </p:val>
                                        </p:tav>
                                      </p:tavLst>
                                    </p:anim>
                                    <p:set>
                                      <p:cBhvr>
                                        <p:cTn id="71" dur="1" fill="hold">
                                          <p:stCondLst>
                                            <p:cond delay="499"/>
                                          </p:stCondLst>
                                        </p:cTn>
                                        <p:tgtEl>
                                          <p:spTgt spid="3">
                                            <p:txEl>
                                              <p:pRg st="7" end="7"/>
                                            </p:txEl>
                                          </p:spTgt>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4" dur="500"/>
                                        <p:tgtEl>
                                          <p:spTgt spid="3">
                                            <p:txEl>
                                              <p:pRg st="8" end="8"/>
                                            </p:tx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3">
                                            <p:txEl>
                                              <p:pRg st="8" end="8"/>
                                            </p:txEl>
                                          </p:spTgt>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9" end="9"/>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9" end="9"/>
                                            </p:txEl>
                                          </p:spTgt>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2" dur="500"/>
                                        <p:tgtEl>
                                          <p:spTgt spid="3">
                                            <p:txEl>
                                              <p:pRg st="10" end="10"/>
                                            </p:tx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3">
                                            <p:txEl>
                                              <p:pRg st="10" end="10"/>
                                            </p:txEl>
                                          </p:spTgt>
                                        </p:tgtEl>
                                        <p:attrNameLst>
                                          <p:attrName>style.visibility</p:attrName>
                                        </p:attrNameLst>
                                      </p:cBhvr>
                                      <p:to>
                                        <p:strVal val="hidden"/>
                                      </p:to>
                                    </p:set>
                                  </p:childTnLst>
                                </p:cTn>
                              </p:par>
                            </p:childTnLst>
                          </p:cTn>
                        </p:par>
                        <p:par>
                          <p:cTn id="84" fill="hold" nodeType="afterGroup">
                            <p:stCondLst>
                              <p:cond delay="500"/>
                            </p:stCondLst>
                            <p:childTnLst>
                              <p:par>
                                <p:cTn id="85" presetID="3" presetClass="entr" presetSubtype="1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blinds(horizontal)">
                                      <p:cBhvr>
                                        <p:cTn id="8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3751</TotalTime>
  <Words>2491</Words>
  <Application>Microsoft Office PowerPoint</Application>
  <PresentationFormat>On-screen Show (4:3)</PresentationFormat>
  <Paragraphs>262</Paragraphs>
  <Slides>52</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0" baseType="lpstr">
      <vt:lpstr>Arial</vt:lpstr>
      <vt:lpstr>Calibri</vt:lpstr>
      <vt:lpstr>Constantia</vt:lpstr>
      <vt:lpstr>Times New Roman</vt:lpstr>
      <vt:lpstr>Wingdings 2</vt:lpstr>
      <vt:lpstr>Flow</vt:lpstr>
      <vt:lpstr>1_Flow</vt:lpstr>
      <vt:lpstr>Flash Document</vt:lpstr>
      <vt:lpstr>Microsoft Access </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PowerPoint Presentation</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lpstr>PRAVLJENJE FORMULARA</vt:lpstr>
    </vt:vector>
  </TitlesOfParts>
  <Company>Kostic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Access 2003</dc:title>
  <dc:creator>Aleksandar</dc:creator>
  <cp:lastModifiedBy>Lesa Veliki</cp:lastModifiedBy>
  <cp:revision>297</cp:revision>
  <dcterms:created xsi:type="dcterms:W3CDTF">2009-02-25T16:24:30Z</dcterms:created>
  <dcterms:modified xsi:type="dcterms:W3CDTF">2021-05-17T13:24:30Z</dcterms:modified>
</cp:coreProperties>
</file>