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2"/>
  </p:notesMasterIdLst>
  <p:sldIdLst>
    <p:sldId id="256" r:id="rId2"/>
    <p:sldId id="281" r:id="rId3"/>
    <p:sldId id="283" r:id="rId4"/>
    <p:sldId id="284" r:id="rId5"/>
    <p:sldId id="285" r:id="rId6"/>
    <p:sldId id="286" r:id="rId7"/>
    <p:sldId id="287" r:id="rId8"/>
    <p:sldId id="309" r:id="rId9"/>
    <p:sldId id="321" r:id="rId10"/>
    <p:sldId id="322" r:id="rId11"/>
    <p:sldId id="323" r:id="rId12"/>
    <p:sldId id="324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282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2E172F-1E91-428C-86A6-155E8E0D1298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57A407F-27F8-4C85-871F-C7DD73D24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C8AA-E87C-40A1-9695-2191B820D46A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EAAA176-35F4-4FD1-BB3A-F479BA509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2EB9-1F64-43BF-A23C-AB778D57E480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12789-5B1A-4588-A9E3-8BD9E2B5D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097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9976-3BFC-4D5F-9B2D-C63326A20FD3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36CA0-F7EF-4B4D-B3E9-B4B0AE0CD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106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2133-BFF3-4EA7-BBFF-DDE3F10AC805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6FE3F-6871-4B1B-9E74-20E9698AB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788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39EA-99ED-4B0B-A1B3-E6C1BD79CCDC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166C55F-DEC3-4FBC-92A4-B1C0CF46F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9556-C553-48D3-8450-BC42C422BB77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9788-29F0-461D-906D-5B3445592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697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FE4C-4FB5-4A52-A0F9-756D08BDFBB2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93AF4-BED7-4593-B48D-B56816A1A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451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F805-07D2-45CC-A16F-6A5DC40F5832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D6F7D-4842-470F-885D-C66B6BD89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607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D94E-32E3-4B01-A543-16FD0B315FD6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3D01-6DD0-4074-9F4A-13DD645FE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149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D094-7813-4E39-A295-99E1B83362F6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0C67C-20B1-49FA-B35F-BBE9FED9A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128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BFBD-4371-47E8-B434-023B07192E8E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1E75C23-1936-466D-A208-EF7E670EA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808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5327A7-B88E-4C7C-9745-8C98BFAEFD3C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alibri" panose="020F0502020204030204" pitchFamily="34" charset="0"/>
              </a:defRPr>
            </a:lvl1pPr>
          </a:lstStyle>
          <a:p>
            <a:fld id="{994514F1-5667-4845-A844-897E6E4B10A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ransition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Microsoft Access 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sr-Latn-CS" dirty="0" smtClean="0"/>
              <a:t>d</a:t>
            </a:r>
            <a:r>
              <a:rPr lang="en-US" dirty="0" smtClean="0"/>
              <a:t>r </a:t>
            </a:r>
            <a:r>
              <a:rPr lang="sr-Latn-CS" dirty="0" smtClean="0"/>
              <a:t>Vule </a:t>
            </a:r>
            <a:r>
              <a:rPr lang="sr-Latn-CS" dirty="0" smtClean="0"/>
              <a:t>Aleksić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E8473E-1411-4EB4-A522-AD8A0113DEE8}" type="slidenum">
              <a:rPr lang="en-US">
                <a:solidFill>
                  <a:srgbClr val="045C75"/>
                </a:solidFill>
              </a:rPr>
              <a:pPr/>
              <a:t>10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81200"/>
          <a:ext cx="7315200" cy="4024313"/>
        </p:xfrm>
        <a:graphic>
          <a:graphicData uri="http://schemas.openxmlformats.org/drawingml/2006/table">
            <a:tbl>
              <a:tblPr/>
              <a:tblGrid>
                <a:gridCol w="2438400"/>
                <a:gridCol w="990600"/>
                <a:gridCol w="3886200"/>
              </a:tblGrid>
              <a:tr h="240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završavaju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preciziranom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Not Like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"*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sve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imena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čij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se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završavaju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Petar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Milutin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vrednosti koje nedostaju ili su bez vrednosti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Is Null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sa poljem bez vrednosti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Ne sadrže polja bez vrednosti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Is Not Null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u kojima u polju ne nedostaje vrednost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niske nulte dužine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"" (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znaci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navoda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kojima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je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polje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postavljeno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praznu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ali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bez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). Na primer,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radnim satima koje je ostvario neki radnik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mogu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praznu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polju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Radni_sati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D0FAF4-BB24-402B-8BDC-C526405D94B5}" type="slidenum">
              <a:rPr lang="en-US">
                <a:solidFill>
                  <a:srgbClr val="045C75"/>
                </a:solidFill>
              </a:rPr>
              <a:pPr/>
              <a:t>11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81200"/>
          <a:ext cx="7315200" cy="4024313"/>
        </p:xfrm>
        <a:graphic>
          <a:graphicData uri="http://schemas.openxmlformats.org/drawingml/2006/table">
            <a:tbl>
              <a:tblPr/>
              <a:tblGrid>
                <a:gridCol w="2438400"/>
                <a:gridCol w="990600"/>
                <a:gridCol w="3886200"/>
              </a:tblGrid>
              <a:tr h="240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Ne sadrže niske nulte dužine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Not ""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kojima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polje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Radni_sati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neku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prazna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polja bez vrednosti ili niske nulte dužine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"" Or Is Null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u kojima se nalazi polje bez vrednosti ili polje koje je postavljeno na praznu vrednost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Nije bez vrednosti ili prazno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Is Not Null And Not ""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kojima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polje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Radni_sati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ima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prazna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odnosno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bez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Nalaze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iza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neke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poput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Petar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kada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sortirani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abecednom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redosledu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&gt;=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Petar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imena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Petar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kraja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abecede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CC8C72-1E94-47A4-B016-465D2E0B0CC3}" type="slidenum">
              <a:rPr lang="en-US">
                <a:solidFill>
                  <a:srgbClr val="045C75"/>
                </a:solidFill>
              </a:rPr>
              <a:pPr/>
              <a:t>12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81200"/>
          <a:ext cx="7924800" cy="4333875"/>
        </p:xfrm>
        <a:graphic>
          <a:graphicData uri="http://schemas.openxmlformats.org/drawingml/2006/table">
            <a:tbl>
              <a:tblPr/>
              <a:tblGrid>
                <a:gridCol w="2393950"/>
                <a:gridCol w="1492250"/>
                <a:gridCol w="4038600"/>
              </a:tblGrid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Obuhvaćeni zapisi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Kriterijum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 upita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Nalaze se unutar određenog opsega, npr. od A do D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"[A-D]*"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za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gradilišta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čija imena počinju nekim slovom unutar opsega slova A do D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Podudaraju se sa jednom od dve vrednosti, npr.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Avalski toranj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Sparks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Avalski toranj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 Or "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Sparks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za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Avalski toranj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Sparks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Sadrže neku od vrednosti sa liste vrednosti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In("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Avalski toranj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"; “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Sparks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"; “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Sportski centar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”)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za sv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gradilišta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koj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 precizirani na listi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Sadrže neke znakove na određenom mestu u vrednosti polja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Right([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Prezime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]; 1) = "n"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za sv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prezimena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čijem imenu je poslednje slovo „n“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Zadovoljavaju zahteve za dužinu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Len([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Prezime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]) &gt; 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za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Prezime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čija su imena duža od 10 znakova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Podudaraju se sa određenim obrascem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"Ira?"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za zemlje/regione čija se imena sastoje od četiri znaka, a prva tri su „Ira“, kao što su Irak i Iran.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Napomena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 Znakovi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 izrazu predstavljaju pojedinačni znak – oni se zovu i džoker znakovi. Znak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ne može da se koristi u istom izrazu sa znakom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niti se u izrazu može koristiti sa džoker znakom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Džoker znak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možete da upotrebite u izrazu koji sadrži i džoker znak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1FD7CE-F186-4D12-BAFC-1BD5F8414A8D}" type="slidenum">
              <a:rPr lang="en-US">
                <a:solidFill>
                  <a:srgbClr val="045C75"/>
                </a:solidFill>
              </a:rPr>
              <a:pPr/>
              <a:t>13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3267075"/>
        </p:xfrm>
        <a:graphic>
          <a:graphicData uri="http://schemas.openxmlformats.org/drawingml/2006/table">
            <a:tbl>
              <a:tblPr/>
              <a:tblGrid>
                <a:gridCol w="2540000"/>
                <a:gridCol w="1187174"/>
                <a:gridCol w="3892826"/>
              </a:tblGrid>
              <a:tr h="21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Tačno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podudaraju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nekom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vrednošću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transakcija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izvršene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2.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maja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rednosti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podataka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treba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stavit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između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znakova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#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kako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bi Access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mogao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razlikuje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datuma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tekstualne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podudaraju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nekom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vrednošću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Not #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transakcija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izvršene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maja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već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nekog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drugog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dana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pre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određenog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datuma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pre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&lt; #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transakcija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izvršene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pre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maja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Upotrebite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operator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&lt;=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umesto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operatora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&lt;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da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biste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pregledali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transakcije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koje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su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izvršene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ovog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dana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ili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pre</a:t>
                      </a: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posle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određenog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datuma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posle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&gt; #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.200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transakcija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izvršene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posle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maja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Upotrebite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operator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&gt;=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umesto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operatora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&gt;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da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biste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pregledali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transakcije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koje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su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izvršene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ovog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dana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ili</a:t>
                      </a:r>
                      <a:r>
                        <a:rPr lang="en-US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Times New Roman"/>
                        </a:rPr>
                        <a:t>posle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3A5841-2C35-4E33-9BD7-60A3B237981A}" type="slidenum">
              <a:rPr lang="en-US">
                <a:solidFill>
                  <a:srgbClr val="045C75"/>
                </a:solidFill>
              </a:rPr>
              <a:pPr/>
              <a:t>14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4191000"/>
        </p:xfrm>
        <a:graphic>
          <a:graphicData uri="http://schemas.openxmlformats.org/drawingml/2006/table">
            <a:tbl>
              <a:tblPr/>
              <a:tblGrid>
                <a:gridCol w="2540000"/>
                <a:gridCol w="1187450"/>
                <a:gridCol w="3892550"/>
              </a:tblGrid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Obuhvaćeni zapisi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Kriterijum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 upita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Sadrže vrednosti koje se nalaze u nekom opsegu datuma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&gt;#2.2.2006# and &lt;#4.2.2006#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radnika koji su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započeli radni odnos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periodu između 2. februara i 4. februara 2006.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Možete da koristite i operator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za filtriranje opsega vrednosti. Na primer: „Between #2.2.2006# and #4.2.2006#“ je isto što i „&gt;#2.2.2006# and &lt;#4.2.2006#“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Sadrže vrednosti koje se ne nalaze u nekom opsegu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&lt;#2.2.2006# or &gt;#4.2.2006#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radnika koji su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započeli radni odnos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 2. februara 2006. ili posle 4. februara 2006.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Sadrže jednu od dve vrednosti, npr. 2.2.2006. ili 3.2.2006.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#2.2.2006# or #3.2.2006#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radnika koji su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započeli radni odnos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februara 2006. ili 3. februara 2006.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Sadrže neku od vrednosti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(#1.2.2006#; #1.3.2006#; #4.1.2006#)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radnika koji su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započeli radni odnos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februara 2006, 1. marta 2006. ili 1. aprila 2006.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5EAEEA-B817-41A1-83D1-67E733B9EFE8}" type="slidenum">
              <a:rPr lang="en-US">
                <a:solidFill>
                  <a:srgbClr val="045C75"/>
                </a:solidFill>
              </a:rPr>
              <a:pPr/>
              <a:t>15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3355975"/>
        </p:xfrm>
        <a:graphic>
          <a:graphicData uri="http://schemas.openxmlformats.org/drawingml/2006/table">
            <a:tbl>
              <a:tblPr/>
              <a:tblGrid>
                <a:gridCol w="2540000"/>
                <a:gridCol w="1270000"/>
                <a:gridCol w="3810000"/>
              </a:tblGrid>
              <a:tr h="211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određenom mesecu (nezavisno koje godine), npr. u decembru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("m";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decembru bilo koje godine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određenom kvartalu (nezavisno koje godine), npr. u prvom kvartalu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("q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"; 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[Datum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u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prvom kvartalu bilo koje godine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današnji datum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Date()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današnji dan. Ako je današnji datum 2.2.2006, videćete zapise u kojima je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polje</a:t>
                      </a:r>
                      <a: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 „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“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postavljeno na 2. februar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jučerašnji datum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Date()-1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jedan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dan pre današnjeg dana. Ako je današnji datum 2.2.2006, videćete zapise za 1. februar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348E30-512D-420C-92B0-D5AE83708724}" type="slidenum">
              <a:rPr lang="en-US">
                <a:solidFill>
                  <a:srgbClr val="045C75"/>
                </a:solidFill>
              </a:rPr>
              <a:pPr/>
              <a:t>16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3213100"/>
        </p:xfrm>
        <a:graphic>
          <a:graphicData uri="http://schemas.openxmlformats.org/drawingml/2006/table">
            <a:tbl>
              <a:tblPr/>
              <a:tblGrid>
                <a:gridCol w="2133600"/>
                <a:gridCol w="2057400"/>
                <a:gridCol w="3429000"/>
              </a:tblGrid>
              <a:tr h="211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datume u ovoj sedmici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ww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";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ww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"; Date()) and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 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tokom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ove sedmice. Sedmica počinje u nedelju i završava se u subotu.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datume u prethodnoj sedmici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])*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53 +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ww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";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Year(Date())* 53 +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ww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"; Date()) - 1 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tokom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prethodne sedmice. Sedmica počinje u nedelju i završava se u subotu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datume u sledećoj sedmici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])*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53+DatePart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ww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";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Year(Date())*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53+DatePart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ww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"; Date()) + 1 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će započeti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sledeće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sedmice. Sedmica počinje u nedelju i završava se u subotu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3FB6D1-95B6-4268-B759-13668394CB82}" type="slidenum">
              <a:rPr lang="en-US">
                <a:solidFill>
                  <a:srgbClr val="045C75"/>
                </a:solidFill>
              </a:rPr>
              <a:pPr/>
              <a:t>17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4121150"/>
        </p:xfrm>
        <a:graphic>
          <a:graphicData uri="http://schemas.openxmlformats.org/drawingml/2006/table">
            <a:tbl>
              <a:tblPr/>
              <a:tblGrid>
                <a:gridCol w="2133600"/>
                <a:gridCol w="2057400"/>
                <a:gridCol w="3429000"/>
              </a:tblGrid>
              <a:tr h="17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neki datum u poslednjih 7 dana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Between Date()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Date()-6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tokom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poslednjih 7 dana. Ako je današnji datum 2.2.2006, videćete zapise za period od 24. januara 2006. do 2. februara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ovom mesecu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Year(Now()) And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Month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Month(Now())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za ovaj mesec. Ako je današnji datum 2.2.2006, videćete zapise za februar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prethodnom mesecu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])*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12 +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("m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";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Year(Date())* 12 +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("m"; Date()) - 1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za prethodni mesec. Ako je današnji datum 2.2.2006, videćete zapise za januar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sledećem mesecu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])*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12 +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("m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";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Year(Date())* 12 +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("m"; Date()) + 1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za sledeći mesec. Ako je današnji datum 2.2.2006, videćete zapise za mart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BA61AA-0F25-48F1-A2BB-9FC7B5DE47E0}" type="slidenum">
              <a:rPr lang="en-US">
                <a:solidFill>
                  <a:srgbClr val="045C75"/>
                </a:solidFill>
              </a:rPr>
              <a:pPr/>
              <a:t>18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3355975"/>
        </p:xfrm>
        <a:graphic>
          <a:graphicData uri="http://schemas.openxmlformats.org/drawingml/2006/table">
            <a:tbl>
              <a:tblPr/>
              <a:tblGrid>
                <a:gridCol w="1905000"/>
                <a:gridCol w="2590800"/>
                <a:gridCol w="3124200"/>
              </a:tblGrid>
              <a:tr h="211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ovom kvartalu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Year(Now()) And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("q"; Date()) =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("q"; Now())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za ovaj kvartal. Ako je današnji datum 2.2.2006, videćete zapise za prvi kvartal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prethodnom kvartalu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])*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4+DatePart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("q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";</a:t>
                      </a:r>
                      <a: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Year(Date())*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4+DatePart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("q";Date())- 1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za prethodni kvartal. Ako je današnji datum 2.2.2006, videćete zapise za poslednji kvartal 2005.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sledećem kvartalu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])*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4+DatePart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("q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";</a:t>
                      </a:r>
                      <a: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Year(Date())*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4+DatePart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("q";Date())+1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za sledeći kvartal. Ako je današnji datum 2.2.2006, videćete zapise za drugi kvartal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ovoj godini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za ovu godinu. Ako je današnji datum 2.2.2006, videćete zapise za 2006.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BA4872-E05E-49CB-8803-79226AB144E2}" type="slidenum">
              <a:rPr lang="en-US">
                <a:solidFill>
                  <a:srgbClr val="045C75"/>
                </a:solidFill>
              </a:rPr>
              <a:pPr/>
              <a:t>19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3371850"/>
        </p:xfrm>
        <a:graphic>
          <a:graphicData uri="http://schemas.openxmlformats.org/drawingml/2006/table">
            <a:tbl>
              <a:tblPr/>
              <a:tblGrid>
                <a:gridCol w="1905000"/>
                <a:gridCol w="2514600"/>
                <a:gridCol w="3200400"/>
              </a:tblGrid>
              <a:tr h="211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prethodnoj godini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 - 1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tokom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prethodne godine. Ako je današnji datum 2.2.2006, videćete zapise za 2005.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u sledećoj godini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 + 1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sledeće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godine. Ako je današnji datum 2.2.2006, videćete zapise za 2007.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između 1. januara i današnjeg datuma (zapisi za ovu godinu do današnjeg datuma)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= Year(Date())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Month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&lt;= Month(Date())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([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Datum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Angazovanja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])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&lt;= Day (Date())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u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periodu od 1. januara ove godine do današnjeg datuma. Ako je današnji datum 2.2.2006, videćete zapise za period od 1. januara 2006. do 2. februara 2006.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pre današnjeg datuma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&lt; Date()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pre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današnjeg dana</a:t>
                      </a:r>
                    </a:p>
                  </a:txBody>
                  <a:tcPr marL="9525" marR="9525" marT="9523" marB="9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r>
              <a:rPr lang="en-US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UPITIMA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Upit je pitanje koje se postavlja ba</a:t>
            </a:r>
            <a:r>
              <a:rPr lang="sr-Latn-CS" smtClean="0"/>
              <a:t>zi podataka kako bi se pronašle informacije</a:t>
            </a:r>
            <a:br>
              <a:rPr lang="sr-Latn-CS" smtClean="0"/>
            </a:br>
            <a:endParaRPr lang="sr-Latn-CS" smtClean="0"/>
          </a:p>
          <a:p>
            <a:pPr lvl="1"/>
            <a:r>
              <a:rPr lang="sr-Latn-CS" smtClean="0"/>
              <a:t>Pitanja koja se postavljaju su npr.:</a:t>
            </a:r>
            <a:br>
              <a:rPr lang="sr-Latn-CS" smtClean="0"/>
            </a:br>
            <a:endParaRPr lang="sr-Latn-CS" smtClean="0"/>
          </a:p>
          <a:p>
            <a:pPr lvl="2"/>
            <a:r>
              <a:rPr lang="sr-Latn-CS" smtClean="0"/>
              <a:t>Koji radnici su rođeni u Beogradu?</a:t>
            </a:r>
          </a:p>
          <a:p>
            <a:pPr lvl="2"/>
            <a:r>
              <a:rPr lang="sr-Latn-CS" smtClean="0"/>
              <a:t>Koliko je nekog materijala ostalo na zalihama?</a:t>
            </a:r>
          </a:p>
          <a:p>
            <a:pPr lvl="2"/>
            <a:r>
              <a:rPr lang="sr-Latn-CS" smtClean="0"/>
              <a:t>Koja mehanizacija učestvuje na kom projektu?</a:t>
            </a:r>
          </a:p>
          <a:p>
            <a:pPr lvl="2"/>
            <a:r>
              <a:rPr lang="sr-Latn-CS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F1BBED-976A-42CD-9D66-8987C7821CE6}" type="slidenum">
              <a:rPr lang="en-US">
                <a:solidFill>
                  <a:srgbClr val="045C75"/>
                </a:solidFill>
              </a:rPr>
              <a:pPr/>
              <a:t>2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104171-1923-4E8F-BF76-20EB6EBAF4AE}" type="slidenum">
              <a:rPr lang="en-US">
                <a:solidFill>
                  <a:srgbClr val="045C75"/>
                </a:solidFill>
              </a:rPr>
              <a:pPr/>
              <a:t>20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620000" cy="2209800"/>
        </p:xfrm>
        <a:graphic>
          <a:graphicData uri="http://schemas.openxmlformats.org/drawingml/2006/table">
            <a:tbl>
              <a:tblPr/>
              <a:tblGrid>
                <a:gridCol w="1905000"/>
                <a:gridCol w="2514600"/>
                <a:gridCol w="3200400"/>
              </a:tblGrid>
              <a:tr h="17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Sadrže datum posle današnjeg datuma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&gt; Date()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koji su </a:t>
                      </a:r>
                      <a:r>
                        <a:rPr lang="sr-Latn-CS" sz="1100" smtClean="0">
                          <a:latin typeface="+mn-lt"/>
                          <a:ea typeface="Calibri"/>
                          <a:cs typeface="Times New Roman"/>
                        </a:rPr>
                        <a:t>započeli</a:t>
                      </a:r>
                      <a:r>
                        <a:rPr lang="sr-Latn-CS" sz="1100" baseline="0" smtClean="0">
                          <a:latin typeface="+mn-lt"/>
                          <a:ea typeface="Calibri"/>
                          <a:cs typeface="Times New Roman"/>
                        </a:rPr>
                        <a:t> radni odnos</a:t>
                      </a: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nakon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današnjeg dana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Filtriraju vrednosti koje nedostaju ili polja bez vrednosti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Is Null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smtClean="0">
                          <a:latin typeface="+mn-lt"/>
                          <a:ea typeface="Calibri"/>
                          <a:cs typeface="Times New Roman"/>
                        </a:rPr>
                        <a:t>Vraća zapise radnika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kojima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nedostaje datum </a:t>
                      </a:r>
                      <a: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  <a:t>početka radnog odnosa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Filtriraju polja koja nisu bez vrednosti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Is Not Null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Vraća zapise </a:t>
                      </a:r>
                      <a:r>
                        <a:rPr lang="sr-Latn-CS" sz="1100" smtClean="0">
                          <a:latin typeface="Calibri"/>
                          <a:ea typeface="Calibri"/>
                          <a:cs typeface="Times New Roman"/>
                        </a:rPr>
                        <a:t>radnika </a:t>
                      </a: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kojima 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je poznat datum transakcije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58674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Prikazivanje slogova za određeno gradilište (parametarski upit koji od korisnika očekuje da unese vrednost u polju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Naziv_gradilista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F2157E-FB77-44BB-BCC5-1CC9806C817B}" type="slidenum">
              <a:rPr lang="en-US">
                <a:solidFill>
                  <a:srgbClr val="045C75"/>
                </a:solidFill>
              </a:rPr>
              <a:pPr/>
              <a:t>21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86738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34200" y="55626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4163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81000" y="1828800"/>
            <a:ext cx="8382000" cy="4495800"/>
            <a:chOff x="381000" y="1828800"/>
            <a:chExt cx="8382000" cy="4495800"/>
          </a:xfrm>
        </p:grpSpPr>
        <p:sp>
          <p:nvSpPr>
            <p:cNvPr id="9" name="Rectangle 8"/>
            <p:cNvSpPr/>
            <p:nvPr/>
          </p:nvSpPr>
          <p:spPr>
            <a:xfrm>
              <a:off x="381000" y="1828800"/>
              <a:ext cx="8382000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6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68" y="2272416"/>
              <a:ext cx="8153400" cy="359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own Arrow 10"/>
          <p:cNvSpPr/>
          <p:nvPr/>
        </p:nvSpPr>
        <p:spPr>
          <a:xfrm>
            <a:off x="7315200" y="20574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40FCCD-1F70-49DB-8029-02238979D144}" type="slidenum">
              <a:rPr lang="en-US">
                <a:solidFill>
                  <a:srgbClr val="045C75"/>
                </a:solidFill>
              </a:rPr>
              <a:pPr/>
              <a:t>22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vrednosti koje se nalaze u poljima tabele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Prezime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U ovom primeru, operator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koristi za kombinovanje polja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“, znaka za razmak (koji se nalazi između znakova navoda) i polja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Prezime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09800"/>
            <a:ext cx="83153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391400" y="51054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/>
          <a:stretch>
            <a:fillRect/>
          </a:stretch>
        </p:blipFill>
        <p:spPr bwMode="auto">
          <a:xfrm>
            <a:off x="4495800" y="2819400"/>
            <a:ext cx="41163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81000" y="2133600"/>
            <a:ext cx="8382000" cy="4267200"/>
            <a:chOff x="381000" y="2133600"/>
            <a:chExt cx="8382000" cy="4267200"/>
          </a:xfrm>
        </p:grpSpPr>
        <p:sp>
          <p:nvSpPr>
            <p:cNvPr id="9" name="Rectangle 8"/>
            <p:cNvSpPr/>
            <p:nvPr/>
          </p:nvSpPr>
          <p:spPr>
            <a:xfrm>
              <a:off x="381000" y="2133600"/>
              <a:ext cx="8382000" cy="426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663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514600"/>
              <a:ext cx="7833946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own Arrow 10"/>
          <p:cNvSpPr/>
          <p:nvPr/>
        </p:nvSpPr>
        <p:spPr>
          <a:xfrm>
            <a:off x="7467600" y="2286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DDA7EC-FBBF-4F90-B4FE-F8DF065E7C02}" type="slidenum">
              <a:rPr lang="en-US">
                <a:solidFill>
                  <a:srgbClr val="045C75"/>
                </a:solidFill>
              </a:rPr>
              <a:pPr/>
              <a:t>23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čiji se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čni brojevi (polje „</a:t>
            </a:r>
            <a:r>
              <a:rPr lang="sr-Latn-C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JMBG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završavaju na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imaju tačno 13 cifara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000" r="47084" b="46667"/>
          <a:stretch>
            <a:fillRect/>
          </a:stretch>
        </p:blipFill>
        <p:spPr bwMode="auto">
          <a:xfrm>
            <a:off x="304800" y="2057400"/>
            <a:ext cx="85344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0" y="57150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5527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52400" y="1828800"/>
            <a:ext cx="8839200" cy="4648200"/>
            <a:chOff x="152400" y="1828800"/>
            <a:chExt cx="8839200" cy="4648200"/>
          </a:xfrm>
        </p:grpSpPr>
        <p:sp>
          <p:nvSpPr>
            <p:cNvPr id="9" name="Rectangle 8"/>
            <p:cNvSpPr/>
            <p:nvPr/>
          </p:nvSpPr>
          <p:spPr>
            <a:xfrm>
              <a:off x="152400" y="1828800"/>
              <a:ext cx="8839200" cy="464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" t="12000" r="56250" b="75334"/>
            <a:stretch>
              <a:fillRect/>
            </a:stretch>
          </p:blipFill>
          <p:spPr bwMode="auto">
            <a:xfrm>
              <a:off x="252663" y="2895600"/>
              <a:ext cx="866273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own Arrow 10"/>
          <p:cNvSpPr/>
          <p:nvPr/>
        </p:nvSpPr>
        <p:spPr>
          <a:xfrm>
            <a:off x="8001000" y="25908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CCEF30-AA12-481D-BEB6-63AAA83580F0}" type="slidenum">
              <a:rPr lang="en-US">
                <a:solidFill>
                  <a:srgbClr val="045C75"/>
                </a:solidFill>
              </a:rPr>
              <a:pPr/>
              <a:t>24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vrednosti polja 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Prezime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počinju slovom 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ili 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000" r="53334" b="48001"/>
          <a:stretch>
            <a:fillRect/>
          </a:stretch>
        </p:blipFill>
        <p:spPr bwMode="auto">
          <a:xfrm>
            <a:off x="304800" y="1600200"/>
            <a:ext cx="8582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52600" y="57150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9999" r="82500" b="48001"/>
          <a:stretch>
            <a:fillRect/>
          </a:stretch>
        </p:blipFill>
        <p:spPr bwMode="auto">
          <a:xfrm>
            <a:off x="5029200" y="2514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1447800"/>
            <a:ext cx="8839200" cy="4953000"/>
            <a:chOff x="152400" y="1447800"/>
            <a:chExt cx="8839200" cy="4953000"/>
          </a:xfrm>
        </p:grpSpPr>
        <p:sp>
          <p:nvSpPr>
            <p:cNvPr id="9" name="Rectangle 8"/>
            <p:cNvSpPr/>
            <p:nvPr/>
          </p:nvSpPr>
          <p:spPr>
            <a:xfrm>
              <a:off x="152400" y="1447800"/>
              <a:ext cx="883920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86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819400"/>
              <a:ext cx="793966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own Arrow 10"/>
          <p:cNvSpPr/>
          <p:nvPr/>
        </p:nvSpPr>
        <p:spPr>
          <a:xfrm>
            <a:off x="2133600" y="25908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2000" r="53334" b="50000"/>
          <a:stretch>
            <a:fillRect/>
          </a:stretch>
        </p:blipFill>
        <p:spPr bwMode="auto">
          <a:xfrm>
            <a:off x="304800" y="18288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60986A-0699-465D-BF3A-05F45AB2F9DE}" type="slidenum">
              <a:rPr lang="en-US">
                <a:solidFill>
                  <a:srgbClr val="045C75"/>
                </a:solidFill>
              </a:rPr>
              <a:pPr/>
              <a:t>25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vrednosti polja 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Prezime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počinju na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imaju tačno sedam slova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57912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41666" r="82916" b="50000"/>
          <a:stretch>
            <a:fillRect/>
          </a:stretch>
        </p:blipFill>
        <p:spPr bwMode="auto">
          <a:xfrm>
            <a:off x="3429000" y="27432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2400" y="1371600"/>
            <a:ext cx="8839200" cy="4953000"/>
            <a:chOff x="152400" y="1371600"/>
            <a:chExt cx="8839200" cy="4953000"/>
          </a:xfrm>
        </p:grpSpPr>
        <p:sp>
          <p:nvSpPr>
            <p:cNvPr id="9" name="Rectangle 8"/>
            <p:cNvSpPr/>
            <p:nvPr/>
          </p:nvSpPr>
          <p:spPr>
            <a:xfrm>
              <a:off x="152400" y="1371600"/>
              <a:ext cx="883920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97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" t="12000" r="70000" b="78000"/>
            <a:stretch>
              <a:fillRect/>
            </a:stretch>
          </p:blipFill>
          <p:spPr bwMode="auto">
            <a:xfrm>
              <a:off x="838200" y="2895600"/>
              <a:ext cx="71628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own Arrow 10"/>
          <p:cNvSpPr/>
          <p:nvPr/>
        </p:nvSpPr>
        <p:spPr>
          <a:xfrm>
            <a:off x="2895600" y="27432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000" r="52501" b="64667"/>
          <a:stretch>
            <a:fillRect/>
          </a:stretch>
        </p:blipFill>
        <p:spPr bwMode="auto">
          <a:xfrm>
            <a:off x="457200" y="228600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F17364-04D1-452D-9E1F-09DD14C08994}" type="slidenum">
              <a:rPr lang="en-US">
                <a:solidFill>
                  <a:srgbClr val="045C75"/>
                </a:solidFill>
              </a:rPr>
              <a:pPr/>
              <a:t>26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Polje 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M/Z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(Muško/Žensko) je tip polja </a:t>
            </a:r>
            <a:r>
              <a:rPr lang="vi-VN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Yes/No 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 uključena vrednost podrazumeva Muški pol, a isklju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čena (neoznačena) Ženski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Upitom 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samo slogov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imaju označen Ženski pol 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(vrednost 0)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895600" y="19812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000" r="65001" b="50667"/>
          <a:stretch>
            <a:fillRect/>
          </a:stretch>
        </p:blipFill>
        <p:spPr bwMode="auto">
          <a:xfrm>
            <a:off x="1447800" y="1905000"/>
            <a:ext cx="6172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19800" y="59436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39333" r="65001" b="50667"/>
          <a:stretch>
            <a:fillRect/>
          </a:stretch>
        </p:blipFill>
        <p:spPr bwMode="auto">
          <a:xfrm>
            <a:off x="4724400" y="2667000"/>
            <a:ext cx="24384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52400" y="1828800"/>
            <a:ext cx="8839200" cy="4495800"/>
            <a:chOff x="152400" y="1828800"/>
            <a:chExt cx="8839200" cy="4495800"/>
          </a:xfrm>
        </p:grpSpPr>
        <p:sp>
          <p:nvSpPr>
            <p:cNvPr id="20" name="Rectangle 19"/>
            <p:cNvSpPr/>
            <p:nvPr/>
          </p:nvSpPr>
          <p:spPr>
            <a:xfrm>
              <a:off x="152400" y="1828800"/>
              <a:ext cx="8839200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07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445" y="3048000"/>
              <a:ext cx="6696964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Down Arrow 22"/>
          <p:cNvSpPr/>
          <p:nvPr/>
        </p:nvSpPr>
        <p:spPr>
          <a:xfrm>
            <a:off x="7315200" y="28194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05000" y="5440363"/>
            <a:ext cx="6096000" cy="1417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vi-V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istom primeru, za prikazivanje samo slogova koji imaju označen muški pol, potrebno je umesto 0 u polju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Criteria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uneti</a:t>
            </a:r>
            <a:r>
              <a:rPr lang="vi-V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vrednost -1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6" grpId="0" animBg="1"/>
      <p:bldP spid="6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C6C860-446E-417C-9B61-6E59CFBDB970}" type="slidenum">
              <a:rPr lang="en-US">
                <a:solidFill>
                  <a:srgbClr val="045C75"/>
                </a:solidFill>
              </a:rPr>
              <a:pPr/>
              <a:t>27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2666" r="56250" b="50000"/>
          <a:stretch>
            <a:fillRect/>
          </a:stretch>
        </p:blipFill>
        <p:spPr bwMode="auto">
          <a:xfrm>
            <a:off x="1295400" y="1676400"/>
            <a:ext cx="609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943600" y="56388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1333" r="56250" b="50000"/>
          <a:stretch>
            <a:fillRect/>
          </a:stretch>
        </p:blipFill>
        <p:spPr bwMode="auto">
          <a:xfrm>
            <a:off x="4800600" y="2590800"/>
            <a:ext cx="2362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600200"/>
            <a:ext cx="8839200" cy="4572000"/>
            <a:chOff x="228600" y="1600200"/>
            <a:chExt cx="8839200" cy="4572000"/>
          </a:xfrm>
        </p:grpSpPr>
        <p:sp>
          <p:nvSpPr>
            <p:cNvPr id="9" name="Rectangle 8"/>
            <p:cNvSpPr/>
            <p:nvPr/>
          </p:nvSpPr>
          <p:spPr>
            <a:xfrm>
              <a:off x="228600" y="1600200"/>
              <a:ext cx="8839200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17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286000"/>
              <a:ext cx="7301529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6934200" y="2286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Datum_Zaposlenja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8.8.1999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Vrednost datuma mora obavezno da se navede između dva znaka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0418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31F9E-16D3-4200-8289-43E46ABF6840}" type="slidenum">
              <a:rPr lang="en-US">
                <a:solidFill>
                  <a:srgbClr val="045C75"/>
                </a:solidFill>
              </a:rPr>
              <a:pPr/>
              <a:t>28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62800" y="54102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Kreira se polje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Vremenska_razlika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kome se ra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između dva datuma data u poljima „</a:t>
            </a:r>
            <a:r>
              <a:rPr lang="en-U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datum_isteka_angazovanja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„</a:t>
            </a:r>
            <a:r>
              <a:rPr lang="en-U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datum_angazovanja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57419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1600200"/>
            <a:ext cx="8839200" cy="4724400"/>
            <a:chOff x="152400" y="1600200"/>
            <a:chExt cx="8839200" cy="4724400"/>
          </a:xfrm>
        </p:grpSpPr>
        <p:sp>
          <p:nvSpPr>
            <p:cNvPr id="9" name="Rectangle 8"/>
            <p:cNvSpPr/>
            <p:nvPr/>
          </p:nvSpPr>
          <p:spPr>
            <a:xfrm>
              <a:off x="152400" y="1600200"/>
              <a:ext cx="8839200" cy="472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277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25" y="2216150"/>
              <a:ext cx="8378471" cy="304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7848600" y="20574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57C80A-7F5D-4218-993E-016BFC030906}" type="slidenum">
              <a:rPr lang="en-US">
                <a:solidFill>
                  <a:srgbClr val="045C75"/>
                </a:solidFill>
              </a:rPr>
              <a:pPr/>
              <a:t>29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Datum_Zaposlenja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ra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zličita od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8.8.1999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2000" r="64584" b="50000"/>
          <a:stretch>
            <a:fillRect/>
          </a:stretch>
        </p:blipFill>
        <p:spPr bwMode="auto">
          <a:xfrm>
            <a:off x="1143000" y="1524000"/>
            <a:ext cx="69342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629400" y="60198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41209" r="64584" b="50000"/>
          <a:stretch>
            <a:fillRect/>
          </a:stretch>
        </p:blipFill>
        <p:spPr bwMode="auto">
          <a:xfrm>
            <a:off x="4953000" y="3276600"/>
            <a:ext cx="24384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1447800"/>
            <a:ext cx="9144000" cy="5029200"/>
            <a:chOff x="0" y="1447800"/>
            <a:chExt cx="9144000" cy="5029200"/>
          </a:xfrm>
        </p:grpSpPr>
        <p:sp>
          <p:nvSpPr>
            <p:cNvPr id="9" name="Rectangle 8"/>
            <p:cNvSpPr/>
            <p:nvPr/>
          </p:nvSpPr>
          <p:spPr>
            <a:xfrm>
              <a:off x="0" y="1447800"/>
              <a:ext cx="9144000" cy="502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380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3" y="1847850"/>
              <a:ext cx="8789987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8305800" y="17526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TIPOVI UPITA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Upit izdvajanja – pomoću ovog upita, dobijaju se i prikazuju slogovi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Crosstab – prikazuju se sumarne vrednosti (zbir, prosek, prebrojavanje...)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Akcioni upit – za obavljanje operacije nad slogovima koje za dovoljavaju zadati uslov. To su upiti pomoću kojih se: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Dodaju novi slogovi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Uklanjaju određeni slogovi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Ažuriraju slogovi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Prave nove tabele na osnovu odgovarajućih slogova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Parametarski Upit – traženje informacije zadate u uslovu 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19307C-4C3A-4583-8BBF-34EFB67E01AE}" type="slidenum">
              <a:rPr lang="en-US">
                <a:solidFill>
                  <a:srgbClr val="045C75"/>
                </a:solidFill>
              </a:rPr>
              <a:pPr/>
              <a:t>3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421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EEDDAC-8637-4CB2-8A36-1632ED94CF3B}" type="slidenum">
              <a:rPr lang="en-US">
                <a:solidFill>
                  <a:srgbClr val="045C75"/>
                </a:solidFill>
              </a:rPr>
              <a:pPr/>
              <a:t>30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Datum_Zaposlenja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današnji datum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60198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40666" r="64583" b="50000"/>
          <a:stretch>
            <a:fillRect/>
          </a:stretch>
        </p:blipFill>
        <p:spPr bwMode="auto">
          <a:xfrm>
            <a:off x="4876800" y="2667000"/>
            <a:ext cx="2667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1371600"/>
            <a:ext cx="9144000" cy="5029200"/>
            <a:chOff x="0" y="1371600"/>
            <a:chExt cx="9144000" cy="5029200"/>
          </a:xfrm>
        </p:grpSpPr>
        <p:sp>
          <p:nvSpPr>
            <p:cNvPr id="9" name="Rectangle 8"/>
            <p:cNvSpPr/>
            <p:nvPr/>
          </p:nvSpPr>
          <p:spPr>
            <a:xfrm>
              <a:off x="0" y="1371600"/>
              <a:ext cx="9144000" cy="502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48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 t="12000" r="56667" b="80000"/>
            <a:stretch>
              <a:fillRect/>
            </a:stretch>
          </p:blipFill>
          <p:spPr bwMode="auto">
            <a:xfrm>
              <a:off x="533400" y="3200400"/>
              <a:ext cx="84201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8077200" y="3048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C95FFA-CCE2-449F-B9FA-6830F3C8D47A}" type="slidenum">
              <a:rPr lang="en-US">
                <a:solidFill>
                  <a:srgbClr val="045C75"/>
                </a:solidFill>
              </a:rPr>
              <a:pPr/>
              <a:t>31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vi-VN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Datum_Zaposlenja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 naznačenog datuma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077200" y="3048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2000" r="65001" b="50000"/>
          <a:stretch>
            <a:fillRect/>
          </a:stretch>
        </p:blipFill>
        <p:spPr bwMode="auto">
          <a:xfrm>
            <a:off x="1143000" y="1447800"/>
            <a:ext cx="6781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53200" y="59436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41289" r="65001" b="50000"/>
          <a:stretch>
            <a:fillRect/>
          </a:stretch>
        </p:blipFill>
        <p:spPr bwMode="auto">
          <a:xfrm>
            <a:off x="4953000" y="28194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371600"/>
            <a:ext cx="9144000" cy="5029200"/>
            <a:chOff x="0" y="1371600"/>
            <a:chExt cx="9144000" cy="5029200"/>
          </a:xfrm>
        </p:grpSpPr>
        <p:sp>
          <p:nvSpPr>
            <p:cNvPr id="9" name="Rectangle 8"/>
            <p:cNvSpPr/>
            <p:nvPr/>
          </p:nvSpPr>
          <p:spPr>
            <a:xfrm>
              <a:off x="0" y="1371600"/>
              <a:ext cx="9144000" cy="502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58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3" y="1974850"/>
              <a:ext cx="8878887" cy="290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5E14F4-166A-40B7-A847-61B24C801523}" type="slidenum">
              <a:rPr lang="en-US">
                <a:solidFill>
                  <a:srgbClr val="045C75"/>
                </a:solidFill>
              </a:rPr>
              <a:pPr/>
              <a:t>32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Kreira </a:t>
            </a:r>
            <a:r>
              <a:rPr lang="vi-VN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vi-VN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Nedelje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kome izračunava broj nedelja od dauma u polju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Datum_zaposlenja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pa do današnjeg datuma</a:t>
            </a:r>
            <a:r>
              <a:rPr lang="vi-VN" sz="1800" smtClean="0"/>
              <a:t>.</a:t>
            </a:r>
            <a:r>
              <a:rPr lang="en-US" sz="1800" smtClean="0"/>
              <a:t> </a:t>
            </a:r>
            <a:endParaRPr lang="en-US" sz="18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3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629400" y="4495800"/>
            <a:ext cx="2209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4040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676400"/>
            <a:ext cx="9144000" cy="4572000"/>
            <a:chOff x="0" y="1676400"/>
            <a:chExt cx="9144000" cy="4572000"/>
          </a:xfrm>
        </p:grpSpPr>
        <p:sp>
          <p:nvSpPr>
            <p:cNvPr id="9" name="Rectangle 8"/>
            <p:cNvSpPr/>
            <p:nvPr/>
          </p:nvSpPr>
          <p:spPr>
            <a:xfrm>
              <a:off x="0" y="1676400"/>
              <a:ext cx="9144000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687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2124075"/>
              <a:ext cx="7543800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7696200" y="1905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A3B137-92AA-49DE-94AC-F05D67E8C296}" type="slidenum">
              <a:rPr lang="en-US">
                <a:solidFill>
                  <a:srgbClr val="045C75"/>
                </a:solidFill>
              </a:rPr>
              <a:pPr/>
              <a:t>33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Radni_sati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4001" r="42917" b="38666"/>
          <a:stretch>
            <a:fillRect/>
          </a:stretch>
        </p:blipFill>
        <p:spPr bwMode="auto">
          <a:xfrm>
            <a:off x="1600200" y="1752600"/>
            <a:ext cx="563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038600" y="5791200"/>
            <a:ext cx="11430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t="52667" r="51668" b="38666"/>
          <a:stretch>
            <a:fillRect/>
          </a:stretch>
        </p:blipFill>
        <p:spPr bwMode="auto">
          <a:xfrm>
            <a:off x="4572000" y="2819400"/>
            <a:ext cx="2971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1524000"/>
            <a:ext cx="9144000" cy="4724400"/>
            <a:chOff x="0" y="1524000"/>
            <a:chExt cx="9144000" cy="4724400"/>
          </a:xfrm>
        </p:grpSpPr>
        <p:sp>
          <p:nvSpPr>
            <p:cNvPr id="9" name="Rectangle 8"/>
            <p:cNvSpPr/>
            <p:nvPr/>
          </p:nvSpPr>
          <p:spPr>
            <a:xfrm>
              <a:off x="0" y="1524000"/>
              <a:ext cx="9144000" cy="472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78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3" t="24001" r="44583" b="65334"/>
            <a:stretch>
              <a:fillRect/>
            </a:stretch>
          </p:blipFill>
          <p:spPr bwMode="auto">
            <a:xfrm>
              <a:off x="990600" y="3048000"/>
              <a:ext cx="74390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4419600" y="28194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F44F20-F45E-4557-A5F2-AEB39B1B9A30}" type="slidenum">
              <a:rPr lang="en-US">
                <a:solidFill>
                  <a:srgbClr val="045C75"/>
                </a:solidFill>
              </a:rPr>
              <a:pPr/>
              <a:t>34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Radni_sati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intervalu (I način) između 100 i 150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000" r="63750" b="50667"/>
          <a:stretch>
            <a:fillRect/>
          </a:stretch>
        </p:blipFill>
        <p:spPr bwMode="auto">
          <a:xfrm>
            <a:off x="685800" y="1371600"/>
            <a:ext cx="6972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657600" y="5715000"/>
            <a:ext cx="11430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41333" r="76666" b="50667"/>
          <a:stretch>
            <a:fillRect/>
          </a:stretch>
        </p:blipFill>
        <p:spPr bwMode="auto">
          <a:xfrm>
            <a:off x="4800600" y="2514600"/>
            <a:ext cx="2667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1219200"/>
            <a:ext cx="9144000" cy="5257800"/>
            <a:chOff x="0" y="1219200"/>
            <a:chExt cx="9144000" cy="5257800"/>
          </a:xfrm>
        </p:grpSpPr>
        <p:sp>
          <p:nvSpPr>
            <p:cNvPr id="9" name="Rectangle 8"/>
            <p:cNvSpPr/>
            <p:nvPr/>
          </p:nvSpPr>
          <p:spPr>
            <a:xfrm>
              <a:off x="0" y="1219200"/>
              <a:ext cx="91440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3892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" t="12000" r="75000" b="71333"/>
            <a:stretch>
              <a:fillRect/>
            </a:stretch>
          </p:blipFill>
          <p:spPr bwMode="auto">
            <a:xfrm>
              <a:off x="1524000" y="2438400"/>
              <a:ext cx="6324600" cy="272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5105400" y="2286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D451B2-3074-44F9-A962-9CB1D85E3CD0}" type="slidenum">
              <a:rPr lang="en-US">
                <a:solidFill>
                  <a:srgbClr val="045C75"/>
                </a:solidFill>
              </a:rPr>
              <a:pPr/>
              <a:t>35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Radni_sati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intervalu (II način) između 50 i 100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000" r="69167" b="50667"/>
          <a:stretch>
            <a:fillRect/>
          </a:stretch>
        </p:blipFill>
        <p:spPr bwMode="auto">
          <a:xfrm>
            <a:off x="1295400" y="1371600"/>
            <a:ext cx="60198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267200" y="5867400"/>
            <a:ext cx="1371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40999" r="76666" b="50667"/>
          <a:stretch>
            <a:fillRect/>
          </a:stretch>
        </p:blipFill>
        <p:spPr bwMode="auto">
          <a:xfrm>
            <a:off x="4572000" y="28194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1295400"/>
            <a:ext cx="9144000" cy="5257800"/>
            <a:chOff x="0" y="1295400"/>
            <a:chExt cx="9144000" cy="5257800"/>
          </a:xfrm>
        </p:grpSpPr>
        <p:sp>
          <p:nvSpPr>
            <p:cNvPr id="9" name="Rectangle 8"/>
            <p:cNvSpPr/>
            <p:nvPr/>
          </p:nvSpPr>
          <p:spPr>
            <a:xfrm>
              <a:off x="0" y="1295400"/>
              <a:ext cx="91440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3994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" t="12000" r="70416" b="78000"/>
            <a:stretch>
              <a:fillRect/>
            </a:stretch>
          </p:blipFill>
          <p:spPr bwMode="auto">
            <a:xfrm>
              <a:off x="990600" y="2819400"/>
              <a:ext cx="759968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4572000" y="27432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D77D72-4D5C-4E67-9968-353839D747CA}" type="slidenum">
              <a:rPr lang="en-US">
                <a:solidFill>
                  <a:srgbClr val="045C75"/>
                </a:solidFill>
              </a:rPr>
              <a:pPr/>
              <a:t>36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4363"/>
            <a:ext cx="89916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34200" y="4800600"/>
            <a:ext cx="2209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124200"/>
            <a:ext cx="32464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1219200"/>
            <a:ext cx="9144000" cy="5257800"/>
            <a:chOff x="0" y="1219200"/>
            <a:chExt cx="9144000" cy="5257800"/>
          </a:xfrm>
        </p:grpSpPr>
        <p:sp>
          <p:nvSpPr>
            <p:cNvPr id="9" name="Rectangle 8"/>
            <p:cNvSpPr/>
            <p:nvPr/>
          </p:nvSpPr>
          <p:spPr>
            <a:xfrm>
              <a:off x="0" y="1219200"/>
              <a:ext cx="91440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409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12000" r="57500" b="65334"/>
            <a:stretch>
              <a:fillRect/>
            </a:stretch>
          </p:blipFill>
          <p:spPr bwMode="auto">
            <a:xfrm>
              <a:off x="838199" y="1828800"/>
              <a:ext cx="7530353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7696200" y="16764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Kreira polje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Zarada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u kome izračunava zaradu množeći vrednosti polja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Cena_radnog_sata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Radni_sati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9AB542-E6C9-44C5-9656-20618EF309CA}" type="slidenum">
              <a:rPr lang="en-US">
                <a:solidFill>
                  <a:srgbClr val="045C75"/>
                </a:solidFill>
              </a:rPr>
              <a:pPr/>
              <a:t>37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Kreira polje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u kome izračunava porez množeći vrednosti polja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Cena_radnog_sata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Radni_sati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porez koji iznosi 11%.</a:t>
            </a:r>
            <a:endPara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53200" y="5105400"/>
            <a:ext cx="2438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200400"/>
            <a:ext cx="36226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600200"/>
            <a:chExt cx="9144000" cy="5257800"/>
          </a:xfrm>
        </p:grpSpPr>
        <p:sp>
          <p:nvSpPr>
            <p:cNvPr id="9" name="Rectangle 8"/>
            <p:cNvSpPr/>
            <p:nvPr/>
          </p:nvSpPr>
          <p:spPr>
            <a:xfrm>
              <a:off x="0" y="1600200"/>
              <a:ext cx="91440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4199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52600"/>
              <a:ext cx="8612187" cy="445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8305800" y="1524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7C64CA-7734-404B-9BCF-399ACE26FDC6}" type="slidenum">
              <a:rPr lang="en-US">
                <a:solidFill>
                  <a:srgbClr val="045C75"/>
                </a:solidFill>
              </a:rPr>
              <a:pPr/>
              <a:t>38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Zarada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Latn-C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veća od 40000 i kojima je vrednost polja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Mesto_prebivališta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- Beograd.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000" r="40834" b="50667"/>
          <a:stretch>
            <a:fillRect/>
          </a:stretch>
        </p:blipFill>
        <p:spPr bwMode="auto">
          <a:xfrm>
            <a:off x="304800" y="182880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324600" y="5791200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7600" y="5791200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9" t="39999" r="40834" b="50667"/>
          <a:stretch>
            <a:fillRect/>
          </a:stretch>
        </p:blipFill>
        <p:spPr bwMode="auto">
          <a:xfrm>
            <a:off x="3962400" y="2895600"/>
            <a:ext cx="4495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1600200"/>
            <a:ext cx="9144000" cy="4876800"/>
            <a:chOff x="0" y="1600200"/>
            <a:chExt cx="9144000" cy="4876800"/>
          </a:xfrm>
        </p:grpSpPr>
        <p:sp>
          <p:nvSpPr>
            <p:cNvPr id="9" name="Rectangle 8"/>
            <p:cNvSpPr/>
            <p:nvPr/>
          </p:nvSpPr>
          <p:spPr>
            <a:xfrm>
              <a:off x="0" y="1600200"/>
              <a:ext cx="9144000" cy="487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430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" t="12000" r="52083" b="70667"/>
            <a:stretch>
              <a:fillRect/>
            </a:stretch>
          </p:blipFill>
          <p:spPr bwMode="auto">
            <a:xfrm>
              <a:off x="304800" y="2667000"/>
              <a:ext cx="85344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7239000" y="23622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001000" y="23622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4BBFDC-B771-4FF0-89CE-83C9A922BC2F}" type="slidenum">
              <a:rPr lang="en-US">
                <a:solidFill>
                  <a:srgbClr val="045C75"/>
                </a:solidFill>
              </a:rPr>
              <a:pPr/>
              <a:t>39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Prikazuje sve slogove kojima je vrednost polja 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Zarada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veća od 40000 ili kojima je vrednost polja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Mesto_prebivališta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- Pančevo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675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867400" y="60960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34200" y="61722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6248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41006" r="40834" b="49333"/>
          <a:stretch>
            <a:fillRect/>
          </a:stretch>
        </p:blipFill>
        <p:spPr bwMode="auto">
          <a:xfrm>
            <a:off x="4267200" y="3276600"/>
            <a:ext cx="3886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1600200"/>
            <a:ext cx="9144000" cy="4953000"/>
            <a:chOff x="0" y="1600200"/>
            <a:chExt cx="9144000" cy="4953000"/>
          </a:xfrm>
        </p:grpSpPr>
        <p:sp>
          <p:nvSpPr>
            <p:cNvPr id="9" name="Rectangle 8"/>
            <p:cNvSpPr/>
            <p:nvPr/>
          </p:nvSpPr>
          <p:spPr>
            <a:xfrm>
              <a:off x="0" y="1600200"/>
              <a:ext cx="914400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440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" t="12000" r="52501" b="54001"/>
            <a:stretch>
              <a:fillRect/>
            </a:stretch>
          </p:blipFill>
          <p:spPr bwMode="auto">
            <a:xfrm>
              <a:off x="381000" y="2209800"/>
              <a:ext cx="845820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7391400" y="1905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153400" y="19050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4" grpId="0" animBg="1"/>
      <p:bldP spid="14" grpId="1" animBg="1"/>
      <p:bldP spid="14" grpId="2" animBg="1"/>
      <p:bldP spid="14" grpId="3" animBg="1"/>
      <p:bldP spid="14" grpId="4" animBg="1"/>
      <p:bldP spid="17" grpId="0" animBg="1"/>
      <p:bldP spid="17" grpId="1" animBg="1"/>
      <p:bldP spid="17" grpId="2" animBg="1"/>
      <p:bldP spid="17" grpId="3" animBg="1"/>
      <p:bldP spid="17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smtClean="0"/>
              <a:t>Pravljenje upita je moguće na dva načina:</a:t>
            </a:r>
          </a:p>
          <a:p>
            <a:pPr lvl="2"/>
            <a:r>
              <a:rPr lang="sr-Latn-CS" smtClean="0"/>
              <a:t>Create query in Design view</a:t>
            </a:r>
          </a:p>
          <a:p>
            <a:pPr lvl="2"/>
            <a:r>
              <a:rPr lang="sr-Latn-CS" smtClean="0"/>
              <a:t>Create query by using wizard (pravljenje upita korak po korak pomoću čarobnjaka</a:t>
            </a:r>
            <a:r>
              <a:rPr lang="en-US" smtClean="0"/>
              <a:t>)</a:t>
            </a:r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D1086D-7CF3-440C-8FDF-99252233AC21}" type="slidenum">
              <a:rPr lang="en-US">
                <a:solidFill>
                  <a:srgbClr val="045C75"/>
                </a:solidFill>
              </a:rPr>
              <a:pPr/>
              <a:t>4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8197" name="Picture 4" descr="s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5497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21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DF1580-57DD-41C4-BDF3-79D017D9780B}" type="slidenum">
              <a:rPr lang="en-US">
                <a:solidFill>
                  <a:srgbClr val="045C75"/>
                </a:solidFill>
              </a:rPr>
              <a:pPr/>
              <a:t>40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6096000" cy="1417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Brisanje slogova označenih u polju „</a:t>
            </a:r>
            <a:r>
              <a:rPr lang="sr-Latn-CS" sz="1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Brisi</a:t>
            </a:r>
            <a:r>
              <a:rPr lang="sr-Latn-C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2743200"/>
            <a:ext cx="3048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666" r="58751" b="47333"/>
          <a:stretch>
            <a:fillRect/>
          </a:stretch>
        </p:blipFill>
        <p:spPr bwMode="auto">
          <a:xfrm>
            <a:off x="1066800" y="1600200"/>
            <a:ext cx="708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58674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1219200"/>
            <a:ext cx="9144000" cy="5334000"/>
            <a:chOff x="0" y="1219200"/>
            <a:chExt cx="9144000" cy="5334000"/>
          </a:xfrm>
        </p:grpSpPr>
        <p:sp>
          <p:nvSpPr>
            <p:cNvPr id="9" name="Rectangle 8"/>
            <p:cNvSpPr/>
            <p:nvPr/>
          </p:nvSpPr>
          <p:spPr>
            <a:xfrm>
              <a:off x="0" y="1219200"/>
              <a:ext cx="9144000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450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295400"/>
              <a:ext cx="63627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572000" y="3581400"/>
            <a:ext cx="342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Izabere se tip upita Delete Query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2971800"/>
            <a:ext cx="1295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61722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1219200"/>
            <a:ext cx="9144000" cy="5410200"/>
            <a:chOff x="0" y="1219200"/>
            <a:chExt cx="9144000" cy="5410200"/>
          </a:xfrm>
        </p:grpSpPr>
        <p:sp>
          <p:nvSpPr>
            <p:cNvPr id="17" name="Rectangle 16"/>
            <p:cNvSpPr/>
            <p:nvPr/>
          </p:nvSpPr>
          <p:spPr>
            <a:xfrm>
              <a:off x="0" y="1219200"/>
              <a:ext cx="9144000" cy="541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/>
            </a:p>
          </p:txBody>
        </p:sp>
        <p:pic>
          <p:nvPicPr>
            <p:cNvPr id="450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" t="39333" r="64999" b="48001"/>
            <a:stretch>
              <a:fillRect/>
            </a:stretch>
          </p:blipFill>
          <p:spPr bwMode="auto">
            <a:xfrm>
              <a:off x="228600" y="2819400"/>
              <a:ext cx="8610600" cy="199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6" grpId="0" animBg="1"/>
      <p:bldP spid="6" grpId="1" animBg="1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primer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Baza radnika se sastoji iz dve tabele</a:t>
            </a:r>
            <a:r>
              <a:rPr lang="sr-Latn-CS" smtClean="0"/>
              <a:t>:</a:t>
            </a:r>
          </a:p>
          <a:p>
            <a:pPr lvl="2"/>
            <a:r>
              <a:rPr lang="sr-Latn-CS" smtClean="0"/>
              <a:t>T_Radnik</a:t>
            </a:r>
            <a:br>
              <a:rPr lang="sr-Latn-CS" smtClean="0"/>
            </a:br>
            <a:r>
              <a:rPr lang="sr-Latn-CS" smtClean="0"/>
              <a:t/>
            </a:r>
            <a:br>
              <a:rPr lang="sr-Latn-CS" smtClean="0"/>
            </a:br>
            <a:r>
              <a:rPr lang="sr-Latn-CS" smtClean="0"/>
              <a:t/>
            </a:r>
            <a:br>
              <a:rPr lang="sr-Latn-CS" smtClean="0"/>
            </a:br>
            <a:r>
              <a:rPr lang="sr-Latn-CS" smtClean="0"/>
              <a:t/>
            </a:r>
            <a:br>
              <a:rPr lang="sr-Latn-CS" smtClean="0"/>
            </a:br>
            <a:r>
              <a:rPr lang="sr-Latn-CS" smtClean="0"/>
              <a:t/>
            </a:r>
            <a:br>
              <a:rPr lang="sr-Latn-CS" smtClean="0"/>
            </a:br>
            <a:r>
              <a:rPr lang="sr-Latn-CS" smtClean="0"/>
              <a:t/>
            </a:r>
            <a:br>
              <a:rPr lang="sr-Latn-CS" smtClean="0"/>
            </a:br>
            <a:endParaRPr lang="sr-Latn-CS" smtClean="0"/>
          </a:p>
          <a:p>
            <a:pPr lvl="2"/>
            <a:r>
              <a:rPr lang="sr-Latn-CS" smtClean="0"/>
              <a:t>T_Mesto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1CA3A1-A303-4005-AC42-6864A70C555C}" type="slidenum">
              <a:rPr lang="en-US">
                <a:solidFill>
                  <a:srgbClr val="045C75"/>
                </a:solidFill>
              </a:rPr>
              <a:pPr/>
              <a:t>5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9221" name="Picture 5" descr="slik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819400"/>
            <a:ext cx="665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lika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126038"/>
            <a:ext cx="662305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primer</a:t>
            </a: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smtClean="0"/>
              <a:t>Potrebno je uraditi sledeće:</a:t>
            </a:r>
            <a:br>
              <a:rPr lang="sr-Latn-CS" smtClean="0"/>
            </a:br>
            <a:endParaRPr lang="sr-Latn-CS" smtClean="0"/>
          </a:p>
          <a:p>
            <a:pPr marL="1123950" lvl="2" indent="-457200">
              <a:buFont typeface="Calibri" panose="020F0502020204030204" pitchFamily="34" charset="0"/>
              <a:buAutoNum type="arabicPeriod"/>
            </a:pPr>
            <a:r>
              <a:rPr lang="sr-Latn-CS" smtClean="0"/>
              <a:t>Izdvojiti samo radnike koji imaju preko 36 godina staža radi odlaska u penziju</a:t>
            </a:r>
            <a:br>
              <a:rPr lang="sr-Latn-CS" smtClean="0"/>
            </a:br>
            <a:endParaRPr lang="sr-Latn-CS" smtClean="0"/>
          </a:p>
          <a:p>
            <a:pPr marL="1123950" lvl="2" indent="-457200">
              <a:buFont typeface="Calibri" panose="020F0502020204030204" pitchFamily="34" charset="0"/>
              <a:buAutoNum type="arabicPeriod"/>
            </a:pPr>
            <a:r>
              <a:rPr lang="sr-Latn-CS" smtClean="0"/>
              <a:t>Izdvojiti radnike koji imaju tačno 10 godina staža radi dodele jubilarne nagrade</a:t>
            </a:r>
            <a:br>
              <a:rPr lang="sr-Latn-CS" smtClean="0"/>
            </a:br>
            <a:endParaRPr lang="sr-Latn-CS" smtClean="0"/>
          </a:p>
          <a:p>
            <a:pPr marL="1123950" lvl="2" indent="-457200">
              <a:buFont typeface="Calibri" panose="020F0502020204030204" pitchFamily="34" charset="0"/>
              <a:buAutoNum type="arabicPeriod"/>
            </a:pPr>
            <a:r>
              <a:rPr lang="sr-Latn-CS" smtClean="0"/>
              <a:t>Izdvojiti radnike koji imaju tačno 10, 20 ili 30 godina staža radi dodele jubilarne nagrade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9FC115-C6D1-4051-A3BF-5F54A98C9B94}" type="slidenum">
              <a:rPr lang="en-US">
                <a:solidFill>
                  <a:srgbClr val="045C75"/>
                </a:solidFill>
              </a:rPr>
              <a:pPr/>
              <a:t>6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smtClean="0"/>
              <a:t>U polju </a:t>
            </a:r>
            <a:r>
              <a:rPr lang="sr-Latn-CS" i="1" smtClean="0"/>
              <a:t>Queries</a:t>
            </a:r>
            <a:r>
              <a:rPr lang="sr-Latn-CS" smtClean="0"/>
              <a:t> izabrati opciju </a:t>
            </a:r>
            <a:r>
              <a:rPr lang="sr-Latn-CS" i="1" smtClean="0"/>
              <a:t>Create query by using wizard </a:t>
            </a:r>
            <a:r>
              <a:rPr lang="sr-Latn-CS" smtClean="0"/>
              <a:t>i pratiti sledeće korake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A4223F-1915-44FB-80D4-836061652108}" type="slidenum">
              <a:rPr lang="en-US">
                <a:solidFill>
                  <a:srgbClr val="045C75"/>
                </a:solidFill>
              </a:rPr>
              <a:pPr/>
              <a:t>7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7" name="Picture 6" descr="slika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0815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lika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43132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lika 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43132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lika 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43132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lika 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43132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lika 7 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0815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2438400" y="32766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4" descr="slika 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0815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4953000" y="51054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27432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81200" y="5181600"/>
            <a:ext cx="6096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53000" y="4724400"/>
            <a:ext cx="1066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Slede</a:t>
            </a:r>
            <a:r>
              <a:rPr lang="sr-Latn-CS" smtClean="0"/>
              <a:t>ća tabela sadrži primere kriterijuma za upite</a:t>
            </a:r>
          </a:p>
          <a:p>
            <a:pPr lvl="1"/>
            <a:endParaRPr lang="sr-Latn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71A369-8B68-4320-908F-B287B5B4C8F7}" type="slidenum">
              <a:rPr lang="en-US">
                <a:solidFill>
                  <a:srgbClr val="045C75"/>
                </a:solidFill>
              </a:rPr>
              <a:pPr/>
              <a:t>8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438400"/>
          <a:ext cx="7315200" cy="2992438"/>
        </p:xfrm>
        <a:graphic>
          <a:graphicData uri="http://schemas.openxmlformats.org/drawingml/2006/table">
            <a:tbl>
              <a:tblPr/>
              <a:tblGrid>
                <a:gridCol w="2514600"/>
                <a:gridCol w="914400"/>
                <a:gridCol w="3886200"/>
              </a:tblGrid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Obuhvaćeni zapisi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Kriterijum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 upita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Tačno se podudaraju sa nekom vrednošću, npr. sa vrednošću „Sparks “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“Sparks"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u kojima je polje „Naziv_gradilista“ postavljeno na vrednost „Sparks “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 podudaraju se sa nekom vrednošću, npr. sa vrednošću „Avalski toranj“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"Avalski toranj"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u kojima polje „Naziv_gradilista “ nije postavljeno na vrednost „Avalski toranj “, već na neko drugo gradili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Počinju preciziranom niskom, npr. slovom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Vraća zapise za sv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gradilišta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čija imena počinju slovom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npr.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Sparks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Sportski centar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Napomena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 Zvezdica (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 u izrazu predstavlja bilo koju nisku znakova – ona se još naziva i džoker znak.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UPITA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primeri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A6C2F0-5AEA-4AD9-827D-E017926D4C2A}" type="slidenum">
              <a:rPr lang="en-US">
                <a:solidFill>
                  <a:srgbClr val="045C75"/>
                </a:solidFill>
              </a:rPr>
              <a:pPr/>
              <a:t>9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81200"/>
          <a:ext cx="7315200" cy="4024313"/>
        </p:xfrm>
        <a:graphic>
          <a:graphicData uri="http://schemas.openxmlformats.org/drawingml/2006/table">
            <a:tbl>
              <a:tblPr/>
              <a:tblGrid>
                <a:gridCol w="2438400"/>
                <a:gridCol w="990600"/>
                <a:gridCol w="3886200"/>
              </a:tblGrid>
              <a:tr h="240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Obuhvaćeni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zapisi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Kriterijum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Rezultat upita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Ne počinju preciziranom niskom, npr. ne počinju slovom U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Not Like U*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gradilišta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čija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imena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ne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počinju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slovom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U</a:t>
                      </a: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preciziranu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Arena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Like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"*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Arena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*"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gradilišta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koji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Arena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preciziranu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Arena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Not Like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"*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Arena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*"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gradilišta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  <a:ea typeface="Calibri"/>
                          <a:cs typeface="Times New Roman"/>
                        </a:rPr>
                        <a:t>koji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sadrže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+mn-lt"/>
                          <a:ea typeface="Calibri"/>
                          <a:cs typeface="Times New Roman"/>
                        </a:rPr>
                        <a:t>Arena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Završavaju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preciziranom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niskom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niska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Like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"*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Vraća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zapise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imena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čij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se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vrednosti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završavaju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“,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npr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Jovan </a:t>
                      </a:r>
                      <a:r>
                        <a:rPr lang="en-US" sz="11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CS" sz="1100" dirty="0" smtClean="0">
                          <a:latin typeface="Calibri"/>
                          <a:ea typeface="Calibri"/>
                          <a:cs typeface="Times New Roman"/>
                        </a:rPr>
                        <a:t>Dragan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5537</TotalTime>
  <Words>2756</Words>
  <Application>Microsoft Office PowerPoint</Application>
  <PresentationFormat>On-screen Show (4:3)</PresentationFormat>
  <Paragraphs>324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Arial</vt:lpstr>
      <vt:lpstr>Wingdings 2</vt:lpstr>
      <vt:lpstr>Times New Roman</vt:lpstr>
      <vt:lpstr>Flow</vt:lpstr>
      <vt:lpstr>Microsoft Access </vt:lpstr>
      <vt:lpstr>O UPITIMA</vt:lpstr>
      <vt:lpstr>TIPOVI UPITA</vt:lpstr>
      <vt:lpstr>PRAVLJENJE UPITA</vt:lpstr>
      <vt:lpstr>PRAVLJENJE UPITA - primer</vt:lpstr>
      <vt:lpstr>PRAVLJENJE UPITA - primeri</vt:lpstr>
      <vt:lpstr>PRAVLJENJE UPITA – primer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PRAVLJENJE UPITA – primeri</vt:lpstr>
      <vt:lpstr>primer 1:  </vt:lpstr>
      <vt:lpstr>primer 2:  </vt:lpstr>
      <vt:lpstr>primer 3:  </vt:lpstr>
      <vt:lpstr>primer 4:  </vt:lpstr>
      <vt:lpstr>primer 6:  </vt:lpstr>
      <vt:lpstr>primer 7:  </vt:lpstr>
      <vt:lpstr>primer 8:  </vt:lpstr>
      <vt:lpstr>primer 9:  </vt:lpstr>
      <vt:lpstr>primer 10:  </vt:lpstr>
      <vt:lpstr>primer 11:  </vt:lpstr>
      <vt:lpstr>primer 12:  </vt:lpstr>
      <vt:lpstr>primer 13:  </vt:lpstr>
      <vt:lpstr>primer 14:  </vt:lpstr>
      <vt:lpstr>primer 15:  </vt:lpstr>
      <vt:lpstr>primer 16:  </vt:lpstr>
      <vt:lpstr>primer 17:  </vt:lpstr>
      <vt:lpstr>primer 18:  </vt:lpstr>
      <vt:lpstr>primer 19:  </vt:lpstr>
      <vt:lpstr>primer 20:  </vt:lpstr>
      <vt:lpstr>primer 21:  </vt:lpstr>
    </vt:vector>
  </TitlesOfParts>
  <Company>Kostic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2003</dc:title>
  <dc:creator>Aleksandar</dc:creator>
  <cp:lastModifiedBy>Lesa Veliki</cp:lastModifiedBy>
  <cp:revision>462</cp:revision>
  <dcterms:created xsi:type="dcterms:W3CDTF">2009-02-25T16:24:30Z</dcterms:created>
  <dcterms:modified xsi:type="dcterms:W3CDTF">2021-05-17T13:22:44Z</dcterms:modified>
</cp:coreProperties>
</file>