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73" r:id="rId9"/>
    <p:sldId id="274" r:id="rId10"/>
    <p:sldId id="275" r:id="rId11"/>
    <p:sldId id="276" r:id="rId12"/>
    <p:sldId id="277" r:id="rId13"/>
    <p:sldId id="278" r:id="rId14"/>
    <p:sldId id="279" r:id="rId15"/>
    <p:sldId id="280" r:id="rId16"/>
    <p:sldId id="263" r:id="rId17"/>
    <p:sldId id="272" r:id="rId18"/>
    <p:sldId id="27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9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C6EFBFB8-A2AA-40C2-9243-6729EA737371}" type="datetimeFigureOut">
              <a:rPr lang="en-US" smtClean="0"/>
              <a:pPr/>
              <a:t>11/2/2020</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3947C30F-0139-4235-8395-5E879E2F976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6EFBFB8-A2AA-40C2-9243-6729EA737371}" type="datetimeFigureOut">
              <a:rPr lang="en-US" smtClean="0"/>
              <a:pPr/>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47C30F-0139-4235-8395-5E879E2F976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6EFBFB8-A2AA-40C2-9243-6729EA737371}" type="datetimeFigureOut">
              <a:rPr lang="en-US" smtClean="0"/>
              <a:pPr/>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47C30F-0139-4235-8395-5E879E2F976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C6EFBFB8-A2AA-40C2-9243-6729EA737371}" type="datetimeFigureOut">
              <a:rPr lang="en-US" smtClean="0"/>
              <a:pPr/>
              <a:t>11/2/2020</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3947C30F-0139-4235-8395-5E879E2F976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C6EFBFB8-A2AA-40C2-9243-6729EA737371}" type="datetimeFigureOut">
              <a:rPr lang="en-US" smtClean="0"/>
              <a:pPr/>
              <a:t>11/2/2020</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3947C30F-0139-4235-8395-5E879E2F9766}"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C6EFBFB8-A2AA-40C2-9243-6729EA737371}" type="datetimeFigureOut">
              <a:rPr lang="en-US" smtClean="0"/>
              <a:pPr/>
              <a:t>11/2/2020</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3947C30F-0139-4235-8395-5E879E2F976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C6EFBFB8-A2AA-40C2-9243-6729EA737371}" type="datetimeFigureOut">
              <a:rPr lang="en-US" smtClean="0"/>
              <a:pPr/>
              <a:t>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3947C30F-0139-4235-8395-5E879E2F9766}"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C6EFBFB8-A2AA-40C2-9243-6729EA737371}" type="datetimeFigureOut">
              <a:rPr lang="en-US" smtClean="0"/>
              <a:pPr/>
              <a:t>11/2/2020</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47C30F-0139-4235-8395-5E879E2F976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6EFBFB8-A2AA-40C2-9243-6729EA737371}" type="datetimeFigureOut">
              <a:rPr lang="en-US" smtClean="0"/>
              <a:pPr/>
              <a:t>11/2/2020</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47C30F-0139-4235-8395-5E879E2F976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C6EFBFB8-A2AA-40C2-9243-6729EA737371}" type="datetimeFigureOut">
              <a:rPr lang="en-US" smtClean="0"/>
              <a:pPr/>
              <a:t>11/2/2020</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47C30F-0139-4235-8395-5E879E2F976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C6EFBFB8-A2AA-40C2-9243-6729EA737371}" type="datetimeFigureOut">
              <a:rPr lang="en-US" smtClean="0"/>
              <a:pPr/>
              <a:t>11/2/2020</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3947C30F-0139-4235-8395-5E879E2F9766}"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C6EFBFB8-A2AA-40C2-9243-6729EA737371}" type="datetimeFigureOut">
              <a:rPr lang="en-US" smtClean="0"/>
              <a:pPr/>
              <a:t>11/2/2020</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3947C30F-0139-4235-8395-5E879E2F9766}"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981199"/>
          </a:xfrm>
        </p:spPr>
        <p:txBody>
          <a:bodyPr>
            <a:noAutofit/>
          </a:bodyPr>
          <a:lstStyle/>
          <a:p>
            <a:pPr algn="ctr"/>
            <a:r>
              <a:rPr lang="sr-Cyrl-CS" sz="3200" b="1" dirty="0" smtClean="0"/>
              <a:t>АКАДЕМИЈА ТЕХНИЧКО – УМЕТНИЧКИХ</a:t>
            </a:r>
            <a:br>
              <a:rPr lang="sr-Cyrl-CS" sz="3200" b="1" dirty="0" smtClean="0"/>
            </a:br>
            <a:r>
              <a:rPr lang="sr-Cyrl-CS" sz="3200" b="1" dirty="0" smtClean="0"/>
              <a:t>СТРУКОВНИХ СТУДИЈА</a:t>
            </a:r>
            <a:br>
              <a:rPr lang="sr-Cyrl-CS" sz="3200" b="1" dirty="0" smtClean="0"/>
            </a:br>
            <a:r>
              <a:rPr lang="sr-Cyrl-CS" sz="3200" b="1" dirty="0" smtClean="0"/>
              <a:t>БЕОГРАД</a:t>
            </a:r>
            <a:br>
              <a:rPr lang="sr-Cyrl-CS" sz="3200" b="1" dirty="0" smtClean="0"/>
            </a:br>
            <a:r>
              <a:rPr lang="sr-Cyrl-CS" sz="3200" b="1" dirty="0" smtClean="0"/>
              <a:t>ВИСОКА ГРАЂЕВИНСКО ГЕОДЕТСКА ШКОЛА</a:t>
            </a:r>
            <a:endParaRPr lang="en-US" sz="3200" b="1" dirty="0"/>
          </a:p>
        </p:txBody>
      </p:sp>
      <p:sp>
        <p:nvSpPr>
          <p:cNvPr id="3" name="Subtitle 2"/>
          <p:cNvSpPr>
            <a:spLocks noGrp="1"/>
          </p:cNvSpPr>
          <p:nvPr>
            <p:ph type="subTitle" idx="1"/>
          </p:nvPr>
        </p:nvSpPr>
        <p:spPr>
          <a:xfrm>
            <a:off x="1371600" y="4038600"/>
            <a:ext cx="6400800" cy="2819400"/>
          </a:xfrm>
        </p:spPr>
        <p:txBody>
          <a:bodyPr>
            <a:normAutofit fontScale="40000" lnSpcReduction="20000"/>
          </a:bodyPr>
          <a:lstStyle/>
          <a:p>
            <a:r>
              <a:rPr lang="sr-Cyrl-CS" sz="4000" b="1" dirty="0" err="1"/>
              <a:t>Мастер</a:t>
            </a:r>
            <a:r>
              <a:rPr lang="sr-Cyrl-CS" sz="4000" b="1" dirty="0"/>
              <a:t> </a:t>
            </a:r>
            <a:r>
              <a:rPr lang="sr-Cyrl-CS" sz="4000" b="1" dirty="0" err="1"/>
              <a:t>струковних</a:t>
            </a:r>
            <a:r>
              <a:rPr lang="sr-Cyrl-CS" sz="4000" b="1" dirty="0"/>
              <a:t> студија</a:t>
            </a:r>
            <a:endParaRPr lang="en-US" sz="4000" dirty="0"/>
          </a:p>
          <a:p>
            <a:r>
              <a:rPr lang="sr-Cyrl-CS" sz="4000" b="1" dirty="0"/>
              <a:t> </a:t>
            </a:r>
            <a:endParaRPr lang="en-US" sz="4000" dirty="0"/>
          </a:p>
          <a:p>
            <a:r>
              <a:rPr lang="sr-Cyrl-CS" sz="4000" b="1" dirty="0"/>
              <a:t>ГРАЂЕВИНСКО ИНЖЕЊЕРСТВО У ВИСОКОГРАДЊИ</a:t>
            </a:r>
            <a:endParaRPr lang="en-US" sz="5400" b="1" dirty="0">
              <a:solidFill>
                <a:schemeClr val="tx1"/>
              </a:solidFill>
            </a:endParaRPr>
          </a:p>
          <a:p>
            <a:pPr algn="ctr"/>
            <a:r>
              <a:rPr lang="sr-Cyrl-CS" sz="5400" b="1" dirty="0">
                <a:solidFill>
                  <a:schemeClr val="tx1"/>
                </a:solidFill>
              </a:rPr>
              <a:t>ОСНОВЕ АРХИТЕКТОНСКОГ ПРОЈЕКТОВАЊА</a:t>
            </a:r>
            <a:endParaRPr lang="sr-Latn-CS" sz="5400" b="1" dirty="0">
              <a:solidFill>
                <a:schemeClr val="tx1"/>
              </a:solidFill>
            </a:endParaRPr>
          </a:p>
          <a:p>
            <a:endParaRPr lang="sr-Latn-CS" sz="3200" dirty="0">
              <a:solidFill>
                <a:schemeClr val="tx1"/>
              </a:solidFill>
            </a:endParaRPr>
          </a:p>
          <a:p>
            <a:r>
              <a:rPr lang="sr-Cyrl-CS" sz="3200" b="1" dirty="0"/>
              <a:t>П Р Е Д А В А Њ Е     </a:t>
            </a:r>
            <a:r>
              <a:rPr lang="sr-Latn-CS" sz="3200" b="1" dirty="0"/>
              <a:t>I</a:t>
            </a:r>
            <a:endParaRPr lang="en-US" sz="3200" dirty="0"/>
          </a:p>
          <a:p>
            <a:r>
              <a:rPr lang="sr-Cyrl-CS" sz="3200" b="1" dirty="0"/>
              <a:t> </a:t>
            </a:r>
            <a:endParaRPr lang="en-US" sz="3200" dirty="0"/>
          </a:p>
          <a:p>
            <a:r>
              <a:rPr lang="sr-Cyrl-CS" sz="3200" b="1" dirty="0"/>
              <a:t>УВОДНО ПРЕДАВАЊЕ</a:t>
            </a:r>
            <a:endParaRPr lang="en-US" sz="3200" dirty="0"/>
          </a:p>
          <a:p>
            <a:r>
              <a:rPr lang="sr-Cyrl-CS" sz="3200" b="1" dirty="0"/>
              <a:t> </a:t>
            </a:r>
            <a:endParaRPr lang="en-US" sz="3200" dirty="0"/>
          </a:p>
          <a:p>
            <a:endParaRPr lang="sr-Latn-CS" sz="3200" dirty="0">
              <a:solidFill>
                <a:schemeClr val="tx1"/>
              </a:solidFill>
            </a:endParaRPr>
          </a:p>
          <a:p>
            <a:r>
              <a:rPr lang="sr-Cyrl-CS" sz="4000" dirty="0">
                <a:solidFill>
                  <a:schemeClr val="tx1"/>
                </a:solidFill>
              </a:rPr>
              <a:t>Мр</a:t>
            </a:r>
            <a:r>
              <a:rPr lang="en-US" sz="4000" dirty="0">
                <a:solidFill>
                  <a:schemeClr val="tx1"/>
                </a:solidFill>
              </a:rPr>
              <a:t> </a:t>
            </a:r>
            <a:r>
              <a:rPr lang="sr-Cyrl-CS" sz="4000" dirty="0">
                <a:solidFill>
                  <a:schemeClr val="tx1"/>
                </a:solidFill>
              </a:rPr>
              <a:t>Зоран Живковић </a:t>
            </a:r>
            <a:r>
              <a:rPr lang="sr-Cyrl-CS" sz="4000" dirty="0" err="1">
                <a:solidFill>
                  <a:schemeClr val="tx1"/>
                </a:solidFill>
              </a:rPr>
              <a:t>дипл.инж.арх</a:t>
            </a:r>
            <a:r>
              <a:rPr lang="sr-Cyrl-CS" sz="4000" dirty="0">
                <a:solidFill>
                  <a:schemeClr val="tx1"/>
                </a:solidFill>
              </a:rPr>
              <a:t>.</a:t>
            </a:r>
            <a:endParaRPr lang="sr-Latn-CS" sz="40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r-Cyrl-CS" b="1" dirty="0">
                <a:solidFill>
                  <a:schemeClr val="tx1"/>
                </a:solidFill>
              </a:rPr>
              <a:t>ПРОЈЕКТОВАЊЕ</a:t>
            </a:r>
            <a:r>
              <a:rPr lang="sr-Latn-CS" b="1" dirty="0">
                <a:solidFill>
                  <a:schemeClr val="tx1"/>
                </a:solidFill>
              </a:rPr>
              <a:t/>
            </a:r>
            <a:br>
              <a:rPr lang="sr-Latn-CS" b="1" dirty="0">
                <a:solidFill>
                  <a:schemeClr val="tx1"/>
                </a:solidFill>
              </a:rPr>
            </a:br>
            <a:r>
              <a:rPr lang="sr-Cyrl-RS" b="1" dirty="0">
                <a:solidFill>
                  <a:schemeClr val="tx1"/>
                </a:solidFill>
              </a:rPr>
              <a:t>ОСНОВЕ АРХИТЕКТОНСКОГ </a:t>
            </a:r>
            <a:r>
              <a:rPr lang="sr-Cyrl-CS" b="1" dirty="0">
                <a:solidFill>
                  <a:schemeClr val="tx1"/>
                </a:solidFill>
              </a:rPr>
              <a:t>ПРОЈЕКТОВАЊА</a:t>
            </a:r>
            <a:endParaRPr lang="en-US" dirty="0"/>
          </a:p>
        </p:txBody>
      </p:sp>
      <p:sp>
        <p:nvSpPr>
          <p:cNvPr id="3" name="Content Placeholder 2"/>
          <p:cNvSpPr>
            <a:spLocks noGrp="1"/>
          </p:cNvSpPr>
          <p:nvPr>
            <p:ph idx="1"/>
          </p:nvPr>
        </p:nvSpPr>
        <p:spPr/>
        <p:txBody>
          <a:bodyPr/>
          <a:lstStyle/>
          <a:p>
            <a:r>
              <a:rPr lang="sr-Cyrl-RS" dirty="0"/>
              <a:t>Стандарди који су већ усвојени код произвођача намештаја и опреме</a:t>
            </a:r>
            <a:endParaRPr lang="en-US" dirty="0"/>
          </a:p>
          <a:p>
            <a:endParaRPr lang="en-US" dirty="0"/>
          </a:p>
        </p:txBody>
      </p:sp>
      <p:pic>
        <p:nvPicPr>
          <p:cNvPr id="5122" name="Picture 23" descr="Rezultat slika za WC SOLJA I BIDE slik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113847"/>
            <a:ext cx="4181475"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4480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r-Cyrl-CS" b="1" dirty="0">
                <a:solidFill>
                  <a:schemeClr val="tx1"/>
                </a:solidFill>
              </a:rPr>
              <a:t>ПРОЈЕКТОВАЊЕ</a:t>
            </a:r>
            <a:r>
              <a:rPr lang="sr-Latn-CS" b="1" dirty="0">
                <a:solidFill>
                  <a:schemeClr val="tx1"/>
                </a:solidFill>
              </a:rPr>
              <a:t/>
            </a:r>
            <a:br>
              <a:rPr lang="sr-Latn-CS" b="1" dirty="0">
                <a:solidFill>
                  <a:schemeClr val="tx1"/>
                </a:solidFill>
              </a:rPr>
            </a:br>
            <a:r>
              <a:rPr lang="sr-Cyrl-RS" b="1" dirty="0">
                <a:solidFill>
                  <a:schemeClr val="tx1"/>
                </a:solidFill>
              </a:rPr>
              <a:t>ОСНОВЕ АРХИТЕКТОНСКОГ </a:t>
            </a:r>
            <a:r>
              <a:rPr lang="sr-Cyrl-CS" b="1" dirty="0">
                <a:solidFill>
                  <a:schemeClr val="tx1"/>
                </a:solidFill>
              </a:rPr>
              <a:t>ПРОЈЕКТОВАЊА</a:t>
            </a:r>
            <a:endParaRPr lang="en-US" dirty="0"/>
          </a:p>
        </p:txBody>
      </p:sp>
      <p:sp>
        <p:nvSpPr>
          <p:cNvPr id="3" name="Content Placeholder 2"/>
          <p:cNvSpPr>
            <a:spLocks noGrp="1"/>
          </p:cNvSpPr>
          <p:nvPr>
            <p:ph idx="1"/>
          </p:nvPr>
        </p:nvSpPr>
        <p:spPr/>
        <p:txBody>
          <a:bodyPr/>
          <a:lstStyle/>
          <a:p>
            <a:r>
              <a:rPr lang="sr-Cyrl-RS" dirty="0"/>
              <a:t>Стандарди који су већ усвојени код произвођача намештаја и опреме</a:t>
            </a:r>
            <a:endParaRPr lang="en-US" dirty="0"/>
          </a:p>
          <a:p>
            <a:endParaRPr lang="en-US" dirty="0"/>
          </a:p>
        </p:txBody>
      </p:sp>
      <p:pic>
        <p:nvPicPr>
          <p:cNvPr id="6146" name="Picture 14" descr="Rezultat slika za STOLICE slik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2514600"/>
            <a:ext cx="5400675"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4190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r-Cyrl-CS" b="1" dirty="0">
                <a:solidFill>
                  <a:schemeClr val="tx1"/>
                </a:solidFill>
              </a:rPr>
              <a:t>ПРОЈЕКТОВАЊЕ</a:t>
            </a:r>
            <a:r>
              <a:rPr lang="sr-Latn-CS" b="1" dirty="0">
                <a:solidFill>
                  <a:schemeClr val="tx1"/>
                </a:solidFill>
              </a:rPr>
              <a:t/>
            </a:r>
            <a:br>
              <a:rPr lang="sr-Latn-CS" b="1" dirty="0">
                <a:solidFill>
                  <a:schemeClr val="tx1"/>
                </a:solidFill>
              </a:rPr>
            </a:br>
            <a:r>
              <a:rPr lang="sr-Cyrl-RS" b="1" dirty="0">
                <a:solidFill>
                  <a:schemeClr val="tx1"/>
                </a:solidFill>
              </a:rPr>
              <a:t>ОСНОВЕ АРХИТЕКТОНСКОГ </a:t>
            </a:r>
            <a:r>
              <a:rPr lang="sr-Cyrl-CS" b="1" dirty="0">
                <a:solidFill>
                  <a:schemeClr val="tx1"/>
                </a:solidFill>
              </a:rPr>
              <a:t>ПРОЈЕКТОВАЊА</a:t>
            </a:r>
            <a:endParaRPr lang="en-US" dirty="0"/>
          </a:p>
        </p:txBody>
      </p:sp>
      <p:sp>
        <p:nvSpPr>
          <p:cNvPr id="3" name="Content Placeholder 2"/>
          <p:cNvSpPr>
            <a:spLocks noGrp="1"/>
          </p:cNvSpPr>
          <p:nvPr>
            <p:ph idx="1"/>
          </p:nvPr>
        </p:nvSpPr>
        <p:spPr/>
        <p:txBody>
          <a:bodyPr/>
          <a:lstStyle/>
          <a:p>
            <a:r>
              <a:rPr lang="sr-Cyrl-CS" dirty="0"/>
              <a:t>ПРИМЕНА УПОТРЕБНИХ ПРЕДМЕТА И КОМБИНАТОРИКА</a:t>
            </a:r>
            <a:endParaRPr lang="en-US" dirty="0"/>
          </a:p>
          <a:p>
            <a:endParaRPr lang="en-US" dirty="0"/>
          </a:p>
        </p:txBody>
      </p:sp>
      <p:pic>
        <p:nvPicPr>
          <p:cNvPr id="7170" name="Picture 29" descr="Rezultat slika za kupatila slik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667000"/>
            <a:ext cx="3600450"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3163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r-Cyrl-CS" b="1" dirty="0">
                <a:solidFill>
                  <a:schemeClr val="tx1"/>
                </a:solidFill>
              </a:rPr>
              <a:t>ПРОЈЕКТОВАЊЕ</a:t>
            </a:r>
            <a:r>
              <a:rPr lang="sr-Latn-CS" b="1" dirty="0">
                <a:solidFill>
                  <a:schemeClr val="tx1"/>
                </a:solidFill>
              </a:rPr>
              <a:t/>
            </a:r>
            <a:br>
              <a:rPr lang="sr-Latn-CS" b="1" dirty="0">
                <a:solidFill>
                  <a:schemeClr val="tx1"/>
                </a:solidFill>
              </a:rPr>
            </a:br>
            <a:r>
              <a:rPr lang="sr-Cyrl-RS" b="1" dirty="0">
                <a:solidFill>
                  <a:schemeClr val="tx1"/>
                </a:solidFill>
              </a:rPr>
              <a:t>ОСНОВЕ АРХИТЕКТОНСКОГ </a:t>
            </a:r>
            <a:r>
              <a:rPr lang="sr-Cyrl-CS" b="1" dirty="0">
                <a:solidFill>
                  <a:schemeClr val="tx1"/>
                </a:solidFill>
              </a:rPr>
              <a:t>ПРОЈЕКТОВАЊА</a:t>
            </a:r>
            <a:endParaRPr lang="en-US" dirty="0"/>
          </a:p>
        </p:txBody>
      </p:sp>
      <p:sp>
        <p:nvSpPr>
          <p:cNvPr id="3" name="Content Placeholder 2"/>
          <p:cNvSpPr>
            <a:spLocks noGrp="1"/>
          </p:cNvSpPr>
          <p:nvPr>
            <p:ph idx="1"/>
          </p:nvPr>
        </p:nvSpPr>
        <p:spPr/>
        <p:txBody>
          <a:bodyPr/>
          <a:lstStyle/>
          <a:p>
            <a:r>
              <a:rPr lang="sr-Cyrl-CS" dirty="0"/>
              <a:t>ПРИМЕНА УПОТРЕБНИХ ПРЕДМЕТА И КОМБИНАТОРИКА</a:t>
            </a:r>
            <a:endParaRPr lang="en-US" dirty="0"/>
          </a:p>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971800"/>
            <a:ext cx="264795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0982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r-Cyrl-CS" b="1" dirty="0">
                <a:solidFill>
                  <a:schemeClr val="tx1"/>
                </a:solidFill>
              </a:rPr>
              <a:t>ПРОЈЕКТОВАЊЕ</a:t>
            </a:r>
            <a:r>
              <a:rPr lang="sr-Latn-CS" b="1" dirty="0">
                <a:solidFill>
                  <a:schemeClr val="tx1"/>
                </a:solidFill>
              </a:rPr>
              <a:t/>
            </a:r>
            <a:br>
              <a:rPr lang="sr-Latn-CS" b="1" dirty="0">
                <a:solidFill>
                  <a:schemeClr val="tx1"/>
                </a:solidFill>
              </a:rPr>
            </a:br>
            <a:r>
              <a:rPr lang="sr-Cyrl-RS" b="1" dirty="0">
                <a:solidFill>
                  <a:schemeClr val="tx1"/>
                </a:solidFill>
              </a:rPr>
              <a:t>ОСНОВЕ АРХИТЕКТОНСКОГ </a:t>
            </a:r>
            <a:r>
              <a:rPr lang="sr-Cyrl-CS" b="1" dirty="0">
                <a:solidFill>
                  <a:schemeClr val="tx1"/>
                </a:solidFill>
              </a:rPr>
              <a:t>ПРОЈЕКТОВАЊА</a:t>
            </a:r>
            <a:endParaRPr lang="en-US" dirty="0"/>
          </a:p>
        </p:txBody>
      </p:sp>
      <p:sp>
        <p:nvSpPr>
          <p:cNvPr id="3" name="Content Placeholder 2"/>
          <p:cNvSpPr>
            <a:spLocks noGrp="1"/>
          </p:cNvSpPr>
          <p:nvPr>
            <p:ph idx="1"/>
          </p:nvPr>
        </p:nvSpPr>
        <p:spPr/>
        <p:txBody>
          <a:bodyPr/>
          <a:lstStyle/>
          <a:p>
            <a:r>
              <a:rPr lang="sr-Cyrl-CS" dirty="0"/>
              <a:t>ПРИМЕНА УПОТРЕБНИХ ПРЕДМЕТА И КОМБИНАТОРИКА</a:t>
            </a:r>
            <a:endParaRPr lang="en-US" dirty="0"/>
          </a:p>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048000"/>
            <a:ext cx="3571875" cy="267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6257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r-Cyrl-CS" b="1" dirty="0">
                <a:solidFill>
                  <a:schemeClr val="tx1"/>
                </a:solidFill>
              </a:rPr>
              <a:t>ПРОЈЕКТОВАЊЕ</a:t>
            </a:r>
            <a:r>
              <a:rPr lang="sr-Latn-CS" b="1" dirty="0">
                <a:solidFill>
                  <a:schemeClr val="tx1"/>
                </a:solidFill>
              </a:rPr>
              <a:t/>
            </a:r>
            <a:br>
              <a:rPr lang="sr-Latn-CS" b="1" dirty="0">
                <a:solidFill>
                  <a:schemeClr val="tx1"/>
                </a:solidFill>
              </a:rPr>
            </a:br>
            <a:r>
              <a:rPr lang="sr-Cyrl-RS" b="1" dirty="0">
                <a:solidFill>
                  <a:schemeClr val="tx1"/>
                </a:solidFill>
              </a:rPr>
              <a:t>ОСНОВЕ АРХИТЕКТОНСКОГ </a:t>
            </a:r>
            <a:r>
              <a:rPr lang="sr-Cyrl-CS" b="1" dirty="0">
                <a:solidFill>
                  <a:schemeClr val="tx1"/>
                </a:solidFill>
              </a:rPr>
              <a:t>ПРОЈЕКТОВАЊА</a:t>
            </a:r>
            <a:endParaRPr lang="en-US" dirty="0"/>
          </a:p>
        </p:txBody>
      </p:sp>
      <p:sp>
        <p:nvSpPr>
          <p:cNvPr id="3" name="Content Placeholder 2"/>
          <p:cNvSpPr>
            <a:spLocks noGrp="1"/>
          </p:cNvSpPr>
          <p:nvPr>
            <p:ph idx="1"/>
          </p:nvPr>
        </p:nvSpPr>
        <p:spPr/>
        <p:txBody>
          <a:bodyPr>
            <a:normAutofit fontScale="47500" lnSpcReduction="20000"/>
          </a:bodyPr>
          <a:lstStyle/>
          <a:p>
            <a:r>
              <a:rPr lang="sr-Cyrl-CS" b="1" u="sng" dirty="0"/>
              <a:t>ЕЛЕМЕНТ</a:t>
            </a:r>
            <a:endParaRPr lang="en-US" dirty="0"/>
          </a:p>
          <a:p>
            <a:r>
              <a:rPr lang="sr-Cyrl-CS" dirty="0"/>
              <a:t>Елементом у </a:t>
            </a:r>
            <a:r>
              <a:rPr lang="sr-Cyrl-CS" dirty="0" err="1"/>
              <a:t>арх</a:t>
            </a:r>
            <a:r>
              <a:rPr lang="sr-Cyrl-CS" dirty="0"/>
              <a:t>. пројектовању сматрамо величину простора коју заузима корисник у непосредном односу са употребним предметом. Величина овог простора условљена је положајем корисника, како и његовим деловањем у односу на употребни предмет.</a:t>
            </a:r>
            <a:endParaRPr lang="en-US" dirty="0"/>
          </a:p>
          <a:p>
            <a:r>
              <a:rPr lang="sr-Latn-CS" dirty="0"/>
              <a:t> </a:t>
            </a:r>
            <a:endParaRPr lang="en-US" dirty="0"/>
          </a:p>
          <a:p>
            <a:r>
              <a:rPr lang="sr-Cyrl-CS" b="1" u="sng" dirty="0"/>
              <a:t>РАДНО МЕСТО</a:t>
            </a:r>
            <a:endParaRPr lang="en-US" dirty="0"/>
          </a:p>
          <a:p>
            <a:r>
              <a:rPr lang="sr-Cyrl-CS" dirty="0"/>
              <a:t>Радно место чине један или више елемената са утицајем свих спољних фактора. Не можемо себе довести у положај да наведемо све спољне факторе који утичу на величину радног места, зато јер спољни фактори зависе од природе сваког радног места.</a:t>
            </a:r>
            <a:endParaRPr lang="en-US" dirty="0"/>
          </a:p>
          <a:p>
            <a:r>
              <a:rPr lang="sr-Cyrl-CS" dirty="0"/>
              <a:t>Могуће је разврстати их у две групе:</a:t>
            </a:r>
            <a:endParaRPr lang="en-US" dirty="0"/>
          </a:p>
          <a:p>
            <a:r>
              <a:rPr lang="sr-Cyrl-CS" dirty="0"/>
              <a:t>	а. </a:t>
            </a:r>
            <a:r>
              <a:rPr lang="sr-Cyrl-CS" dirty="0" smtClean="0"/>
              <a:t>потребни </a:t>
            </a:r>
            <a:r>
              <a:rPr lang="sr-Cyrl-CS" dirty="0"/>
              <a:t>услови природне и урбане средине и задовољени услови националних норми за хигијену.</a:t>
            </a:r>
            <a:endParaRPr lang="en-US" dirty="0"/>
          </a:p>
          <a:p>
            <a:r>
              <a:rPr lang="sr-Cyrl-CS" dirty="0"/>
              <a:t>	б. услови околног простора и дефинисан однос према осталим радним местима</a:t>
            </a:r>
            <a:r>
              <a:rPr lang="sr-Latn-CS" dirty="0"/>
              <a:t>.</a:t>
            </a:r>
            <a:endParaRPr lang="en-US" dirty="0"/>
          </a:p>
          <a:p>
            <a:r>
              <a:rPr lang="sr-Latn-CS" dirty="0"/>
              <a:t> </a:t>
            </a:r>
            <a:endParaRPr lang="en-US" dirty="0"/>
          </a:p>
          <a:p>
            <a:r>
              <a:rPr lang="sr-Cyrl-CS" b="1" u="sng" dirty="0"/>
              <a:t>ТИПИЧНА ЈЕДИНИЦА</a:t>
            </a:r>
            <a:endParaRPr lang="en-US" dirty="0"/>
          </a:p>
          <a:p>
            <a:r>
              <a:rPr lang="sr-Cyrl-CS" dirty="0"/>
              <a:t>Представља заједницу радних места. Типична јединица решава проблеме унутар простора у оквиру затвореног процеса (хотелска соба, становање, канцеларије, учионица итд) .</a:t>
            </a:r>
            <a:endParaRPr lang="en-US" dirty="0"/>
          </a:p>
          <a:p>
            <a:r>
              <a:rPr lang="sr-Cyrl-CS" b="1" dirty="0"/>
              <a:t> </a:t>
            </a:r>
            <a:endParaRPr lang="en-US" dirty="0"/>
          </a:p>
          <a:p>
            <a:endParaRPr lang="en-US" dirty="0"/>
          </a:p>
        </p:txBody>
      </p:sp>
    </p:spTree>
    <p:extLst>
      <p:ext uri="{BB962C8B-B14F-4D97-AF65-F5344CB8AC3E}">
        <p14:creationId xmlns:p14="http://schemas.microsoft.com/office/powerpoint/2010/main" val="3434826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r-Cyrl-CS" b="1" dirty="0">
                <a:solidFill>
                  <a:schemeClr val="tx1"/>
                </a:solidFill>
              </a:rPr>
              <a:t>ПРОЈЕКТОВАЊЕ</a:t>
            </a:r>
            <a:r>
              <a:rPr lang="sr-Latn-CS" b="1" dirty="0">
                <a:solidFill>
                  <a:schemeClr val="tx1"/>
                </a:solidFill>
              </a:rPr>
              <a:t/>
            </a:r>
            <a:br>
              <a:rPr lang="sr-Latn-CS" b="1" dirty="0">
                <a:solidFill>
                  <a:schemeClr val="tx1"/>
                </a:solidFill>
              </a:rPr>
            </a:br>
            <a:r>
              <a:rPr lang="sr-Cyrl-RS" b="1" dirty="0">
                <a:solidFill>
                  <a:schemeClr val="tx1"/>
                </a:solidFill>
              </a:rPr>
              <a:t>ОСНОВЕ АРХИТЕКТОНСКОГ </a:t>
            </a:r>
            <a:r>
              <a:rPr lang="sr-Cyrl-CS" b="1" dirty="0">
                <a:solidFill>
                  <a:schemeClr val="tx1"/>
                </a:solidFill>
              </a:rPr>
              <a:t>ПРОЈЕКТОВАЊА</a:t>
            </a:r>
            <a:endParaRPr lang="en-US" b="1" dirty="0"/>
          </a:p>
        </p:txBody>
      </p:sp>
      <p:sp>
        <p:nvSpPr>
          <p:cNvPr id="3" name="Content Placeholder 2"/>
          <p:cNvSpPr>
            <a:spLocks noGrp="1"/>
          </p:cNvSpPr>
          <p:nvPr>
            <p:ph idx="1"/>
          </p:nvPr>
        </p:nvSpPr>
        <p:spPr/>
        <p:txBody>
          <a:bodyPr>
            <a:normAutofit fontScale="70000" lnSpcReduction="20000"/>
          </a:bodyPr>
          <a:lstStyle/>
          <a:p>
            <a:r>
              <a:rPr lang="sr-Cyrl-CS" b="1" dirty="0" smtClean="0"/>
              <a:t>ЗАКЉУЧАК</a:t>
            </a:r>
            <a:endParaRPr lang="en-US" dirty="0" smtClean="0"/>
          </a:p>
          <a:p>
            <a:r>
              <a:rPr lang="sr-Cyrl-CS" dirty="0" smtClean="0"/>
              <a:t> </a:t>
            </a:r>
            <a:endParaRPr lang="en-US" dirty="0" smtClean="0"/>
          </a:p>
          <a:p>
            <a:r>
              <a:rPr lang="sr-Cyrl-CS" b="1" dirty="0" smtClean="0"/>
              <a:t>Да би се приступило пројектовању потребно је да се упознају сви фактори који чине околину човека.</a:t>
            </a:r>
            <a:endParaRPr lang="en-US" dirty="0" smtClean="0"/>
          </a:p>
          <a:p>
            <a:r>
              <a:rPr lang="sr-Cyrl-CS" b="1" dirty="0" smtClean="0"/>
              <a:t>Исто тако потребно је да познајемо практичне потребе човека.</a:t>
            </a:r>
            <a:endParaRPr lang="en-US" dirty="0" smtClean="0"/>
          </a:p>
          <a:p>
            <a:r>
              <a:rPr lang="sr-Cyrl-CS" b="1" dirty="0" smtClean="0"/>
              <a:t>Неопходно је да човекове потребе усклађујемо са технолошким напретком и савременим потребама.</a:t>
            </a:r>
            <a:endParaRPr lang="en-US" dirty="0" smtClean="0"/>
          </a:p>
          <a:p>
            <a:r>
              <a:rPr lang="sr-Cyrl-CS" b="1" dirty="0" smtClean="0"/>
              <a:t>Архитектонски пројекти служе човеку, заједници, али не само њима већ, се објекти могу сврстати и у специфичне, као на пример сеоски објекти ЗОО вртови, ботаничке баште и слично.</a:t>
            </a:r>
            <a:endParaRPr lang="en-US" dirty="0" smtClean="0"/>
          </a:p>
          <a:p>
            <a:r>
              <a:rPr lang="sr-Cyrl-CS" b="1" dirty="0" smtClean="0"/>
              <a:t>Архитектонски рад поред задовољења основних функција за потребе човека мора по својој вокацији имати и уметничку ноту и у себи садржати постулате лепог.</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r-Cyrl-CS" b="1" dirty="0">
                <a:solidFill>
                  <a:schemeClr val="tx1"/>
                </a:solidFill>
              </a:rPr>
              <a:t>ПРОЈЕКТОВАЊЕ</a:t>
            </a:r>
            <a:r>
              <a:rPr lang="sr-Latn-CS" b="1" dirty="0">
                <a:solidFill>
                  <a:schemeClr val="tx1"/>
                </a:solidFill>
              </a:rPr>
              <a:t/>
            </a:r>
            <a:br>
              <a:rPr lang="sr-Latn-CS" b="1" dirty="0">
                <a:solidFill>
                  <a:schemeClr val="tx1"/>
                </a:solidFill>
              </a:rPr>
            </a:br>
            <a:r>
              <a:rPr lang="sr-Cyrl-RS" b="1" dirty="0">
                <a:solidFill>
                  <a:schemeClr val="tx1"/>
                </a:solidFill>
              </a:rPr>
              <a:t>ОСНОВЕ АРХИТЕКТОНСКОГ </a:t>
            </a:r>
            <a:r>
              <a:rPr lang="sr-Cyrl-CS" b="1" dirty="0">
                <a:solidFill>
                  <a:schemeClr val="tx1"/>
                </a:solidFill>
              </a:rPr>
              <a:t>ПРОЈЕКТОВАЊА</a:t>
            </a:r>
            <a:endParaRPr lang="en-US" dirty="0"/>
          </a:p>
        </p:txBody>
      </p:sp>
      <p:sp>
        <p:nvSpPr>
          <p:cNvPr id="3" name="Content Placeholder 2"/>
          <p:cNvSpPr>
            <a:spLocks noGrp="1"/>
          </p:cNvSpPr>
          <p:nvPr>
            <p:ph idx="1"/>
          </p:nvPr>
        </p:nvSpPr>
        <p:spPr/>
        <p:txBody>
          <a:bodyPr/>
          <a:lstStyle/>
          <a:p>
            <a:r>
              <a:rPr lang="sr-Cyrl-CS" dirty="0"/>
              <a:t>ЗАКЉУЧАК</a:t>
            </a:r>
            <a:endParaRPr lang="en-US" dirty="0"/>
          </a:p>
          <a:p>
            <a:r>
              <a:rPr lang="sr-Cyrl-CS" dirty="0"/>
              <a:t> </a:t>
            </a:r>
            <a:endParaRPr lang="en-US" dirty="0"/>
          </a:p>
          <a:p>
            <a:r>
              <a:rPr lang="sr-Cyrl-RS" b="1" dirty="0"/>
              <a:t> </a:t>
            </a:r>
            <a:endParaRPr lang="en-US" dirty="0"/>
          </a:p>
          <a:p>
            <a:r>
              <a:rPr lang="sr-Cyrl-CS" b="1" dirty="0"/>
              <a:t>На основу оваквих анализа , </a:t>
            </a:r>
            <a:r>
              <a:rPr lang="sr-Cyrl-CS" b="1" dirty="0" smtClean="0"/>
              <a:t>одређује               (</a:t>
            </a:r>
            <a:r>
              <a:rPr lang="sr-Cyrl-CS" b="1" dirty="0" err="1" smtClean="0"/>
              <a:t>димензионише</a:t>
            </a:r>
            <a:r>
              <a:rPr lang="sr-Cyrl-CS" b="1" dirty="0" smtClean="0"/>
              <a:t> </a:t>
            </a:r>
            <a:r>
              <a:rPr lang="sr-Cyrl-CS" b="1" dirty="0"/>
              <a:t>) се површина и запремина </a:t>
            </a:r>
            <a:r>
              <a:rPr lang="sr-Cyrl-CS" b="1" dirty="0" smtClean="0"/>
              <a:t>  (простор</a:t>
            </a:r>
            <a:r>
              <a:rPr lang="sr-Cyrl-CS" b="1" dirty="0"/>
              <a:t>) сваког објекта који се пројектује.</a:t>
            </a:r>
            <a:endParaRPr lang="en-US" dirty="0"/>
          </a:p>
          <a:p>
            <a:r>
              <a:rPr lang="sr-Cyrl-CS" b="1" dirty="0"/>
              <a:t> </a:t>
            </a:r>
            <a:endParaRPr lang="en-US" dirty="0"/>
          </a:p>
          <a:p>
            <a:endParaRPr lang="en-US" dirty="0"/>
          </a:p>
        </p:txBody>
      </p:sp>
    </p:spTree>
    <p:extLst>
      <p:ext uri="{BB962C8B-B14F-4D97-AF65-F5344CB8AC3E}">
        <p14:creationId xmlns:p14="http://schemas.microsoft.com/office/powerpoint/2010/main" val="678766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r-Cyrl-CS" b="1" dirty="0">
                <a:solidFill>
                  <a:schemeClr val="tx1"/>
                </a:solidFill>
              </a:rPr>
              <a:t>ПРОЈЕКТОВАЊЕ</a:t>
            </a:r>
            <a:r>
              <a:rPr lang="sr-Latn-CS" b="1" dirty="0">
                <a:solidFill>
                  <a:schemeClr val="tx1"/>
                </a:solidFill>
              </a:rPr>
              <a:t/>
            </a:r>
            <a:br>
              <a:rPr lang="sr-Latn-CS" b="1" dirty="0">
                <a:solidFill>
                  <a:schemeClr val="tx1"/>
                </a:solidFill>
              </a:rPr>
            </a:br>
            <a:r>
              <a:rPr lang="sr-Cyrl-RS" b="1" dirty="0">
                <a:solidFill>
                  <a:schemeClr val="tx1"/>
                </a:solidFill>
              </a:rPr>
              <a:t>ОСНОВЕ АРХИТЕКТОНСКОГ </a:t>
            </a:r>
            <a:r>
              <a:rPr lang="sr-Cyrl-CS" b="1" dirty="0">
                <a:solidFill>
                  <a:schemeClr val="tx1"/>
                </a:solidFill>
              </a:rPr>
              <a:t>ПРОЈЕКТОВАЊА</a:t>
            </a:r>
            <a:endParaRPr lang="en-US" dirty="0"/>
          </a:p>
        </p:txBody>
      </p:sp>
      <p:sp>
        <p:nvSpPr>
          <p:cNvPr id="3" name="Content Placeholder 2"/>
          <p:cNvSpPr>
            <a:spLocks noGrp="1"/>
          </p:cNvSpPr>
          <p:nvPr>
            <p:ph idx="1"/>
          </p:nvPr>
        </p:nvSpPr>
        <p:spPr/>
        <p:txBody>
          <a:bodyPr>
            <a:normAutofit fontScale="77500" lnSpcReduction="20000"/>
          </a:bodyPr>
          <a:lstStyle/>
          <a:p>
            <a:pPr algn="ctr"/>
            <a:r>
              <a:rPr lang="sr-Cyrl-RS" b="1" dirty="0"/>
              <a:t>КОМЕНТАР</a:t>
            </a:r>
            <a:endParaRPr lang="en-US" dirty="0"/>
          </a:p>
          <a:p>
            <a:pPr algn="ctr"/>
            <a:r>
              <a:rPr lang="sr-Cyrl-RS" b="1" dirty="0"/>
              <a:t> </a:t>
            </a:r>
            <a:endParaRPr lang="en-US" dirty="0"/>
          </a:p>
          <a:p>
            <a:pPr algn="ctr"/>
            <a:r>
              <a:rPr lang="sr-Cyrl-RS" b="1" dirty="0"/>
              <a:t> </a:t>
            </a:r>
            <a:endParaRPr lang="en-US" dirty="0"/>
          </a:p>
          <a:p>
            <a:pPr marL="0" indent="0">
              <a:buNone/>
            </a:pPr>
            <a:r>
              <a:rPr lang="sr-Cyrl-RS" b="1" dirty="0"/>
              <a:t> </a:t>
            </a:r>
            <a:endParaRPr lang="en-US" dirty="0"/>
          </a:p>
          <a:p>
            <a:pPr algn="ctr"/>
            <a:r>
              <a:rPr lang="sr-Cyrl-RS" b="1" dirty="0"/>
              <a:t>Располагати простором јесте наш задатак, а успешност у овом послу зависиће од великог броја фактора.</a:t>
            </a:r>
            <a:endParaRPr lang="en-US" dirty="0"/>
          </a:p>
          <a:p>
            <a:pPr algn="ctr"/>
            <a:r>
              <a:rPr lang="sr-Cyrl-RS" b="1" dirty="0"/>
              <a:t> </a:t>
            </a:r>
            <a:endParaRPr lang="en-US" dirty="0"/>
          </a:p>
          <a:p>
            <a:pPr algn="ctr"/>
            <a:r>
              <a:rPr lang="sr-Cyrl-RS" b="1" dirty="0"/>
              <a:t>ДАКЛЕ ЦИЉ НАМ ЈЕ ЗАДОВОЉАВАЊЕ ЗАХТЕВА КОРИСНИКА УЗ ПОШТОВАЊЕ СВИХ СПОЉНИХ ФАКТОРА</a:t>
            </a:r>
            <a:endParaRPr lang="en-US" dirty="0"/>
          </a:p>
          <a:p>
            <a:pPr algn="ctr"/>
            <a:r>
              <a:rPr lang="sr-Cyrl-RS" b="1" dirty="0"/>
              <a:t>КАО И РЕГУЛАТИВЕ У СТРУЦИ</a:t>
            </a:r>
            <a:endParaRPr lang="en-US" dirty="0"/>
          </a:p>
          <a:p>
            <a:pPr algn="ctr"/>
            <a:r>
              <a:rPr lang="sr-Cyrl-RS" b="1" dirty="0"/>
              <a:t> </a:t>
            </a:r>
            <a:endParaRPr lang="en-US" dirty="0"/>
          </a:p>
          <a:p>
            <a:endParaRPr lang="en-US" dirty="0"/>
          </a:p>
        </p:txBody>
      </p:sp>
    </p:spTree>
    <p:extLst>
      <p:ext uri="{BB962C8B-B14F-4D97-AF65-F5344CB8AC3E}">
        <p14:creationId xmlns:p14="http://schemas.microsoft.com/office/powerpoint/2010/main" val="2354308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r-Cyrl-CS" b="1" dirty="0" smtClean="0">
                <a:solidFill>
                  <a:schemeClr val="tx1"/>
                </a:solidFill>
              </a:rPr>
              <a:t>ПРОЈЕКТОВАЊЕ</a:t>
            </a:r>
            <a:r>
              <a:rPr lang="sr-Latn-CS" b="1" dirty="0" smtClean="0">
                <a:solidFill>
                  <a:schemeClr val="tx1"/>
                </a:solidFill>
              </a:rPr>
              <a:t/>
            </a:r>
            <a:br>
              <a:rPr lang="sr-Latn-CS" b="1" dirty="0" smtClean="0">
                <a:solidFill>
                  <a:schemeClr val="tx1"/>
                </a:solidFill>
              </a:rPr>
            </a:br>
            <a:r>
              <a:rPr lang="sr-Cyrl-RS" b="1" dirty="0">
                <a:solidFill>
                  <a:schemeClr val="tx1"/>
                </a:solidFill>
              </a:rPr>
              <a:t>ОСНОВЕ АРХИТЕКТОНСКОГ </a:t>
            </a:r>
            <a:r>
              <a:rPr lang="sr-Cyrl-CS" b="1" dirty="0">
                <a:solidFill>
                  <a:schemeClr val="tx1"/>
                </a:solidFill>
              </a:rPr>
              <a:t>ПРОЈЕКТОВАЊА</a:t>
            </a:r>
            <a:endParaRPr lang="sr-Latn-CS" b="1" dirty="0">
              <a:solidFill>
                <a:schemeClr val="tx1"/>
              </a:solidFill>
            </a:endParaRPr>
          </a:p>
        </p:txBody>
      </p:sp>
      <p:sp>
        <p:nvSpPr>
          <p:cNvPr id="3" name="Content Placeholder 2"/>
          <p:cNvSpPr>
            <a:spLocks noGrp="1"/>
          </p:cNvSpPr>
          <p:nvPr>
            <p:ph idx="1"/>
          </p:nvPr>
        </p:nvSpPr>
        <p:spPr>
          <a:xfrm>
            <a:off x="457200" y="1600200"/>
            <a:ext cx="8229600" cy="5029200"/>
          </a:xfrm>
        </p:spPr>
        <p:txBody>
          <a:bodyPr>
            <a:normAutofit fontScale="77500" lnSpcReduction="20000"/>
          </a:bodyPr>
          <a:lstStyle/>
          <a:p>
            <a:r>
              <a:rPr lang="sr-Cyrl-RS" dirty="0"/>
              <a:t>Располагати простором јесте наш основни задатак. Када кажемо простор не мислимо само на две уобичајене </a:t>
            </a:r>
            <a:r>
              <a:rPr lang="sr-Cyrl-RS" dirty="0" smtClean="0"/>
              <a:t>димензије</a:t>
            </a:r>
            <a:r>
              <a:rPr lang="sr-Cyrl-RS" dirty="0"/>
              <a:t>. Дужина и ширина јесу основ за размишљање о простору, али се не сме заборавити и треће димензија – висина. Ово јесте основ за постављање одређених односа у простору </a:t>
            </a:r>
            <a:r>
              <a:rPr lang="sr-Cyrl-RS" dirty="0" smtClean="0"/>
              <a:t>а уз </a:t>
            </a:r>
            <a:r>
              <a:rPr lang="sr-Cyrl-RS" dirty="0"/>
              <a:t>ове поставке данашњи захтеви траже од нас као пројектаната да размишљамо и о времену (4Д) као и финансијама (5Д).</a:t>
            </a:r>
            <a:endParaRPr lang="en-US" dirty="0"/>
          </a:p>
          <a:p>
            <a:r>
              <a:rPr lang="sr-Cyrl-CS" dirty="0"/>
              <a:t>Да би се одредила величина простора који је потребан за обављање неке делатности потребно је познавати:</a:t>
            </a:r>
            <a:endParaRPr lang="en-US" dirty="0"/>
          </a:p>
          <a:p>
            <a:pPr lvl="0"/>
            <a:r>
              <a:rPr lang="sr-Cyrl-CS" dirty="0"/>
              <a:t>Величину употребног предмета (намештаја, машине)</a:t>
            </a:r>
            <a:endParaRPr lang="en-US" dirty="0"/>
          </a:p>
          <a:p>
            <a:pPr lvl="0"/>
            <a:r>
              <a:rPr lang="sr-Cyrl-CS" dirty="0"/>
              <a:t>Корисника (мере човека, количину људи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r-Cyrl-CS" b="1" dirty="0">
                <a:solidFill>
                  <a:schemeClr val="tx1"/>
                </a:solidFill>
              </a:rPr>
              <a:t>ПРОЈЕКТОВАЊЕ</a:t>
            </a:r>
            <a:r>
              <a:rPr lang="sr-Latn-CS" b="1" dirty="0">
                <a:solidFill>
                  <a:schemeClr val="tx1"/>
                </a:solidFill>
              </a:rPr>
              <a:t/>
            </a:r>
            <a:br>
              <a:rPr lang="sr-Latn-CS" b="1" dirty="0">
                <a:solidFill>
                  <a:schemeClr val="tx1"/>
                </a:solidFill>
              </a:rPr>
            </a:br>
            <a:r>
              <a:rPr lang="sr-Cyrl-RS" b="1" dirty="0">
                <a:solidFill>
                  <a:schemeClr val="tx1"/>
                </a:solidFill>
              </a:rPr>
              <a:t>ОСНОВЕ АРХИТЕКТОНСКОГ </a:t>
            </a:r>
            <a:r>
              <a:rPr lang="sr-Cyrl-CS" b="1" dirty="0">
                <a:solidFill>
                  <a:schemeClr val="tx1"/>
                </a:solidFill>
              </a:rPr>
              <a:t>ПРОЈЕКТОВАЊА</a:t>
            </a:r>
            <a:endParaRPr lang="en-US" b="1" dirty="0"/>
          </a:p>
        </p:txBody>
      </p:sp>
      <p:sp>
        <p:nvSpPr>
          <p:cNvPr id="3" name="Content Placeholder 2"/>
          <p:cNvSpPr>
            <a:spLocks noGrp="1"/>
          </p:cNvSpPr>
          <p:nvPr>
            <p:ph idx="1"/>
          </p:nvPr>
        </p:nvSpPr>
        <p:spPr/>
        <p:txBody>
          <a:bodyPr>
            <a:normAutofit fontScale="92500" lnSpcReduction="20000"/>
          </a:bodyPr>
          <a:lstStyle/>
          <a:p>
            <a:r>
              <a:rPr lang="sr-Cyrl-CS" dirty="0"/>
              <a:t>Ова два елемента чине ЕЛЕМАНАТ у архитектонском пројектовању.</a:t>
            </a:r>
            <a:endParaRPr lang="en-US" dirty="0"/>
          </a:p>
          <a:p>
            <a:r>
              <a:rPr lang="sr-Cyrl-CS" dirty="0"/>
              <a:t>Међутим није довољно познавати само ове елементе, потребно је познавати и каква врста радње се одвија да би могло да се одреди укупна величина простора која је потребна за одређену радњу.</a:t>
            </a:r>
            <a:endParaRPr lang="en-US" dirty="0"/>
          </a:p>
          <a:p>
            <a:r>
              <a:rPr lang="sr-Cyrl-CS" dirty="0"/>
              <a:t>Када кажемо простор мислимо на све три димензије, а то посебно напомињемо јер је једна од основних грешака приликом пројектовања заборављена трећа димензија.</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r-Cyrl-CS" b="1" dirty="0">
                <a:solidFill>
                  <a:schemeClr val="tx1"/>
                </a:solidFill>
              </a:rPr>
              <a:t>ПРОЈЕКТОВАЊЕ</a:t>
            </a:r>
            <a:r>
              <a:rPr lang="sr-Latn-CS" b="1" dirty="0">
                <a:solidFill>
                  <a:schemeClr val="tx1"/>
                </a:solidFill>
              </a:rPr>
              <a:t/>
            </a:r>
            <a:br>
              <a:rPr lang="sr-Latn-CS" b="1" dirty="0">
                <a:solidFill>
                  <a:schemeClr val="tx1"/>
                </a:solidFill>
              </a:rPr>
            </a:br>
            <a:r>
              <a:rPr lang="sr-Cyrl-RS" b="1" dirty="0">
                <a:solidFill>
                  <a:schemeClr val="tx1"/>
                </a:solidFill>
              </a:rPr>
              <a:t>ОСНОВЕ АРХИТЕКТОНСКОГ </a:t>
            </a:r>
            <a:r>
              <a:rPr lang="sr-Cyrl-CS" b="1" dirty="0">
                <a:solidFill>
                  <a:schemeClr val="tx1"/>
                </a:solidFill>
              </a:rPr>
              <a:t>ПРОЈЕКТОВАЊА</a:t>
            </a:r>
            <a:endParaRPr lang="en-US" b="1" dirty="0"/>
          </a:p>
        </p:txBody>
      </p:sp>
      <p:sp>
        <p:nvSpPr>
          <p:cNvPr id="3" name="Content Placeholder 2"/>
          <p:cNvSpPr>
            <a:spLocks noGrp="1"/>
          </p:cNvSpPr>
          <p:nvPr>
            <p:ph idx="1"/>
          </p:nvPr>
        </p:nvSpPr>
        <p:spPr/>
        <p:txBody>
          <a:bodyPr>
            <a:normAutofit fontScale="70000" lnSpcReduction="20000"/>
          </a:bodyPr>
          <a:lstStyle/>
          <a:p>
            <a:r>
              <a:rPr lang="sr-Cyrl-CS" b="1" dirty="0"/>
              <a:t>МЕРЕ ЧОВЕКА</a:t>
            </a:r>
            <a:endParaRPr lang="en-US" dirty="0"/>
          </a:p>
          <a:p>
            <a:r>
              <a:rPr lang="sr-Cyrl-CS" dirty="0"/>
              <a:t>Временом  човек од праисторије па до данас покушава да систематски измери простор који је њему намењен. До појаве савременог метричког система, човек је за мерење простора најчешће користио своје тело тако да је било уобичајено удаљења </a:t>
            </a:r>
            <a:r>
              <a:rPr lang="sr-Cyrl-CS" dirty="0" smtClean="0"/>
              <a:t>мерити </a:t>
            </a:r>
            <a:r>
              <a:rPr lang="sr-Cyrl-CS" dirty="0"/>
              <a:t>палцем, стопом или лактом. Овакав начин мерења је био сврсисходан јер је био лак због </a:t>
            </a:r>
            <a:r>
              <a:rPr lang="sr-Cyrl-CS" dirty="0" smtClean="0"/>
              <a:t>доступности </a:t>
            </a:r>
            <a:r>
              <a:rPr lang="sr-Cyrl-CS" dirty="0"/>
              <a:t>мерне јединице у сваком тренутку, али није био универзалан па се због тога појавила потреба за увођењем јединственог система, који ће свима бити једнак. </a:t>
            </a:r>
            <a:endParaRPr lang="en-US" dirty="0"/>
          </a:p>
          <a:p>
            <a:r>
              <a:rPr lang="sr-Cyrl-CS" dirty="0"/>
              <a:t>Још увек има земаља које користе Англосаксонски систем уместо метричког.</a:t>
            </a:r>
            <a:endParaRPr lang="en-US" dirty="0"/>
          </a:p>
          <a:p>
            <a:r>
              <a:rPr lang="sr-Cyrl-CS" dirty="0"/>
              <a:t>Истраживања мера човека потичу од давнина и кроз историју су се уметници, пројектанти и градитељи занимали за ову тему и покушавали да формирају стандарде.</a:t>
            </a:r>
            <a:endParaRPr lang="en-US" dirty="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r-Cyrl-CS" b="1" dirty="0">
                <a:solidFill>
                  <a:schemeClr val="tx1"/>
                </a:solidFill>
              </a:rPr>
              <a:t>ПРОЈЕКТОВАЊЕ</a:t>
            </a:r>
            <a:r>
              <a:rPr lang="sr-Latn-CS" b="1" dirty="0">
                <a:solidFill>
                  <a:schemeClr val="tx1"/>
                </a:solidFill>
              </a:rPr>
              <a:t/>
            </a:r>
            <a:br>
              <a:rPr lang="sr-Latn-CS" b="1" dirty="0">
                <a:solidFill>
                  <a:schemeClr val="tx1"/>
                </a:solidFill>
              </a:rPr>
            </a:br>
            <a:r>
              <a:rPr lang="sr-Cyrl-RS" b="1" dirty="0">
                <a:solidFill>
                  <a:schemeClr val="tx1"/>
                </a:solidFill>
              </a:rPr>
              <a:t>ОСНОВЕ АРХИТЕКТОНСКОГ </a:t>
            </a:r>
            <a:r>
              <a:rPr lang="sr-Cyrl-CS" b="1" dirty="0">
                <a:solidFill>
                  <a:schemeClr val="tx1"/>
                </a:solidFill>
              </a:rPr>
              <a:t>ПРОЈЕКТОВАЊА</a:t>
            </a:r>
            <a:endParaRPr lang="en-US" b="1" dirty="0"/>
          </a:p>
        </p:txBody>
      </p:sp>
      <p:sp>
        <p:nvSpPr>
          <p:cNvPr id="3" name="Content Placeholder 2"/>
          <p:cNvSpPr>
            <a:spLocks noGrp="1"/>
          </p:cNvSpPr>
          <p:nvPr>
            <p:ph idx="1"/>
          </p:nvPr>
        </p:nvSpPr>
        <p:spPr/>
        <p:txBody>
          <a:bodyPr>
            <a:normAutofit/>
          </a:bodyPr>
          <a:lstStyle/>
          <a:p>
            <a:r>
              <a:rPr lang="sr-Cyrl-CS" sz="2400" b="1" dirty="0" err="1"/>
              <a:t>Витрувијевски</a:t>
            </a:r>
            <a:r>
              <a:rPr lang="sr-Cyrl-CS" sz="2400" b="1" dirty="0"/>
              <a:t> човек Леонардо да Винчи</a:t>
            </a:r>
            <a:endParaRPr lang="en-US" sz="2400" dirty="0"/>
          </a:p>
          <a:p>
            <a:endParaRPr lang="en-US" sz="2400" dirty="0"/>
          </a:p>
        </p:txBody>
      </p:sp>
      <p:pic>
        <p:nvPicPr>
          <p:cNvPr id="1026" name="Picture 2" descr="Rezultat slika za leonardova slika covek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057400"/>
            <a:ext cx="2181225"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r-Cyrl-CS" b="1" dirty="0">
                <a:solidFill>
                  <a:schemeClr val="tx1"/>
                </a:solidFill>
              </a:rPr>
              <a:t>ПРОЈЕКТОВАЊЕ</a:t>
            </a:r>
            <a:r>
              <a:rPr lang="sr-Latn-CS" b="1" dirty="0">
                <a:solidFill>
                  <a:schemeClr val="tx1"/>
                </a:solidFill>
              </a:rPr>
              <a:t/>
            </a:r>
            <a:br>
              <a:rPr lang="sr-Latn-CS" b="1" dirty="0">
                <a:solidFill>
                  <a:schemeClr val="tx1"/>
                </a:solidFill>
              </a:rPr>
            </a:br>
            <a:r>
              <a:rPr lang="sr-Cyrl-RS" b="1" dirty="0">
                <a:solidFill>
                  <a:schemeClr val="tx1"/>
                </a:solidFill>
              </a:rPr>
              <a:t>ОСНОВЕ АРХИТЕКТОНСКОГ </a:t>
            </a:r>
            <a:r>
              <a:rPr lang="sr-Cyrl-CS" b="1" dirty="0">
                <a:solidFill>
                  <a:schemeClr val="tx1"/>
                </a:solidFill>
              </a:rPr>
              <a:t>ПРОЈЕКТОВАЊА</a:t>
            </a:r>
            <a:endParaRPr lang="en-US" b="1" dirty="0"/>
          </a:p>
        </p:txBody>
      </p:sp>
      <p:sp>
        <p:nvSpPr>
          <p:cNvPr id="3" name="Content Placeholder 2"/>
          <p:cNvSpPr>
            <a:spLocks noGrp="1"/>
          </p:cNvSpPr>
          <p:nvPr>
            <p:ph idx="1"/>
          </p:nvPr>
        </p:nvSpPr>
        <p:spPr/>
        <p:txBody>
          <a:bodyPr>
            <a:normAutofit/>
          </a:bodyPr>
          <a:lstStyle/>
          <a:p>
            <a:r>
              <a:rPr lang="sr-Cyrl-CS" b="1" dirty="0"/>
              <a:t> </a:t>
            </a:r>
            <a:r>
              <a:rPr lang="sr-Cyrl-CS" b="1" dirty="0" err="1"/>
              <a:t>Ле</a:t>
            </a:r>
            <a:r>
              <a:rPr lang="sr-Cyrl-CS" b="1" dirty="0"/>
              <a:t> </a:t>
            </a:r>
            <a:r>
              <a:rPr lang="sr-Cyrl-CS" b="1" dirty="0" err="1"/>
              <a:t>Корбизије</a:t>
            </a:r>
            <a:r>
              <a:rPr lang="sr-Cyrl-CS" b="1" dirty="0"/>
              <a:t> истраживања мера човека </a:t>
            </a:r>
            <a:endParaRPr lang="en-US" dirty="0"/>
          </a:p>
        </p:txBody>
      </p:sp>
      <p:pic>
        <p:nvPicPr>
          <p:cNvPr id="2050" name="Picture 5" descr="Rezultat slika za le korbizije ka pravoj arhitektu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971800"/>
            <a:ext cx="206692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r-Cyrl-CS" b="1" dirty="0">
                <a:solidFill>
                  <a:schemeClr val="tx1"/>
                </a:solidFill>
              </a:rPr>
              <a:t>ПРОЈЕКТОВАЊЕ</a:t>
            </a:r>
            <a:r>
              <a:rPr lang="sr-Latn-CS" b="1" dirty="0">
                <a:solidFill>
                  <a:schemeClr val="tx1"/>
                </a:solidFill>
              </a:rPr>
              <a:t/>
            </a:r>
            <a:br>
              <a:rPr lang="sr-Latn-CS" b="1" dirty="0">
                <a:solidFill>
                  <a:schemeClr val="tx1"/>
                </a:solidFill>
              </a:rPr>
            </a:br>
            <a:r>
              <a:rPr lang="sr-Cyrl-RS" b="1" dirty="0">
                <a:solidFill>
                  <a:schemeClr val="tx1"/>
                </a:solidFill>
              </a:rPr>
              <a:t>ОСНОВЕ АРХИТЕКТОНСКОГ </a:t>
            </a:r>
            <a:r>
              <a:rPr lang="sr-Cyrl-CS" b="1" dirty="0">
                <a:solidFill>
                  <a:schemeClr val="tx1"/>
                </a:solidFill>
              </a:rPr>
              <a:t>ПРОЈЕКТОВАЊА</a:t>
            </a:r>
            <a:endParaRPr lang="en-US" b="1" dirty="0"/>
          </a:p>
        </p:txBody>
      </p:sp>
      <p:sp>
        <p:nvSpPr>
          <p:cNvPr id="3" name="Content Placeholder 2"/>
          <p:cNvSpPr>
            <a:spLocks noGrp="1"/>
          </p:cNvSpPr>
          <p:nvPr>
            <p:ph idx="1"/>
          </p:nvPr>
        </p:nvSpPr>
        <p:spPr/>
        <p:txBody>
          <a:bodyPr>
            <a:normAutofit/>
          </a:bodyPr>
          <a:lstStyle/>
          <a:p>
            <a:r>
              <a:rPr lang="sr-Cyrl-CS" b="1" dirty="0"/>
              <a:t>МЕРЕ УПОТРЕБНИХ ПРЕДМЕТА</a:t>
            </a:r>
            <a:endParaRPr lang="en-US" dirty="0"/>
          </a:p>
          <a:p>
            <a:r>
              <a:rPr lang="sr-Cyrl-CS" dirty="0"/>
              <a:t>Употребни предмети су они које човек користи ради задовољавања својих потреба. Може се рећи да су облици ових предмета, њихова величина и материјали од којих су изграђени примерени човеку, тако да су и они прављени у односу на мере човека. </a:t>
            </a:r>
            <a:endParaRPr lang="en-US" dirty="0"/>
          </a:p>
          <a:p>
            <a:r>
              <a:rPr lang="sr-Latn-CS" dirty="0"/>
              <a:t> </a:t>
            </a:r>
            <a:endParaRPr lang="en-US" dirty="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r-Cyrl-CS" b="1" dirty="0">
                <a:solidFill>
                  <a:schemeClr val="tx1"/>
                </a:solidFill>
              </a:rPr>
              <a:t>ПРОЈЕКТОВАЊЕ</a:t>
            </a:r>
            <a:r>
              <a:rPr lang="sr-Latn-CS" b="1" dirty="0">
                <a:solidFill>
                  <a:schemeClr val="tx1"/>
                </a:solidFill>
              </a:rPr>
              <a:t/>
            </a:r>
            <a:br>
              <a:rPr lang="sr-Latn-CS" b="1" dirty="0">
                <a:solidFill>
                  <a:schemeClr val="tx1"/>
                </a:solidFill>
              </a:rPr>
            </a:br>
            <a:r>
              <a:rPr lang="sr-Cyrl-RS" b="1" dirty="0">
                <a:solidFill>
                  <a:schemeClr val="tx1"/>
                </a:solidFill>
              </a:rPr>
              <a:t>ОСНОВЕ АРХИТЕКТОНСКОГ </a:t>
            </a:r>
            <a:r>
              <a:rPr lang="sr-Cyrl-CS" b="1" dirty="0">
                <a:solidFill>
                  <a:schemeClr val="tx1"/>
                </a:solidFill>
              </a:rPr>
              <a:t>ПРОЈЕКТОВАЊА</a:t>
            </a:r>
            <a:endParaRPr lang="en-US" dirty="0"/>
          </a:p>
        </p:txBody>
      </p:sp>
      <p:sp>
        <p:nvSpPr>
          <p:cNvPr id="3" name="Content Placeholder 2"/>
          <p:cNvSpPr>
            <a:spLocks noGrp="1"/>
          </p:cNvSpPr>
          <p:nvPr>
            <p:ph idx="1"/>
          </p:nvPr>
        </p:nvSpPr>
        <p:spPr/>
        <p:txBody>
          <a:bodyPr/>
          <a:lstStyle/>
          <a:p>
            <a:r>
              <a:rPr lang="sr-Cyrl-RS" dirty="0"/>
              <a:t>Стандарди који су већ усвојени код произвођача намештаја и опреме</a:t>
            </a:r>
            <a:endParaRPr lang="en-US" dirty="0"/>
          </a:p>
          <a:p>
            <a:r>
              <a:rPr lang="sr-Cyrl-RS" dirty="0"/>
              <a:t> </a:t>
            </a:r>
            <a:endParaRPr lang="en-US" dirty="0"/>
          </a:p>
          <a:p>
            <a:endParaRPr lang="en-US" dirty="0"/>
          </a:p>
        </p:txBody>
      </p:sp>
      <p:pic>
        <p:nvPicPr>
          <p:cNvPr id="3074" name="Picture 20" descr="Srodna slik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7424" y="3135312"/>
            <a:ext cx="2819400" cy="198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17" descr="Srodna slik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2819400"/>
            <a:ext cx="230505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8143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r-Cyrl-CS" b="1" dirty="0">
                <a:solidFill>
                  <a:schemeClr val="tx1"/>
                </a:solidFill>
              </a:rPr>
              <a:t>ПРОЈЕКТОВАЊЕ</a:t>
            </a:r>
            <a:r>
              <a:rPr lang="sr-Latn-CS" b="1" dirty="0">
                <a:solidFill>
                  <a:schemeClr val="tx1"/>
                </a:solidFill>
              </a:rPr>
              <a:t/>
            </a:r>
            <a:br>
              <a:rPr lang="sr-Latn-CS" b="1" dirty="0">
                <a:solidFill>
                  <a:schemeClr val="tx1"/>
                </a:solidFill>
              </a:rPr>
            </a:br>
            <a:r>
              <a:rPr lang="sr-Cyrl-RS" b="1" dirty="0">
                <a:solidFill>
                  <a:schemeClr val="tx1"/>
                </a:solidFill>
              </a:rPr>
              <a:t>ОСНОВЕ АРХИТЕКТОНСКОГ </a:t>
            </a:r>
            <a:r>
              <a:rPr lang="sr-Cyrl-CS" b="1" dirty="0">
                <a:solidFill>
                  <a:schemeClr val="tx1"/>
                </a:solidFill>
              </a:rPr>
              <a:t>ПРОЈЕКТОВАЊА</a:t>
            </a:r>
            <a:endParaRPr lang="en-US" dirty="0"/>
          </a:p>
        </p:txBody>
      </p:sp>
      <p:sp>
        <p:nvSpPr>
          <p:cNvPr id="3" name="Content Placeholder 2"/>
          <p:cNvSpPr>
            <a:spLocks noGrp="1"/>
          </p:cNvSpPr>
          <p:nvPr>
            <p:ph idx="1"/>
          </p:nvPr>
        </p:nvSpPr>
        <p:spPr/>
        <p:txBody>
          <a:bodyPr/>
          <a:lstStyle/>
          <a:p>
            <a:r>
              <a:rPr lang="sr-Cyrl-RS" dirty="0"/>
              <a:t>Стандарди који су већ усвојени код произвођача намештаја и опреме</a:t>
            </a:r>
            <a:endParaRPr lang="en-US" dirty="0"/>
          </a:p>
          <a:p>
            <a:endParaRPr lang="en-US" dirty="0"/>
          </a:p>
        </p:txBody>
      </p:sp>
      <p:pic>
        <p:nvPicPr>
          <p:cNvPr id="4098" name="Picture 11" descr="Rezultat slika za namestaj slike"/>
          <p:cNvPicPr>
            <a:picLocks noChangeAspect="1" noChangeArrowheads="1"/>
          </p:cNvPicPr>
          <p:nvPr/>
        </p:nvPicPr>
        <p:blipFill>
          <a:blip r:embed="rId2">
            <a:extLst>
              <a:ext uri="{28A0092B-C50C-407E-A947-70E740481C1C}">
                <a14:useLocalDpi xmlns:a14="http://schemas.microsoft.com/office/drawing/2010/main" val="0"/>
              </a:ext>
            </a:extLst>
          </a:blip>
          <a:srcRect t="44827"/>
          <a:stretch>
            <a:fillRect/>
          </a:stretch>
        </p:blipFill>
        <p:spPr bwMode="auto">
          <a:xfrm>
            <a:off x="1066800" y="3429000"/>
            <a:ext cx="2830513"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8" descr="Rezultat slika za namestaj slik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238500"/>
            <a:ext cx="32004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249823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1929</TotalTime>
  <Words>473</Words>
  <Application>Microsoft Office PowerPoint</Application>
  <PresentationFormat>On-screen Show (4:3)</PresentationFormat>
  <Paragraphs>86</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Trek</vt:lpstr>
      <vt:lpstr>АКАДЕМИЈА ТЕХНИЧКО – УМЕТНИЧКИХ СТРУКОВНИХ СТУДИЈА БЕОГРАД ВИСОКА ГРАЂЕВИНСКО ГЕОДЕТСКА ШКОЛА</vt:lpstr>
      <vt:lpstr>ПРОЈЕКТОВАЊЕ ОСНОВЕ АРХИТЕКТОНСКОГ ПРОЈЕКТОВАЊА</vt:lpstr>
      <vt:lpstr>ПРОЈЕКТОВАЊЕ ОСНОВЕ АРХИТЕКТОНСКОГ ПРОЈЕКТОВАЊА</vt:lpstr>
      <vt:lpstr>ПРОЈЕКТОВАЊЕ ОСНОВЕ АРХИТЕКТОНСКОГ ПРОЈЕКТОВАЊА</vt:lpstr>
      <vt:lpstr>ПРОЈЕКТОВАЊЕ ОСНОВЕ АРХИТЕКТОНСКОГ ПРОЈЕКТОВАЊА</vt:lpstr>
      <vt:lpstr>ПРОЈЕКТОВАЊЕ ОСНОВЕ АРХИТЕКТОНСКОГ ПРОЈЕКТОВАЊА</vt:lpstr>
      <vt:lpstr>ПРОЈЕКТОВАЊЕ ОСНОВЕ АРХИТЕКТОНСКОГ ПРОЈЕКТОВАЊА</vt:lpstr>
      <vt:lpstr>ПРОЈЕКТОВАЊЕ ОСНОВЕ АРХИТЕКТОНСКОГ ПРОЈЕКТОВАЊА</vt:lpstr>
      <vt:lpstr>ПРОЈЕКТОВАЊЕ ОСНОВЕ АРХИТЕКТОНСКОГ ПРОЈЕКТОВАЊА</vt:lpstr>
      <vt:lpstr>ПРОЈЕКТОВАЊЕ ОСНОВЕ АРХИТЕКТОНСКОГ ПРОЈЕКТОВАЊА</vt:lpstr>
      <vt:lpstr>ПРОЈЕКТОВАЊЕ ОСНОВЕ АРХИТЕКТОНСКОГ ПРОЈЕКТОВАЊА</vt:lpstr>
      <vt:lpstr>ПРОЈЕКТОВАЊЕ ОСНОВЕ АРХИТЕКТОНСКОГ ПРОЈЕКТОВАЊА</vt:lpstr>
      <vt:lpstr>ПРОЈЕКТОВАЊЕ ОСНОВЕ АРХИТЕКТОНСКОГ ПРОЈЕКТОВАЊА</vt:lpstr>
      <vt:lpstr>ПРОЈЕКТОВАЊЕ ОСНОВЕ АРХИТЕКТОНСКОГ ПРОЈЕКТОВАЊА</vt:lpstr>
      <vt:lpstr>ПРОЈЕКТОВАЊЕ ОСНОВЕ АРХИТЕКТОНСКОГ ПРОЈЕКТОВАЊА</vt:lpstr>
      <vt:lpstr>ПРОЈЕКТОВАЊЕ ОСНОВЕ АРХИТЕКТОНСКОГ ПРОЈЕКТОВАЊА</vt:lpstr>
      <vt:lpstr>ПРОЈЕКТОВАЊЕ ОСНОВЕ АРХИТЕКТОНСКОГ ПРОЈЕКТОВАЊА</vt:lpstr>
      <vt:lpstr>ПРОЈЕКТОВАЊЕ ОСНОВЕ АРХИТЕКТОНСКОГ ПРОЈЕКТОВАЊА</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Sale</dc:creator>
  <cp:lastModifiedBy>Zivkovici</cp:lastModifiedBy>
  <cp:revision>52</cp:revision>
  <dcterms:created xsi:type="dcterms:W3CDTF">2012-12-17T09:27:09Z</dcterms:created>
  <dcterms:modified xsi:type="dcterms:W3CDTF">2020-11-02T06:25:05Z</dcterms:modified>
</cp:coreProperties>
</file>