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63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11/16/2020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40000" lnSpcReduction="20000"/>
          </a:bodyPr>
          <a:lstStyle/>
          <a:p>
            <a:r>
              <a:rPr lang="sr-Cyrl-CS" sz="4800" b="1" dirty="0" err="1"/>
              <a:t>Мастер</a:t>
            </a:r>
            <a:r>
              <a:rPr lang="sr-Cyrl-CS" sz="4800" b="1" dirty="0"/>
              <a:t> </a:t>
            </a:r>
            <a:r>
              <a:rPr lang="sr-Cyrl-CS" sz="4800" b="1" dirty="0" err="1"/>
              <a:t>струковних</a:t>
            </a:r>
            <a:r>
              <a:rPr lang="sr-Cyrl-CS" sz="4800" b="1" dirty="0"/>
              <a:t> студија</a:t>
            </a:r>
            <a:endParaRPr lang="en-US" sz="4800" dirty="0"/>
          </a:p>
          <a:p>
            <a:r>
              <a:rPr lang="sr-Cyrl-CS" sz="4800" b="1" dirty="0"/>
              <a:t> </a:t>
            </a:r>
            <a:endParaRPr lang="en-US" sz="4800" dirty="0"/>
          </a:p>
          <a:p>
            <a:r>
              <a:rPr lang="sr-Cyrl-CS" sz="4800" b="1" dirty="0"/>
              <a:t>ГРАЂЕВИНСКО ИНЖЕЊЕРСТВО У ВИСОКОГРАДЊИ</a:t>
            </a:r>
            <a:endParaRPr lang="en-US" sz="6600" b="1" dirty="0">
              <a:solidFill>
                <a:schemeClr val="tx1"/>
              </a:solidFill>
            </a:endParaRPr>
          </a:p>
          <a:p>
            <a:pPr algn="ctr"/>
            <a:r>
              <a:rPr lang="sr-Cyrl-CS" sz="6600" b="1" dirty="0">
                <a:solidFill>
                  <a:schemeClr val="tx1"/>
                </a:solidFill>
              </a:rPr>
              <a:t>ОСНОВЕ АРХИТЕКТОНСКОГ ПРОЈЕКТОВАЊА</a:t>
            </a:r>
            <a:endParaRPr lang="sr-Latn-CS" sz="6600" b="1" dirty="0">
              <a:solidFill>
                <a:schemeClr val="tx1"/>
              </a:solidFill>
            </a:endParaRPr>
          </a:p>
          <a:p>
            <a:endParaRPr lang="sr-Latn-CS" sz="4000" dirty="0">
              <a:solidFill>
                <a:schemeClr val="tx1"/>
              </a:solidFill>
            </a:endParaRPr>
          </a:p>
          <a:p>
            <a:r>
              <a:rPr lang="sr-Cyrl-CS" sz="4000" b="1" dirty="0"/>
              <a:t>П Р Е Д А В А Њ Е    </a:t>
            </a:r>
            <a:r>
              <a:rPr lang="en-US" sz="4000" b="1" dirty="0" smtClean="0"/>
              <a:t>II</a:t>
            </a:r>
            <a:r>
              <a:rPr lang="en-US" sz="4000" b="1" dirty="0"/>
              <a:t>I</a:t>
            </a:r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RS" sz="4000" b="1" dirty="0" smtClean="0"/>
              <a:t>ПРОЦЕС </a:t>
            </a:r>
            <a:r>
              <a:rPr lang="sr-Cyrl-RS" sz="4000" b="1" dirty="0"/>
              <a:t>ПРОЈЕКТОВАЊА </a:t>
            </a:r>
            <a:r>
              <a:rPr lang="sr-Cyrl-CS" sz="4000" b="1" dirty="0"/>
              <a:t> </a:t>
            </a:r>
            <a:endParaRPr lang="en-US" sz="4000" dirty="0"/>
          </a:p>
          <a:p>
            <a:endParaRPr lang="sr-Latn-CS" sz="4000" dirty="0">
              <a:solidFill>
                <a:schemeClr val="tx1"/>
              </a:solidFill>
            </a:endParaRPr>
          </a:p>
          <a:p>
            <a:r>
              <a:rPr lang="sr-Cyrl-CS" sz="4800" dirty="0">
                <a:solidFill>
                  <a:schemeClr val="tx1"/>
                </a:solidFill>
              </a:rPr>
              <a:t>Мр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sr-Cyrl-CS" sz="4800" dirty="0">
                <a:solidFill>
                  <a:schemeClr val="tx1"/>
                </a:solidFill>
              </a:rPr>
              <a:t>Зоран Живковић </a:t>
            </a:r>
            <a:r>
              <a:rPr lang="sr-Cyrl-CS" sz="4800" dirty="0" err="1">
                <a:solidFill>
                  <a:schemeClr val="tx1"/>
                </a:solidFill>
              </a:rPr>
              <a:t>дипл.инж.арх</a:t>
            </a:r>
            <a:r>
              <a:rPr lang="sr-Cyrl-CS" sz="4800" dirty="0">
                <a:solidFill>
                  <a:schemeClr val="tx1"/>
                </a:solidFill>
              </a:rPr>
              <a:t>.</a:t>
            </a:r>
            <a:endParaRPr lang="sr-Latn-CS" sz="4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Шта </a:t>
            </a:r>
            <a:r>
              <a:rPr lang="sr-Cyrl-CS" dirty="0"/>
              <a:t>је то што је карактеристично за пројектовање станова везано за функцију у оквиру стана, а о чему треба водити рачуна при састављању пројектног задатка? Код пројектовања стамбених објеката позната је теза А1екбапс1га К1ет-а (Берлин1929г) који је код пројектовања станова поставио поделу стана на дневне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80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b="1" dirty="0"/>
              <a:t>Пројектни задатак, као полазна основа за израду пројекта, садржи: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1) циљеве и сврху израде пројекта;</a:t>
            </a:r>
            <a:endParaRPr lang="en-US" dirty="0"/>
          </a:p>
          <a:p>
            <a:r>
              <a:rPr lang="sr-Cyrl-CS" dirty="0"/>
              <a:t>2) податке о условима из одговарајуће просторно</a:t>
            </a:r>
            <a:r>
              <a:rPr lang="sr-Latn-CS" dirty="0"/>
              <a:t>-</a:t>
            </a:r>
            <a:r>
              <a:rPr lang="sr-Cyrl-CS" dirty="0"/>
              <a:t>планске и урбанистичке документације; </a:t>
            </a:r>
            <a:endParaRPr lang="en-US" dirty="0"/>
          </a:p>
          <a:p>
            <a:r>
              <a:rPr lang="sr-Cyrl-CS" dirty="0"/>
              <a:t>3) општи подаци о објекту (локација, намена, </a:t>
            </a:r>
            <a:r>
              <a:rPr lang="sr-Cyrl-CS" dirty="0" err="1"/>
              <a:t>архитектонскообликовање</a:t>
            </a:r>
            <a:r>
              <a:rPr lang="sr-Cyrl-CS" dirty="0"/>
              <a:t>, димензије, </a:t>
            </a:r>
            <a:r>
              <a:rPr lang="sr-Cyrl-CS" dirty="0" err="1"/>
              <a:t>спратност</a:t>
            </a:r>
            <a:r>
              <a:rPr lang="sr-Cyrl-CS" dirty="0"/>
              <a:t>, капацитет, захтевани материјали и начин обраде, </a:t>
            </a:r>
            <a:r>
              <a:rPr lang="sr-Cyrl-CS" dirty="0" err="1"/>
              <a:t>етапност</a:t>
            </a:r>
            <a:r>
              <a:rPr lang="sr-Cyrl-CS" dirty="0"/>
              <a:t> градње, везе са окружењем, </a:t>
            </a:r>
            <a:r>
              <a:rPr lang="sr-Cyrl-CS" dirty="0" err="1"/>
              <a:t>идр</a:t>
            </a:r>
            <a:r>
              <a:rPr lang="sr-Cyrl-CS" dirty="0"/>
              <a:t>.); </a:t>
            </a:r>
            <a:endParaRPr lang="en-US" dirty="0"/>
          </a:p>
          <a:p>
            <a:r>
              <a:rPr lang="sr-Cyrl-CS" dirty="0"/>
              <a:t>4) податке о техничким подлогама за пројектовање (истраживачки радови, </a:t>
            </a:r>
            <a:r>
              <a:rPr lang="sr-Cyrl-CS" dirty="0" err="1"/>
              <a:t>идр</a:t>
            </a:r>
            <a:r>
              <a:rPr lang="sr-Cyrl-CS" dirty="0"/>
              <a:t>.);</a:t>
            </a:r>
            <a:endParaRPr lang="en-US" dirty="0"/>
          </a:p>
          <a:p>
            <a:r>
              <a:rPr lang="sr-Cyrl-CS" dirty="0"/>
              <a:t>5) податке о захтеваном нивоу инсталација и опреме; </a:t>
            </a:r>
            <a:endParaRPr lang="en-US" dirty="0"/>
          </a:p>
          <a:p>
            <a:r>
              <a:rPr lang="sr-Cyrl-CS" dirty="0"/>
              <a:t>6) податке о технолошким процесима, штетностима и опасностима који потичу од тих процеса; </a:t>
            </a:r>
            <a:endParaRPr lang="en-US" dirty="0"/>
          </a:p>
          <a:p>
            <a:r>
              <a:rPr lang="sr-Cyrl-CS" dirty="0"/>
              <a:t>7) специфичне захтеве (унутрашње и спољашње уређење, термичка заштита, заштита од буке);</a:t>
            </a:r>
            <a:endParaRPr lang="en-US" dirty="0"/>
          </a:p>
          <a:p>
            <a:r>
              <a:rPr lang="sr-Cyrl-CS" dirty="0"/>
              <a:t>8) рок за израду пројекта; </a:t>
            </a:r>
            <a:endParaRPr lang="en-US" dirty="0"/>
          </a:p>
          <a:p>
            <a:r>
              <a:rPr lang="sr-Cyrl-CS" dirty="0"/>
              <a:t>9) потпис, и овера инвеститора.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90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b="1" dirty="0"/>
              <a:t>Технички опис појам и дефиниција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	Технички опис као део текстуалне документације у одређеним фазама пројекта неопходно је да садржи </a:t>
            </a:r>
            <a:r>
              <a:rPr lang="sr-Cyrl-CS" dirty="0" err="1"/>
              <a:t>опсе</a:t>
            </a:r>
            <a:r>
              <a:rPr lang="sr-Cyrl-CS" dirty="0"/>
              <a:t> локације, ширег окружења, ближе околине, функционално решење, конструктивно решење као и описе форме - облика и архитектуре на објекту.</a:t>
            </a:r>
            <a:endParaRPr lang="en-US" dirty="0"/>
          </a:p>
          <a:p>
            <a:r>
              <a:rPr lang="sr-Cyrl-CS" dirty="0"/>
              <a:t>	Уз ово неопходно је да се у техничком опису дају предвиђене инсталације у објекту.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63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Опис локације садржи:</a:t>
            </a:r>
            <a:endParaRPr lang="en-US" dirty="0"/>
          </a:p>
          <a:p>
            <a:pPr lvl="0"/>
            <a:r>
              <a:rPr lang="sr-Cyrl-CS" dirty="0"/>
              <a:t>податке о томе где се парцела налази (улица, кућни број, број катастарске парцеле, катастарска општина и друго</a:t>
            </a:r>
            <a:endParaRPr lang="en-US" dirty="0"/>
          </a:p>
          <a:p>
            <a:pPr lvl="0"/>
            <a:r>
              <a:rPr lang="sr-Cyrl-CS" dirty="0"/>
              <a:t>величину парцеле као и урбанистичке параметре који су задати за поменуту локацију (степен заузетости, коефицијент </a:t>
            </a:r>
            <a:r>
              <a:rPr lang="sr-Cyrl-CS" dirty="0" err="1"/>
              <a:t>изграђености</a:t>
            </a:r>
            <a:r>
              <a:rPr lang="sr-Cyrl-CS" dirty="0"/>
              <a:t>, </a:t>
            </a:r>
            <a:r>
              <a:rPr lang="sr-Cyrl-CS" dirty="0" err="1"/>
              <a:t>спратност</a:t>
            </a:r>
            <a:r>
              <a:rPr lang="sr-Cyrl-CS" dirty="0"/>
              <a:t> објекта, површине под зеленилом, предвиђене могућности паркирања и слично</a:t>
            </a:r>
            <a:endParaRPr lang="en-US" dirty="0"/>
          </a:p>
          <a:p>
            <a:pPr lvl="0"/>
            <a:r>
              <a:rPr lang="sr-Cyrl-CS" dirty="0"/>
              <a:t>податке о саобраћају на поменутој локацији (пешачки, колски, мирујући)</a:t>
            </a:r>
            <a:endParaRPr lang="en-US" dirty="0"/>
          </a:p>
          <a:p>
            <a:pPr lvl="0"/>
            <a:r>
              <a:rPr lang="sr-Cyrl-CS" dirty="0"/>
              <a:t>предвиђене локације паркинг простора и гаража.</a:t>
            </a:r>
            <a:endParaRPr lang="en-US" dirty="0"/>
          </a:p>
          <a:p>
            <a:pPr lvl="0"/>
            <a:r>
              <a:rPr lang="sr-Cyrl-CS" dirty="0"/>
              <a:t>опис архитектуре у ближој околини и могућности уклапања објекта у </a:t>
            </a:r>
            <a:r>
              <a:rPr lang="sr-Cyrl-CS" dirty="0" err="1"/>
              <a:t>преовладавајуће</a:t>
            </a:r>
            <a:r>
              <a:rPr lang="sr-Cyrl-CS" dirty="0"/>
              <a:t> архитектонске форме у ближој околини.</a:t>
            </a:r>
            <a:endParaRPr lang="en-US" dirty="0"/>
          </a:p>
          <a:p>
            <a:pPr lvl="0"/>
            <a:r>
              <a:rPr lang="sr-Cyrl-CS" dirty="0"/>
              <a:t>предвиђене обавезујуће или не грађевинске и регулационе линије и постављање објекта на локацији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2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Опис функционалних карактеристика објекта садржи:</a:t>
            </a:r>
            <a:endParaRPr lang="en-US" dirty="0"/>
          </a:p>
          <a:p>
            <a:pPr lvl="0"/>
            <a:r>
              <a:rPr lang="sr-Cyrl-CS" dirty="0"/>
              <a:t>податке о функционалним </a:t>
            </a:r>
            <a:r>
              <a:rPr lang="sr-Cyrl-CS" dirty="0" err="1"/>
              <a:t>целима</a:t>
            </a:r>
            <a:r>
              <a:rPr lang="sr-Cyrl-CS" dirty="0"/>
              <a:t> у објекту , начине коришћења, описе коришћења по нивоима и слично.</a:t>
            </a:r>
            <a:endParaRPr lang="en-US" dirty="0"/>
          </a:p>
          <a:p>
            <a:pPr lvl="0"/>
            <a:r>
              <a:rPr lang="sr-Cyrl-CS" dirty="0"/>
              <a:t>ако објекат има само стамбену функцију – описе станова и њихове структуре и слично, уз горе наведено дају се и текстуални описи пратећих просторија (подруми,</a:t>
            </a:r>
            <a:endParaRPr lang="en-US" dirty="0"/>
          </a:p>
          <a:p>
            <a:pPr lvl="0"/>
            <a:r>
              <a:rPr lang="sr-Cyrl-CS" dirty="0"/>
              <a:t>ако објекат поседује и остале намене (пословање или слично) неопходно је описати поменуту функцију и дати основне карактеристике (намена, број корисника, начин функционисања, опис технолошког процеса и друго)</a:t>
            </a:r>
            <a:endParaRPr lang="en-US" dirty="0"/>
          </a:p>
          <a:p>
            <a:pPr lvl="0"/>
            <a:r>
              <a:rPr lang="sr-Cyrl-CS" dirty="0"/>
              <a:t>уз текстуално образложење функције објекта обавезно је приложити и табеларни преглед површина објекта по свим етажама.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57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Опис конструктивних карактеристика објекта садржи.</a:t>
            </a:r>
            <a:endParaRPr lang="en-US" dirty="0"/>
          </a:p>
          <a:p>
            <a:pPr lvl="0"/>
            <a:r>
              <a:rPr lang="sr-Cyrl-CS" dirty="0"/>
              <a:t>основне конструктивне карактеристике објекта</a:t>
            </a:r>
            <a:endParaRPr lang="en-US" dirty="0"/>
          </a:p>
          <a:p>
            <a:pPr lvl="0"/>
            <a:r>
              <a:rPr lang="sr-Cyrl-CS" dirty="0"/>
              <a:t>опис система градње (масивни, скелетни, комбиновани или слично)</a:t>
            </a:r>
            <a:endParaRPr lang="en-US" dirty="0"/>
          </a:p>
          <a:p>
            <a:pPr lvl="0"/>
            <a:r>
              <a:rPr lang="sr-Cyrl-CS" dirty="0"/>
              <a:t>опис конструкције темеља</a:t>
            </a:r>
            <a:endParaRPr lang="en-US" dirty="0"/>
          </a:p>
          <a:p>
            <a:pPr lvl="0"/>
            <a:r>
              <a:rPr lang="sr-Cyrl-CS" dirty="0"/>
              <a:t>опис носивих делова објекта (зидови, стубови рамови или слично)</a:t>
            </a:r>
            <a:endParaRPr lang="en-US" dirty="0"/>
          </a:p>
          <a:p>
            <a:pPr lvl="0"/>
            <a:r>
              <a:rPr lang="sr-Cyrl-CS" dirty="0"/>
              <a:t>опис </a:t>
            </a:r>
            <a:r>
              <a:rPr lang="sr-Cyrl-CS" dirty="0" err="1"/>
              <a:t>међуспратних</a:t>
            </a:r>
            <a:r>
              <a:rPr lang="sr-Cyrl-CS" dirty="0"/>
              <a:t> конструкција</a:t>
            </a:r>
            <a:endParaRPr lang="en-US" dirty="0"/>
          </a:p>
          <a:p>
            <a:pPr lvl="0"/>
            <a:r>
              <a:rPr lang="sr-Cyrl-CS" dirty="0"/>
              <a:t>опис кровне конструкције</a:t>
            </a:r>
            <a:endParaRPr lang="en-US" dirty="0"/>
          </a:p>
          <a:p>
            <a:pPr lvl="0"/>
            <a:r>
              <a:rPr lang="sr-Cyrl-CS" dirty="0"/>
              <a:t>специфичности конструктивног решења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26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b="1" dirty="0"/>
              <a:t>ПРОЦЕС ПРОЈЕКТОВАЊА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Опис форме или примењених архитектонских облика садржи:</a:t>
            </a:r>
            <a:endParaRPr lang="en-US" dirty="0"/>
          </a:p>
          <a:p>
            <a:pPr lvl="0"/>
            <a:r>
              <a:rPr lang="sr-Cyrl-CS" dirty="0"/>
              <a:t>опис архитектонско </a:t>
            </a:r>
            <a:r>
              <a:rPr lang="sr-Cyrl-CS" dirty="0" err="1"/>
              <a:t>обликовних</a:t>
            </a:r>
            <a:r>
              <a:rPr lang="sr-Cyrl-CS" dirty="0"/>
              <a:t> елемената</a:t>
            </a:r>
            <a:endParaRPr lang="en-US" dirty="0"/>
          </a:p>
          <a:p>
            <a:pPr lvl="0"/>
            <a:r>
              <a:rPr lang="sr-Cyrl-CS" dirty="0"/>
              <a:t>опис примењених материјала (у спољном облагању фасаде крова итд, и у </a:t>
            </a:r>
            <a:r>
              <a:rPr lang="sr-Cyrl-CS" dirty="0" err="1"/>
              <a:t>унутрашљим</a:t>
            </a:r>
            <a:r>
              <a:rPr lang="sr-Cyrl-CS" dirty="0"/>
              <a:t> облогама; подови, зидови, плафони)</a:t>
            </a:r>
            <a:endParaRPr lang="en-US" dirty="0"/>
          </a:p>
          <a:p>
            <a:pPr lvl="0"/>
            <a:r>
              <a:rPr lang="sr-Cyrl-CS" dirty="0"/>
              <a:t>опис спољног уређења (прилазне стазе , зеленило, елементи екстеријера </a:t>
            </a:r>
            <a:r>
              <a:rPr lang="sr-Cyrl-CS" dirty="0" err="1"/>
              <a:t>перголе</a:t>
            </a:r>
            <a:r>
              <a:rPr lang="sr-Cyrl-CS" dirty="0"/>
              <a:t> надстрешнице, базени и слично)</a:t>
            </a:r>
            <a:endParaRPr lang="en-US" dirty="0"/>
          </a:p>
          <a:p>
            <a:pPr lvl="0"/>
            <a:r>
              <a:rPr lang="sr-Cyrl-CS" dirty="0"/>
              <a:t>Опис колорита објекта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b="1" dirty="0" smtClean="0"/>
              <a:t>ЗАКЉУЧАК</a:t>
            </a:r>
            <a:endParaRPr lang="en-US" dirty="0"/>
          </a:p>
          <a:p>
            <a:pPr algn="ctr"/>
            <a:r>
              <a:rPr lang="sr-Cyrl-RS" b="1" dirty="0"/>
              <a:t> </a:t>
            </a:r>
            <a:endParaRPr lang="en-US" dirty="0"/>
          </a:p>
          <a:p>
            <a:r>
              <a:rPr lang="sr-Cyrl-RS" dirty="0"/>
              <a:t>ЗАКЉУЧАК</a:t>
            </a:r>
            <a:endParaRPr lang="en-US" dirty="0"/>
          </a:p>
          <a:p>
            <a:r>
              <a:rPr lang="sr-Cyrl-RS" dirty="0"/>
              <a:t>На основу претходно наведеног следи садржај и презентација техничке документације</a:t>
            </a:r>
            <a:endParaRPr lang="en-US" dirty="0"/>
          </a:p>
          <a:p>
            <a:pPr algn="ctr"/>
            <a:r>
              <a:rPr lang="sr-Cyrl-R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0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 </a:t>
            </a:r>
            <a:r>
              <a:rPr lang="sr-Cyrl-C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sr-Cyrl-CS" dirty="0"/>
              <a:t>Пројектовање се мора посматрати бар на два нивоа у активној узајамној вези преноса двосмерних токова информација:</a:t>
            </a:r>
            <a:endParaRPr lang="en-US" dirty="0"/>
          </a:p>
          <a:p>
            <a:pPr lvl="0"/>
            <a:r>
              <a:rPr lang="sr-Cyrl-CS" dirty="0"/>
              <a:t>ОПШТИ ниво који се односи на одлуке о ЦИЉЕВИМА и</a:t>
            </a:r>
            <a:endParaRPr lang="en-US" dirty="0"/>
          </a:p>
          <a:p>
            <a:pPr lvl="0"/>
            <a:r>
              <a:rPr lang="sr-Cyrl-CS" dirty="0"/>
              <a:t>ПОСЕБНИ ниво који се односи на одлуке о НАЧИНИМА за постизање циљева.</a:t>
            </a:r>
            <a:endParaRPr lang="en-US" dirty="0"/>
          </a:p>
          <a:p>
            <a:r>
              <a:rPr lang="sr-Cyrl-CS" dirty="0"/>
              <a:t>Изградња архитектонских објеката се сматра као "начин" за постизање циљева постављених на ``вишем``нивоу.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Одлуке о циљевима и начинима се односе на системе који су дефинисани на два начина. Ако је пројектовање елемената зграде-стана "виши" ниво је зграда, а «нижи" стан. Одлуке о систему објекта доноси "систем субјекта" и "систем пројектовања" а елемент система је сам ПРОЈЕКТАНТ. И систем објекта и систем субјекта су делови општег система, па зато ПРОЈЕКТАНТ није независна личност-или је део ПРОБЛЕМА или РЕШЕЊА. (С1еауег)</a:t>
            </a:r>
            <a:endParaRPr lang="en-US" dirty="0"/>
          </a:p>
          <a:p>
            <a:r>
              <a:rPr lang="sr-Cyrl-CS" dirty="0"/>
              <a:t>Сам пројектант дефинише систем који се пројектује на свим пројектним нивоима. Сам процес </a:t>
            </a:r>
            <a:r>
              <a:rPr lang="sr-Cyrl-CS" dirty="0" err="1"/>
              <a:t>пројектовалуа</a:t>
            </a:r>
            <a:r>
              <a:rPr lang="sr-Cyrl-CS" dirty="0"/>
              <a:t> се односи на опис промена у тим системима-трансформацију тих система из почетних "проблемских" ситуација у "жељене» ситуације односно стања.</a:t>
            </a:r>
            <a:endParaRPr lang="en-US" dirty="0"/>
          </a:p>
          <a:p>
            <a:endParaRPr lang="en-US" dirty="0"/>
          </a:p>
          <a:p>
            <a:r>
              <a:rPr lang="sr-Cyrl-CS" b="1" dirty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Прва фаза је дефинисање стања ширег система односно циљева који су требали да се постигну остваривањем начина- артифакта. Циљеви општег система су неповољни за рад на посебним системима па се морају детаљније дефинисати у виду ПРОЈЕКТНОГ ЗАДАТКА -што је задатак друге фазе стварног пројектовања.</a:t>
            </a:r>
            <a:endParaRPr lang="en-US" dirty="0"/>
          </a:p>
          <a:p>
            <a:r>
              <a:rPr lang="sr-Cyrl-CS" dirty="0"/>
              <a:t>Процес пројектовања на оба нивоа је.</a:t>
            </a:r>
            <a:endParaRPr lang="en-US" dirty="0"/>
          </a:p>
          <a:p>
            <a:pPr lvl="0"/>
            <a:r>
              <a:rPr lang="sr-Cyrl-CS" dirty="0"/>
              <a:t>дефинисање проблема,</a:t>
            </a:r>
            <a:endParaRPr lang="en-US" dirty="0"/>
          </a:p>
          <a:p>
            <a:pPr lvl="0"/>
            <a:r>
              <a:rPr lang="sr-Cyrl-CS" dirty="0"/>
              <a:t>стварање варијантних решења</a:t>
            </a:r>
            <a:endParaRPr lang="en-US" dirty="0"/>
          </a:p>
          <a:p>
            <a:pPr lvl="0"/>
            <a:r>
              <a:rPr lang="sr-Cyrl-CS" dirty="0"/>
              <a:t>коначни избор решења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sz="2400" dirty="0"/>
              <a:t>Више решења је потребно ( сем у технолошкој сфери) јер постоје више од једне могућности решења</a:t>
            </a:r>
            <a:r>
              <a:rPr lang="sr-Cyrl-CS" sz="2400" dirty="0" smtClean="0"/>
              <a:t>. Избор </a:t>
            </a:r>
            <a:r>
              <a:rPr lang="sr-Cyrl-CS" sz="2400" dirty="0"/>
              <a:t>коначног решења је компликован посао и у већини случајева је «задовољавајући" у светлу </a:t>
            </a:r>
            <a:r>
              <a:rPr lang="sr-Cyrl-CS" sz="2400" dirty="0" smtClean="0"/>
              <a:t>постављених КРИТЕРИЈУМА</a:t>
            </a:r>
            <a:r>
              <a:rPr lang="sr-Cyrl-CS" sz="2400" dirty="0"/>
              <a:t>, РЕСУРСА и ОГРАНИЧЕЊА , који су неопходни елементи ИЗБОРА решења.</a:t>
            </a:r>
            <a:endParaRPr lang="en-US" sz="2400" dirty="0"/>
          </a:p>
          <a:p>
            <a:r>
              <a:rPr lang="sr-Cyrl-CS" sz="2400" dirty="0"/>
              <a:t>ИЗБОР је кључни проблем пројектовања и омогућује увид у одлуке пре него што се донесу - као корекција у току процеса пројектовања и омогућује више учесника у припремању као ПОМОЋ и ИЗВОР информација , што уједно значи и налажење заједничког језика, јер је пројектовање ИНТЕРДИСЦИПЛИНАРНО и мора да</a:t>
            </a:r>
            <a:endParaRPr lang="en-US" sz="2400" dirty="0"/>
          </a:p>
          <a:p>
            <a:r>
              <a:rPr lang="sr-Cyrl-CS" sz="2400" dirty="0"/>
              <a:t/>
            </a:r>
            <a:br>
              <a:rPr lang="sr-Cyrl-CS" sz="2400" dirty="0"/>
            </a:br>
            <a:r>
              <a:rPr lang="sr-Cyrl-CS" sz="2400" dirty="0"/>
              <a:t>садржи све потребне информације за спровођење АКЦИЈА (грађења) које следе на основу пројекта.</a:t>
            </a:r>
            <a:endParaRPr lang="en-US" sz="2400" dirty="0"/>
          </a:p>
          <a:p>
            <a:r>
              <a:rPr lang="sr-Cyrl-CS" sz="2400" dirty="0"/>
              <a:t>Иако пројектант доноси одлуке треба да убеди стварног доносиоца одлука о квалитету пројекта и сврсисходности препоручене акције.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dirty="0"/>
              <a:t>Метод је грчка реч (</a:t>
            </a:r>
            <a:r>
              <a:rPr lang="sr-Cyrl-CS" dirty="0" err="1"/>
              <a:t>метходос</a:t>
            </a:r>
            <a:r>
              <a:rPr lang="sr-Cyrl-CS" dirty="0"/>
              <a:t>) и значи сугерирање пута којим се следи- праћење</a:t>
            </a:r>
            <a:br>
              <a:rPr lang="sr-Cyrl-CS" dirty="0"/>
            </a:br>
            <a:r>
              <a:rPr lang="sr-Cyrl-CS" dirty="0"/>
              <a:t>стазе. Метод је </a:t>
            </a:r>
            <a:r>
              <a:rPr lang="sr-Cyrl-CS" dirty="0" err="1"/>
              <a:t>уствари</a:t>
            </a:r>
            <a:r>
              <a:rPr lang="sr-Cyrl-CS" dirty="0"/>
              <a:t> начин на који се нека активност или поступак изводи</a:t>
            </a:r>
            <a:br>
              <a:rPr lang="sr-Cyrl-CS" dirty="0"/>
            </a:br>
            <a:r>
              <a:rPr lang="sr-Cyrl-CS" dirty="0"/>
              <a:t>Методологија описује, објашњава и оправдава стварање и употребу метода,</a:t>
            </a:r>
            <a:br>
              <a:rPr lang="sr-Cyrl-CS" dirty="0"/>
            </a:br>
            <a:r>
              <a:rPr lang="sr-Cyrl-CS" dirty="0"/>
              <a:t>критички испитује структуру дисциплине у којој се примењују извесни методи-</a:t>
            </a:r>
            <a:br>
              <a:rPr lang="sr-Cyrl-CS" dirty="0"/>
            </a:br>
            <a:r>
              <a:rPr lang="sr-Cyrl-CS" dirty="0"/>
              <a:t>начини за постизање </a:t>
            </a:r>
            <a:r>
              <a:rPr lang="sr-Cyrl-CS" dirty="0" err="1"/>
              <a:t>циљева.Представљени</a:t>
            </a:r>
            <a:r>
              <a:rPr lang="sr-Cyrl-CS" dirty="0"/>
              <a:t> систем пројектовања као системски</a:t>
            </a:r>
            <a:br>
              <a:rPr lang="sr-Cyrl-CS" dirty="0"/>
            </a:br>
            <a:r>
              <a:rPr lang="sr-Cyrl-CS" dirty="0"/>
              <a:t>приступ методологији пројектовања је МЕТОД (начин) прилаза проблематици</a:t>
            </a:r>
            <a:br>
              <a:rPr lang="sr-Cyrl-CS" dirty="0"/>
            </a:br>
            <a:r>
              <a:rPr lang="sr-Cyrl-CS" dirty="0"/>
              <a:t>пројектовања и као такав зависи од своје употребе.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Пројектни задатак – појам и дефиниција </a:t>
            </a:r>
            <a:endParaRPr lang="en-US" dirty="0"/>
          </a:p>
          <a:p>
            <a:r>
              <a:rPr lang="sr-Cyrl-CS" dirty="0"/>
              <a:t>Пројектни задатак је један од најважнијих докумената за пројектанта, јер је дат од стране инвеститора који жели да изведе објекат на начин како је то образложено у пројектном задатку. Текст пројектног задатка је по обичају доста обиман, а садржајно је на различите начине конципиран, тако да их има и на око двадесетак страна Уобичајено је да се доста текста посвећује опреми у објекту, позивима на постојеће прописе, а уобичајено је да је врло мало или нимало места посвећено будућим корисницима, који су у већини случајева непознати. Још је карактеристично да се дају подаци, ако је стамбени објекат у питању о тачном броју станова, структури станова, а остали технички и урбанистички подаци су дати уопштено.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У пројектном задатку поред уобичајених општих ставова од пројектаната се тражи да </a:t>
            </a:r>
            <a:r>
              <a:rPr lang="sr-Cyrl-CS" dirty="0" err="1"/>
              <a:t>да</a:t>
            </a:r>
            <a:r>
              <a:rPr lang="sr-Cyrl-CS" dirty="0"/>
              <a:t> решења која ће се одликовати:</a:t>
            </a:r>
            <a:endParaRPr lang="en-US" dirty="0"/>
          </a:p>
          <a:p>
            <a:pPr lvl="0"/>
            <a:r>
              <a:rPr lang="sr-Cyrl-CS" dirty="0" err="1"/>
              <a:t>функционалношћу</a:t>
            </a:r>
            <a:r>
              <a:rPr lang="sr-Cyrl-CS" dirty="0"/>
              <a:t> и </a:t>
            </a:r>
            <a:r>
              <a:rPr lang="sr-Cyrl-CS" dirty="0" err="1" smtClean="0"/>
              <a:t>употребљивошћу</a:t>
            </a:r>
            <a:r>
              <a:rPr lang="sr-Cyrl-CS" dirty="0" smtClean="0"/>
              <a:t> </a:t>
            </a:r>
            <a:r>
              <a:rPr lang="sr-Cyrl-CS" dirty="0"/>
              <a:t>простора,</a:t>
            </a:r>
            <a:endParaRPr lang="en-US" dirty="0"/>
          </a:p>
          <a:p>
            <a:pPr lvl="0"/>
            <a:r>
              <a:rPr lang="sr-Cyrl-CS" dirty="0"/>
              <a:t>чистоћом и функционалном архитектуром</a:t>
            </a:r>
            <a:endParaRPr lang="en-US" dirty="0"/>
          </a:p>
          <a:p>
            <a:pPr lvl="0"/>
            <a:r>
              <a:rPr lang="sr-Cyrl-CS" dirty="0"/>
              <a:t>конструктивном јасноћом и рационалношћу уз обавезну примену датих система за одређено подручје: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43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ПРОЦЕС ПРОЈЕКТОВАЊА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Од пројектанта се тражи да при изради идејних решења води рачуна о примени важећих техничких мера и услова за пројектовање и изградњу стамбеног објекта... Из свега што је наведено може се закључити да је </a:t>
            </a:r>
            <a:r>
              <a:rPr lang="sr-Cyrl-CS" dirty="0" err="1"/>
              <a:t>пројектанту</a:t>
            </a:r>
            <a:r>
              <a:rPr lang="sr-Cyrl-CS" dirty="0"/>
              <a:t> дат тежак посао са доста непознатих.</a:t>
            </a:r>
            <a:endParaRPr lang="en-US" dirty="0"/>
          </a:p>
          <a:p>
            <a:r>
              <a:rPr lang="sr-Cyrl-CS" dirty="0"/>
              <a:t>Да би цео посао око израде пројектног задатка садржао све неопходне елементе-податке за израду пројектног задатка, пројектни задатак би требало да садржи неопходне податке не само за пројектовање, већ и за реализацију и коришћење будућег објекта.</a:t>
            </a:r>
            <a:endParaRPr lang="en-US" dirty="0"/>
          </a:p>
          <a:p>
            <a:r>
              <a:rPr lang="sr-Cyrl-CS" dirty="0"/>
              <a:t>Сваки појединачни програм се образује на основу општих услова и студија становања у оквирима политике становања. Програм за реализацију пројектовања на пример стамбеног објекта треба да садржи у себи више различитих докумената Ово се не може спровести успешно уколико се документ програма своди на искључиви, моментални захтев за дато место и пример који је дат.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498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1961</TotalTime>
  <Words>1056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АКАДЕМИЈА ТЕХНИЧКО – УМЕТНИЧКИХ СТРУКОВНИХ СТУДИЈА БЕОГРАД ВИСОКА ГРАЂЕВИНСКО ГЕОДЕТСКА ШКОЛА</vt:lpstr>
      <vt:lpstr> ПРОЦЕС ПРОЈЕКТОВАЊА  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 ПРОЦЕС ПРОЈЕКТОВАЊА</vt:lpstr>
      <vt:lpstr>ПРОЦЕС ПРОЈЕКТОВАЊА</vt:lpstr>
      <vt:lpstr> ПРОЦЕС ПРОЈЕКТОВАЊА</vt:lpstr>
      <vt:lpstr>ПРОЦЕС ПРОЈЕКТОВАЊА</vt:lpstr>
      <vt:lpstr> ПРОЦЕС ПРОЈЕКТОВАЊА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56</cp:revision>
  <dcterms:created xsi:type="dcterms:W3CDTF">2012-12-17T09:27:09Z</dcterms:created>
  <dcterms:modified xsi:type="dcterms:W3CDTF">2020-11-16T06:17:28Z</dcterms:modified>
</cp:coreProperties>
</file>