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2" r:id="rId4"/>
    <p:sldId id="273"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84"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947C30F-0139-4235-8395-5E879E2F976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947C30F-0139-4235-8395-5E879E2F976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6EFBFB8-A2AA-40C2-9243-6729EA737371}"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EFBFB8-A2AA-40C2-9243-6729EA737371}" type="datetimeFigureOut">
              <a:rPr lang="en-US" smtClean="0"/>
              <a:pPr/>
              <a:t>10/26/2020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47C30F-0139-4235-8395-5E879E2F976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81199"/>
          </a:xfrm>
        </p:spPr>
        <p:txBody>
          <a:bodyPr>
            <a:noAutofit/>
          </a:bodyPr>
          <a:lstStyle/>
          <a:p>
            <a:pPr algn="ctr"/>
            <a:r>
              <a:rPr lang="sr-Cyrl-CS" sz="3200" b="1" dirty="0" smtClean="0"/>
              <a:t>АКАДЕМИЈА ТЕХНИЧКО – УМЕТНИЧКИХ</a:t>
            </a:r>
            <a:br>
              <a:rPr lang="sr-Cyrl-CS" sz="3200" b="1" dirty="0" smtClean="0"/>
            </a:br>
            <a:r>
              <a:rPr lang="sr-Cyrl-CS" sz="3200" b="1" dirty="0" smtClean="0"/>
              <a:t>СТРУКОВНИХ СТУДИЈА</a:t>
            </a:r>
            <a:br>
              <a:rPr lang="sr-Cyrl-CS" sz="3200" b="1" dirty="0" smtClean="0"/>
            </a:br>
            <a:r>
              <a:rPr lang="sr-Cyrl-CS" sz="3200" b="1" dirty="0" smtClean="0"/>
              <a:t>БЕОГРАД</a:t>
            </a:r>
            <a:br>
              <a:rPr lang="sr-Cyrl-CS" sz="3200" b="1" dirty="0" smtClean="0"/>
            </a:br>
            <a:r>
              <a:rPr lang="sr-Cyrl-CS" sz="3200" b="1" dirty="0" smtClean="0"/>
              <a:t>ВИСОКА ГРАЂЕВИНСКО ГЕОДЕТСКА ШКОЛА</a:t>
            </a:r>
            <a:endParaRPr lang="en-US" sz="3200" b="1" dirty="0"/>
          </a:p>
        </p:txBody>
      </p:sp>
      <p:sp>
        <p:nvSpPr>
          <p:cNvPr id="3" name="Subtitle 2"/>
          <p:cNvSpPr>
            <a:spLocks noGrp="1"/>
          </p:cNvSpPr>
          <p:nvPr>
            <p:ph type="subTitle" idx="1"/>
          </p:nvPr>
        </p:nvSpPr>
        <p:spPr>
          <a:xfrm>
            <a:off x="1676400" y="3276600"/>
            <a:ext cx="6400800" cy="2819400"/>
          </a:xfrm>
        </p:spPr>
        <p:txBody>
          <a:bodyPr>
            <a:normAutofit fontScale="55000" lnSpcReduction="20000"/>
          </a:bodyPr>
          <a:lstStyle/>
          <a:p>
            <a:r>
              <a:rPr lang="sr-Cyrl-CS" sz="2800" b="1" dirty="0" smtClean="0"/>
              <a:t>Мастер струковних студија</a:t>
            </a:r>
            <a:endParaRPr lang="en-US" sz="2800" dirty="0" smtClean="0"/>
          </a:p>
          <a:p>
            <a:r>
              <a:rPr lang="sr-Cyrl-CS" sz="2800" b="1" dirty="0" smtClean="0"/>
              <a:t> </a:t>
            </a:r>
            <a:endParaRPr lang="en-US" sz="2800" dirty="0" smtClean="0"/>
          </a:p>
          <a:p>
            <a:r>
              <a:rPr lang="sr-Cyrl-CS" sz="2800" b="1" dirty="0" smtClean="0"/>
              <a:t>ГРАЂЕВИНСКО ИНЖЕЊЕРСТВО У ВИСОКОГРАДЊИ</a:t>
            </a:r>
            <a:endParaRPr lang="en-US" sz="4000" b="1" dirty="0" smtClean="0">
              <a:solidFill>
                <a:schemeClr val="tx1"/>
              </a:solidFill>
            </a:endParaRPr>
          </a:p>
          <a:p>
            <a:pPr algn="ctr"/>
            <a:r>
              <a:rPr lang="sr-Cyrl-CS" sz="4000" b="1" dirty="0" smtClean="0">
                <a:solidFill>
                  <a:schemeClr val="tx1"/>
                </a:solidFill>
              </a:rPr>
              <a:t>ОСНОВЕ </a:t>
            </a:r>
            <a:r>
              <a:rPr lang="sr-Cyrl-CS" sz="4000" b="1" dirty="0" smtClean="0">
                <a:solidFill>
                  <a:schemeClr val="tx1"/>
                </a:solidFill>
              </a:rPr>
              <a:t>АРХИТЕКТОНСКОГ ПРОЈЕКТОВАЊА</a:t>
            </a:r>
            <a:endParaRPr lang="sr-Latn-CS" sz="4000" b="1" dirty="0" smtClean="0">
              <a:solidFill>
                <a:schemeClr val="tx1"/>
              </a:solidFill>
            </a:endParaRPr>
          </a:p>
          <a:p>
            <a:endParaRPr lang="sr-Latn-CS" dirty="0" smtClean="0">
              <a:solidFill>
                <a:schemeClr val="tx1"/>
              </a:solidFill>
            </a:endParaRPr>
          </a:p>
          <a:p>
            <a:r>
              <a:rPr lang="sr-Cyrl-CS" b="1" dirty="0" smtClean="0"/>
              <a:t>П Р Е Д А В А Њ Е     </a:t>
            </a:r>
            <a:r>
              <a:rPr lang="sr-Latn-CS" b="1" dirty="0" smtClean="0"/>
              <a:t>I</a:t>
            </a:r>
            <a:endParaRPr lang="en-US" dirty="0" smtClean="0"/>
          </a:p>
          <a:p>
            <a:r>
              <a:rPr lang="sr-Cyrl-CS" b="1" dirty="0" smtClean="0"/>
              <a:t> </a:t>
            </a:r>
            <a:endParaRPr lang="en-US" dirty="0" smtClean="0"/>
          </a:p>
          <a:p>
            <a:r>
              <a:rPr lang="sr-Cyrl-CS" b="1" dirty="0" smtClean="0"/>
              <a:t>УВОДНО ПРЕДАВАЊЕ</a:t>
            </a:r>
            <a:endParaRPr lang="en-US" dirty="0" smtClean="0"/>
          </a:p>
          <a:p>
            <a:r>
              <a:rPr lang="sr-Cyrl-CS" b="1" dirty="0" smtClean="0"/>
              <a:t> </a:t>
            </a:r>
            <a:endParaRPr lang="en-US" dirty="0" smtClean="0"/>
          </a:p>
          <a:p>
            <a:endParaRPr lang="sr-Latn-CS" dirty="0" smtClean="0">
              <a:solidFill>
                <a:schemeClr val="tx1"/>
              </a:solidFill>
            </a:endParaRPr>
          </a:p>
          <a:p>
            <a:r>
              <a:rPr lang="sr-Cyrl-CS" sz="2800" dirty="0" smtClean="0">
                <a:solidFill>
                  <a:schemeClr val="tx1"/>
                </a:solidFill>
              </a:rPr>
              <a:t>Мр</a:t>
            </a:r>
            <a:r>
              <a:rPr lang="en-US" sz="2800" dirty="0" smtClean="0">
                <a:solidFill>
                  <a:schemeClr val="tx1"/>
                </a:solidFill>
              </a:rPr>
              <a:t> </a:t>
            </a:r>
            <a:r>
              <a:rPr lang="sr-Cyrl-CS" sz="2800" dirty="0" smtClean="0">
                <a:solidFill>
                  <a:schemeClr val="tx1"/>
                </a:solidFill>
              </a:rPr>
              <a:t>Зоран Живковић дипл.инж.арх.</a:t>
            </a:r>
            <a:endParaRPr lang="sr-Latn-C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0000" lnSpcReduction="20000"/>
          </a:bodyPr>
          <a:lstStyle/>
          <a:p>
            <a:r>
              <a:rPr lang="sr-Cyrl-CS" b="1" dirty="0" smtClean="0"/>
              <a:t>ЗАКЉУЧАК</a:t>
            </a:r>
            <a:endParaRPr lang="en-US" dirty="0" smtClean="0"/>
          </a:p>
          <a:p>
            <a:r>
              <a:rPr lang="sr-Cyrl-CS" dirty="0" smtClean="0"/>
              <a:t> </a:t>
            </a:r>
            <a:endParaRPr lang="en-US" dirty="0" smtClean="0"/>
          </a:p>
          <a:p>
            <a:r>
              <a:rPr lang="sr-Cyrl-CS" b="1" dirty="0" smtClean="0"/>
              <a:t>Да би се приступило пројектовању потребно је да се упознају сви фактори који чине околину човека.</a:t>
            </a:r>
            <a:endParaRPr lang="en-US" dirty="0" smtClean="0"/>
          </a:p>
          <a:p>
            <a:r>
              <a:rPr lang="sr-Cyrl-CS" b="1" dirty="0" smtClean="0"/>
              <a:t>Исто тако потребно је да познајемо практичне потребе човека.</a:t>
            </a:r>
            <a:endParaRPr lang="en-US" dirty="0" smtClean="0"/>
          </a:p>
          <a:p>
            <a:r>
              <a:rPr lang="sr-Cyrl-CS" b="1" dirty="0" smtClean="0"/>
              <a:t>Неопходно је да човекове потребе усклађујемо са технолошким напретком и савременим потребама.</a:t>
            </a:r>
            <a:endParaRPr lang="en-US" dirty="0" smtClean="0"/>
          </a:p>
          <a:p>
            <a:r>
              <a:rPr lang="sr-Cyrl-CS" b="1" dirty="0" smtClean="0"/>
              <a:t>Архитектонски пројекти служе човеку, заједници, али не само њима већ, се објекти могу сврстати и у специфичне, као на пример сеоски објекти ЗОО вртови, ботаничке баште и слично.</a:t>
            </a:r>
            <a:endParaRPr lang="en-US" dirty="0" smtClean="0"/>
          </a:p>
          <a:p>
            <a:r>
              <a:rPr lang="sr-Cyrl-CS" b="1" dirty="0" smtClean="0"/>
              <a:t>Архитектонски рад поред задовољења основних функција за потребе човека мора по својој вокацији имати и уметничку ноту и у себи садржати постулате лепог.</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stara kuca.jpg"/>
          <p:cNvPicPr>
            <a:picLocks noGrp="1" noChangeAspect="1"/>
          </p:cNvPicPr>
          <p:nvPr>
            <p:ph idx="1"/>
          </p:nvPr>
        </p:nvPicPr>
        <p:blipFill>
          <a:blip r:embed="rId2"/>
          <a:stretch>
            <a:fillRect/>
          </a:stretch>
        </p:blipFill>
        <p:spPr>
          <a:xfrm>
            <a:off x="2514600" y="2411245"/>
            <a:ext cx="5791200" cy="3853780"/>
          </a:xfrm>
        </p:spPr>
      </p:pic>
      <p:sp>
        <p:nvSpPr>
          <p:cNvPr id="3" name="Rectangle 2"/>
          <p:cNvSpPr/>
          <p:nvPr/>
        </p:nvSpPr>
        <p:spPr>
          <a:xfrm>
            <a:off x="1143000" y="1752600"/>
            <a:ext cx="4572000" cy="646331"/>
          </a:xfrm>
          <a:prstGeom prst="rect">
            <a:avLst/>
          </a:prstGeom>
        </p:spPr>
        <p:txBody>
          <a:bodyPr>
            <a:spAutoFit/>
          </a:bodyPr>
          <a:lstStyle/>
          <a:p>
            <a:r>
              <a:rPr lang="x-none" b="1" dirty="0"/>
              <a:t>ПРИМЕРИ</a:t>
            </a:r>
            <a:endParaRPr lang="en-US" dirty="0"/>
          </a:p>
          <a:p>
            <a:r>
              <a:rPr lang="x-none" b="1" dirty="0"/>
              <a:t>Традиционална кућа Сирогојно</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nove kuce.jpg"/>
          <p:cNvPicPr>
            <a:picLocks noGrp="1" noChangeAspect="1"/>
          </p:cNvPicPr>
          <p:nvPr>
            <p:ph idx="1"/>
          </p:nvPr>
        </p:nvPicPr>
        <p:blipFill>
          <a:blip r:embed="rId2"/>
          <a:stretch>
            <a:fillRect/>
          </a:stretch>
        </p:blipFill>
        <p:spPr>
          <a:xfrm>
            <a:off x="1757099" y="2078862"/>
            <a:ext cx="6399637" cy="4001819"/>
          </a:xfrm>
        </p:spPr>
      </p:pic>
      <p:sp>
        <p:nvSpPr>
          <p:cNvPr id="3" name="Rectangle 2"/>
          <p:cNvSpPr/>
          <p:nvPr/>
        </p:nvSpPr>
        <p:spPr>
          <a:xfrm>
            <a:off x="914400" y="1676400"/>
            <a:ext cx="1685398" cy="369332"/>
          </a:xfrm>
          <a:prstGeom prst="rect">
            <a:avLst/>
          </a:prstGeom>
        </p:spPr>
        <p:txBody>
          <a:bodyPr wrap="none">
            <a:spAutoFit/>
          </a:bodyPr>
          <a:lstStyle/>
          <a:p>
            <a:r>
              <a:rPr lang="x-none" b="1" dirty="0"/>
              <a:t>Модерна кућа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zgrada_parobrod.jpg"/>
          <p:cNvPicPr>
            <a:picLocks noGrp="1" noChangeAspect="1"/>
          </p:cNvPicPr>
          <p:nvPr>
            <p:ph idx="1"/>
          </p:nvPr>
        </p:nvPicPr>
        <p:blipFill>
          <a:blip r:embed="rId2"/>
          <a:stretch>
            <a:fillRect/>
          </a:stretch>
        </p:blipFill>
        <p:spPr>
          <a:xfrm>
            <a:off x="3134868" y="2362200"/>
            <a:ext cx="2656332" cy="3973299"/>
          </a:xfrm>
        </p:spPr>
      </p:pic>
      <p:sp>
        <p:nvSpPr>
          <p:cNvPr id="3" name="Rectangle 2"/>
          <p:cNvSpPr/>
          <p:nvPr/>
        </p:nvSpPr>
        <p:spPr>
          <a:xfrm>
            <a:off x="1219200" y="1600200"/>
            <a:ext cx="4572000" cy="646331"/>
          </a:xfrm>
          <a:prstGeom prst="rect">
            <a:avLst/>
          </a:prstGeom>
        </p:spPr>
        <p:txBody>
          <a:bodyPr>
            <a:spAutoFit/>
          </a:bodyPr>
          <a:lstStyle/>
          <a:p>
            <a:r>
              <a:rPr lang="x-none" b="1" dirty="0"/>
              <a:t>Објекти виших друштвених функција</a:t>
            </a:r>
            <a:endParaRPr lang="en-US" dirty="0"/>
          </a:p>
          <a:p>
            <a:r>
              <a:rPr lang="x-none" b="1" dirty="0"/>
              <a:t>Зграда </a:t>
            </a:r>
            <a:r>
              <a:rPr lang="x-none" b="1" dirty="0" smtClean="0"/>
              <a:t>Пароброд</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Belgrad2006parlament.jpg"/>
          <p:cNvPicPr>
            <a:picLocks noGrp="1" noChangeAspect="1"/>
          </p:cNvPicPr>
          <p:nvPr>
            <p:ph idx="1"/>
          </p:nvPr>
        </p:nvPicPr>
        <p:blipFill>
          <a:blip r:embed="rId2" cstate="print"/>
          <a:stretch>
            <a:fillRect/>
          </a:stretch>
        </p:blipFill>
        <p:spPr>
          <a:xfrm>
            <a:off x="1981200" y="2667000"/>
            <a:ext cx="5515820" cy="3385442"/>
          </a:xfrm>
        </p:spPr>
      </p:pic>
      <p:sp>
        <p:nvSpPr>
          <p:cNvPr id="3" name="Rectangle 2"/>
          <p:cNvSpPr/>
          <p:nvPr/>
        </p:nvSpPr>
        <p:spPr>
          <a:xfrm>
            <a:off x="914400" y="1752600"/>
            <a:ext cx="4572000" cy="646331"/>
          </a:xfrm>
          <a:prstGeom prst="rect">
            <a:avLst/>
          </a:prstGeom>
        </p:spPr>
        <p:txBody>
          <a:bodyPr>
            <a:spAutoFit/>
          </a:bodyPr>
          <a:lstStyle/>
          <a:p>
            <a:r>
              <a:rPr lang="x-none" b="1" dirty="0"/>
              <a:t>Објекти виших друштвених функција</a:t>
            </a:r>
            <a:endParaRPr lang="en-US" dirty="0"/>
          </a:p>
          <a:p>
            <a:r>
              <a:rPr lang="x-none" b="1" dirty="0"/>
              <a:t>Зграда Парламента</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dancing-house-prague_4f8841476a700.jpg"/>
          <p:cNvPicPr>
            <a:picLocks noGrp="1" noChangeAspect="1"/>
          </p:cNvPicPr>
          <p:nvPr>
            <p:ph idx="1"/>
          </p:nvPr>
        </p:nvPicPr>
        <p:blipFill>
          <a:blip r:embed="rId2"/>
          <a:stretch>
            <a:fillRect/>
          </a:stretch>
        </p:blipFill>
        <p:spPr>
          <a:xfrm>
            <a:off x="2438400" y="2819400"/>
            <a:ext cx="4800600" cy="3600450"/>
          </a:xfrm>
        </p:spPr>
      </p:pic>
      <p:sp>
        <p:nvSpPr>
          <p:cNvPr id="3" name="Rectangle 2"/>
          <p:cNvSpPr/>
          <p:nvPr/>
        </p:nvSpPr>
        <p:spPr>
          <a:xfrm>
            <a:off x="1564542" y="2057400"/>
            <a:ext cx="1894558" cy="923330"/>
          </a:xfrm>
          <a:prstGeom prst="rect">
            <a:avLst/>
          </a:prstGeom>
        </p:spPr>
        <p:txBody>
          <a:bodyPr wrap="none">
            <a:spAutoFit/>
          </a:bodyPr>
          <a:lstStyle/>
          <a:p>
            <a:r>
              <a:rPr lang="x-none" b="1" dirty="0" err="1"/>
              <a:t>Денсиг</a:t>
            </a:r>
            <a:r>
              <a:rPr lang="x-none" b="1" dirty="0"/>
              <a:t> </a:t>
            </a:r>
            <a:r>
              <a:rPr lang="x-none" b="1" dirty="0" err="1"/>
              <a:t>хаус</a:t>
            </a:r>
            <a:r>
              <a:rPr lang="x-none" b="1" dirty="0"/>
              <a:t> </a:t>
            </a:r>
            <a:r>
              <a:rPr lang="x-none" b="1" dirty="0" smtClean="0"/>
              <a:t>Праг</a:t>
            </a:r>
          </a:p>
          <a:p>
            <a:r>
              <a:rPr lang="sr-Latn-CS" b="1" dirty="0"/>
              <a:t>Френк Овен </a:t>
            </a:r>
            <a:r>
              <a:rPr lang="sr-Latn-CS" b="1" dirty="0" err="1"/>
              <a:t>Гери</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dirty="0"/>
          </a:p>
        </p:txBody>
      </p:sp>
      <p:pic>
        <p:nvPicPr>
          <p:cNvPr id="4" name="Content Placeholder 3" descr="prva-stambena-zgrada-zahe-hadid.jpg"/>
          <p:cNvPicPr>
            <a:picLocks noGrp="1" noChangeAspect="1"/>
          </p:cNvPicPr>
          <p:nvPr>
            <p:ph idx="1"/>
          </p:nvPr>
        </p:nvPicPr>
        <p:blipFill>
          <a:blip r:embed="rId2"/>
          <a:stretch>
            <a:fillRect/>
          </a:stretch>
        </p:blipFill>
        <p:spPr>
          <a:xfrm>
            <a:off x="1828800" y="2590800"/>
            <a:ext cx="4994671" cy="3329781"/>
          </a:xfrm>
        </p:spPr>
      </p:pic>
      <p:sp>
        <p:nvSpPr>
          <p:cNvPr id="3" name="Rectangle 2"/>
          <p:cNvSpPr/>
          <p:nvPr/>
        </p:nvSpPr>
        <p:spPr>
          <a:xfrm>
            <a:off x="990600" y="1752600"/>
            <a:ext cx="4572000" cy="646331"/>
          </a:xfrm>
          <a:prstGeom prst="rect">
            <a:avLst/>
          </a:prstGeom>
        </p:spPr>
        <p:txBody>
          <a:bodyPr>
            <a:spAutoFit/>
          </a:bodyPr>
          <a:lstStyle/>
          <a:p>
            <a:r>
              <a:rPr lang="x-none" b="1" dirty="0" err="1"/>
              <a:t>Заха</a:t>
            </a:r>
            <a:r>
              <a:rPr lang="x-none" b="1" dirty="0"/>
              <a:t> </a:t>
            </a:r>
            <a:r>
              <a:rPr lang="x-none" b="1" dirty="0" err="1"/>
              <a:t>Хадид</a:t>
            </a:r>
            <a:endParaRPr lang="en-US" dirty="0"/>
          </a:p>
          <a:p>
            <a:r>
              <a:rPr lang="x-none" b="1" dirty="0"/>
              <a:t>Објекат за колективно становање</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a:solidFill>
                  <a:schemeClr val="tx1"/>
                </a:solidFill>
              </a:rPr>
              <a:t/>
            </a:r>
            <a:br>
              <a:rPr lang="sr-Latn-CS" b="1" dirty="0">
                <a:solidFill>
                  <a:schemeClr val="tx1"/>
                </a:solidFill>
              </a:rPr>
            </a:br>
            <a:r>
              <a:rPr lang="sr-Cyrl-CS" b="1" dirty="0"/>
              <a:t>УВОДНО ПРЕДАВАЊЕ</a:t>
            </a:r>
            <a:endParaRPr lang="en-US" dirty="0"/>
          </a:p>
        </p:txBody>
      </p:sp>
      <p:sp>
        <p:nvSpPr>
          <p:cNvPr id="3" name="Content Placeholder 2"/>
          <p:cNvSpPr>
            <a:spLocks noGrp="1"/>
          </p:cNvSpPr>
          <p:nvPr>
            <p:ph idx="1"/>
          </p:nvPr>
        </p:nvSpPr>
        <p:spPr/>
        <p:txBody>
          <a:bodyPr>
            <a:normAutofit fontScale="70000" lnSpcReduction="20000"/>
          </a:bodyPr>
          <a:lstStyle/>
          <a:p>
            <a:pPr algn="ctr"/>
            <a:r>
              <a:rPr lang="x-none" b="1" dirty="0"/>
              <a:t>КОМЕНТАР</a:t>
            </a:r>
            <a:endParaRPr lang="en-US" dirty="0"/>
          </a:p>
          <a:p>
            <a:pPr algn="ctr"/>
            <a:r>
              <a:rPr lang="x-none" b="1" dirty="0"/>
              <a:t> </a:t>
            </a:r>
            <a:endParaRPr lang="en-US" dirty="0"/>
          </a:p>
          <a:p>
            <a:pPr algn="ctr"/>
            <a:r>
              <a:rPr lang="x-none" b="1" dirty="0"/>
              <a:t> </a:t>
            </a:r>
            <a:endParaRPr lang="en-US" dirty="0"/>
          </a:p>
          <a:p>
            <a:pPr algn="ctr"/>
            <a:r>
              <a:rPr lang="x-none" b="1" dirty="0"/>
              <a:t>Претходни примери показују разноликост човековог изражавања –сходно времену и потребама.</a:t>
            </a:r>
            <a:endParaRPr lang="en-US" dirty="0"/>
          </a:p>
          <a:p>
            <a:pPr algn="ctr"/>
            <a:r>
              <a:rPr lang="x-none" b="1" dirty="0"/>
              <a:t>Не постоји јединствено решење, већ решење у складу са потребама, навикама, традицијом, стремљењима, технолошким могућностима и остало</a:t>
            </a:r>
            <a:endParaRPr lang="en-US" dirty="0"/>
          </a:p>
          <a:p>
            <a:pPr algn="ctr"/>
            <a:r>
              <a:rPr lang="x-none" b="1" dirty="0"/>
              <a:t>Да постоји идеална кућа вероватно би изглед града био монотон</a:t>
            </a:r>
            <a:endParaRPr lang="en-US" dirty="0"/>
          </a:p>
          <a:p>
            <a:pPr algn="ctr"/>
            <a:r>
              <a:rPr lang="x-none" b="1" dirty="0" err="1"/>
              <a:t>Фукција</a:t>
            </a:r>
            <a:endParaRPr lang="en-US" dirty="0"/>
          </a:p>
          <a:p>
            <a:pPr algn="ctr"/>
            <a:r>
              <a:rPr lang="x-none" b="1" dirty="0"/>
              <a:t>Конструкција</a:t>
            </a:r>
            <a:endParaRPr lang="en-US" dirty="0"/>
          </a:p>
          <a:p>
            <a:pPr algn="ctr"/>
            <a:r>
              <a:rPr lang="x-none" b="1" dirty="0"/>
              <a:t>Форма</a:t>
            </a:r>
            <a:endParaRPr lang="en-US" dirty="0"/>
          </a:p>
          <a:p>
            <a:pPr algn="ctr"/>
            <a:r>
              <a:rPr lang="x-none" b="1" dirty="0"/>
              <a:t> </a:t>
            </a:r>
            <a:endParaRPr lang="en-US" dirty="0"/>
          </a:p>
          <a:p>
            <a:endParaRPr lang="en-US" dirty="0"/>
          </a:p>
        </p:txBody>
      </p:sp>
    </p:spTree>
    <p:extLst>
      <p:ext uri="{BB962C8B-B14F-4D97-AF65-F5344CB8AC3E}">
        <p14:creationId xmlns="" xmlns:p14="http://schemas.microsoft.com/office/powerpoint/2010/main" val="235430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dirty="0" smtClean="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sr-Cyrl-CS" dirty="0" smtClean="0"/>
              <a:t>Склонити и оградити се, биле су основне човекове потребе, почев од непосредног прилагођавања природи, земљи, пећини, дрвету или околини, преко свих до данас познатих облика </a:t>
            </a:r>
            <a:r>
              <a:rPr lang="sr-Cyrl-CS" u="sng" dirty="0" smtClean="0"/>
              <a:t>грађења</a:t>
            </a:r>
            <a:r>
              <a:rPr lang="sr-Cyrl-CS" dirty="0" smtClean="0"/>
              <a:t> или </a:t>
            </a:r>
            <a:r>
              <a:rPr lang="sr-Cyrl-CS" u="sng" dirty="0" smtClean="0"/>
              <a:t>архитектуре.</a:t>
            </a:r>
            <a:endParaRPr lang="en-US" dirty="0" smtClean="0"/>
          </a:p>
          <a:p>
            <a:r>
              <a:rPr lang="sr-Cyrl-CS" dirty="0" smtClean="0"/>
              <a:t>Дакле човек је првенствено почео да користи оно што је природа подарила њему, а затим је почео да утиче на њу. </a:t>
            </a:r>
            <a:endParaRPr lang="en-US" dirty="0" smtClean="0"/>
          </a:p>
          <a:p>
            <a:r>
              <a:rPr lang="sr-Cyrl-CS" dirty="0" smtClean="0"/>
              <a:t>Човеково станиште је увек везано околину. Тај утицај околине је увек био повратан па како је човек покушавао да све више утиче на околину тако је и природа „узвраћала“. </a:t>
            </a:r>
            <a:endParaRPr lang="en-US" dirty="0" smtClean="0"/>
          </a:p>
          <a:p>
            <a:r>
              <a:rPr lang="sr-Cyrl-CS" dirty="0" smtClean="0"/>
              <a:t>Архитектура је стара дисциплина која нам омогућава да многе цивилизације које су се угасиле боље упознамо и да кроз архитектонске остатке сазнамо много о навикама, животу, стремљењима, веровањима као и свим осталим аспектима људског битисања у одређеном периоду.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dirty="0"/>
          </a:p>
        </p:txBody>
      </p:sp>
      <p:sp>
        <p:nvSpPr>
          <p:cNvPr id="3" name="Content Placeholder 2"/>
          <p:cNvSpPr>
            <a:spLocks noGrp="1"/>
          </p:cNvSpPr>
          <p:nvPr>
            <p:ph idx="1"/>
          </p:nvPr>
        </p:nvSpPr>
        <p:spPr/>
        <p:txBody>
          <a:bodyPr>
            <a:normAutofit fontScale="77500" lnSpcReduction="20000"/>
          </a:bodyPr>
          <a:lstStyle/>
          <a:p>
            <a:r>
              <a:rPr lang="sr-Cyrl-CS" dirty="0" smtClean="0"/>
              <a:t>Са напретком цивилизације развијала се и потреба за зградама које нису само склониште за појединца и његову породицу, већ су то објекти од ширег значаја. Тако се у једном тренутку појавила потреба да се човек више не ослања на лично искуство или искуство ближих чланова породице, већ се почело учити односно ослањати на искуство других – које се преносило усмено или касније писменим путем. Тако је настала потреба за школама.</a:t>
            </a:r>
            <a:endParaRPr lang="en-US" dirty="0" smtClean="0"/>
          </a:p>
          <a:p>
            <a:r>
              <a:rPr lang="sr-Cyrl-CS" dirty="0" smtClean="0"/>
              <a:t>На сличан начин појавила се потреба за осталим друштвеним зградама; цркве или светилишта(заједничко место за молитву) , болнице, форуми, спортски објекти, позоришта, општине, скупштине, објекти за индустријску производњу итд.</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dirty="0"/>
          </a:p>
        </p:txBody>
      </p:sp>
      <p:sp>
        <p:nvSpPr>
          <p:cNvPr id="3" name="Content Placeholder 2"/>
          <p:cNvSpPr>
            <a:spLocks noGrp="1"/>
          </p:cNvSpPr>
          <p:nvPr>
            <p:ph idx="1"/>
          </p:nvPr>
        </p:nvSpPr>
        <p:spPr/>
        <p:txBody>
          <a:bodyPr>
            <a:normAutofit/>
          </a:bodyPr>
          <a:lstStyle/>
          <a:p>
            <a:r>
              <a:rPr lang="sr-Cyrl-CS" dirty="0" smtClean="0"/>
              <a:t>Архитектура се бави пројектовањем свих ових објеката.</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Сви ови објекти су специфични и сваки од њих је по својим захтевима другачији, али им је једна ствар заједничка – корисник је човек.</a:t>
            </a:r>
            <a:endParaRPr lang="en-US" dirty="0" smtClean="0"/>
          </a:p>
          <a:p>
            <a:r>
              <a:rPr lang="sr-Cyrl-CS" dirty="0" smtClean="0"/>
              <a:t>Дакле и поред комплексности свих ових објеката, основна мера за пројектовање је човек и простор који је њему намењен и потребан за обављање одређених делатности.</a:t>
            </a:r>
            <a:endParaRPr lang="en-US" dirty="0" smtClean="0"/>
          </a:p>
          <a:p>
            <a:r>
              <a:rPr lang="sr-Cyrl-CS" dirty="0" smtClean="0"/>
              <a:t>Пројектовањем ми стварамо простор који је намењен човеку, али исто тако ми морамо посматрати процесе који се дешавају унутар тог простора да би на правилан начин одредили односе, облике, структуре, пропорције и остале елементе који ће накрају дати сврсисходан склоп.</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Овакав приступ мора бити систематичан и аналитичан  али не сме се занемарити утицај времена и динамике јер врло брзо резултати могу изгубити своју актуелност.</a:t>
            </a:r>
            <a:endParaRPr lang="en-US" dirty="0" smtClean="0"/>
          </a:p>
          <a:p>
            <a:r>
              <a:rPr lang="sr-Cyrl-CS" dirty="0" smtClean="0"/>
              <a:t>Потребно је посматрати овај наш посао пројектаната као део светског процеса у коме смо ми само јединка која ће својим деловањем утицати (допринети) на побоњшање живота, стандарда или неких других аспеката човековог битисања.</a:t>
            </a:r>
            <a:endParaRPr lang="en-US" dirty="0" smtClean="0"/>
          </a:p>
          <a:p>
            <a:r>
              <a:rPr lang="sr-Cyrl-CS" dirty="0" smtClean="0"/>
              <a:t>Дакле ако желимо да наш посао буде успешан, морамо приступити проблему кроз један аналитички приступ, а уједно га посматрати и као процес који траје у неком одређеном времену али не треба да буде ограничен тим временом.</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a:bodyPr>
          <a:lstStyle/>
          <a:p>
            <a:r>
              <a:rPr lang="sr-Cyrl-CS" sz="2400" dirty="0" smtClean="0"/>
              <a:t>Одређивање приоритета ће бити један од захтева коме морамо одговорити на прави начин, јер уочавањем односа, праћењем процеса сталним преиспитивањем ми морамо доћи до решења које ће удовољити захтевима, а уједно ће бити допринос човековом стремљењу.</a:t>
            </a:r>
            <a:endParaRPr lang="en-US" sz="2400" dirty="0" smtClean="0"/>
          </a:p>
          <a:p>
            <a:r>
              <a:rPr lang="sr-Cyrl-CS" sz="2400" dirty="0" smtClean="0"/>
              <a:t>Неопходно је да архитектура потребе заједнице и појединца решава савременим средствима на начин, да решења буду у складу са средином у којој се граде.</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Наше богато архитектонско наслеђе има прилично велики утицај на нашу савремену архитектуру.Нашом земљом су од давнина пролазили путеви великог утицаја, размењивала се роба, пролазили људи који су преносили своја опажања, утицаје, свој начин мишљења и своју културу. Нашом земљом разне инвазије кроз историју су поред зла доносиле високо развијену стамбену културу и уметност</a:t>
            </a:r>
            <a:endParaRPr lang="en-US" dirty="0" smtClean="0"/>
          </a:p>
          <a:p>
            <a:r>
              <a:rPr lang="sr-Cyrl-CS" dirty="0" smtClean="0"/>
              <a:t>То не значи да по сваку цену треба инсистирати на употреби традиционалних елемената архитектуре. Наиме неопходно је развијати нове облике и форме у архитектури и неоспорно их примењивати када су у складу са захтевима корисника али усвојити и савремене тенденције, материјале и форме ради постизања бољих ефеката.</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ОСНОВЕ АРХИТЕКТОНСКОГ ПРОЈЕКТОВАЊА</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На крају пројектовати значи располагати површинама и простором. То је разумно и осећајно прилажење пројектовању којим се решавају проблеми физиолошке и психолошеке природе у вези са односима у средини и друштву.. Пројектовањем се решавају питања мировања и кретања, затим питања светлости ваздуха сунца и заштите. То је извршавање архитектонског позива и обликовања простора за човека. На том путу се пројектанту супростављају многа питања на која се не може дати дефинитиван одговор јер се материја стално мења. Али постоје начела по којима се долази до успеха а то је упознавање човека и истраживање његове природне околине.</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1850</TotalTime>
  <Words>815</Words>
  <Application>Microsoft Office PowerPoint</Application>
  <PresentationFormat>On-screen Show (4:3)</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АКАДЕМИЈА ТЕХНИЧКО – УМЕТНИЧКИХ СТРУКОВНИХ СТУДИЈА БЕОГРАД ВИСОКА ГРАЂЕВИНСКО ГЕОДЕТСКА ШКОЛА</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lpstr>ОСНОВЕ АРХИТЕКТОНСКОГ ПРОЈЕКТОВАЊА УВОДНО ПРЕДАВАЊЕ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dc:creator>
  <cp:lastModifiedBy>xp</cp:lastModifiedBy>
  <cp:revision>47</cp:revision>
  <dcterms:created xsi:type="dcterms:W3CDTF">2012-12-17T09:27:09Z</dcterms:created>
  <dcterms:modified xsi:type="dcterms:W3CDTF">2020-10-26T08:36:40Z</dcterms:modified>
</cp:coreProperties>
</file>