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90" r:id="rId7"/>
    <p:sldId id="291" r:id="rId8"/>
    <p:sldId id="261" r:id="rId9"/>
    <p:sldId id="292" r:id="rId10"/>
    <p:sldId id="293" r:id="rId11"/>
    <p:sldId id="262" r:id="rId12"/>
    <p:sldId id="294" r:id="rId13"/>
    <p:sldId id="295" r:id="rId14"/>
    <p:sldId id="296" r:id="rId15"/>
    <p:sldId id="297" r:id="rId16"/>
    <p:sldId id="280" r:id="rId17"/>
    <p:sldId id="298" r:id="rId18"/>
    <p:sldId id="299" r:id="rId19"/>
    <p:sldId id="300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57040-6F13-4E50-B6B5-38FB412D7408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9CC88-3D96-4066-B00F-189202718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9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9CC88-3D96-4066-B00F-189202718A1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73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2819400"/>
          </a:xfrm>
        </p:spPr>
        <p:txBody>
          <a:bodyPr>
            <a:normAutofit fontScale="47500" lnSpcReduction="20000"/>
          </a:bodyPr>
          <a:lstStyle/>
          <a:p>
            <a:r>
              <a:rPr lang="sr-Cyrl-CS" sz="4000" b="1" dirty="0" err="1"/>
              <a:t>Мастер</a:t>
            </a:r>
            <a:r>
              <a:rPr lang="sr-Cyrl-CS" sz="4000" b="1" dirty="0"/>
              <a:t> </a:t>
            </a:r>
            <a:r>
              <a:rPr lang="sr-Cyrl-CS" sz="4000" b="1" dirty="0" err="1"/>
              <a:t>струковних</a:t>
            </a:r>
            <a:r>
              <a:rPr lang="sr-Cyrl-CS" sz="4000" b="1" dirty="0"/>
              <a:t> студија</a:t>
            </a:r>
            <a:endParaRPr lang="en-US" sz="40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CS" sz="4000" b="1" dirty="0"/>
              <a:t>ГРАЂЕВИНСКО ИНЖЕЊЕРСТВО У ВИСОКОГРАДЊИ</a:t>
            </a:r>
            <a:endParaRPr lang="en-US" sz="5400" b="1" dirty="0">
              <a:solidFill>
                <a:schemeClr val="tx1"/>
              </a:solidFill>
            </a:endParaRPr>
          </a:p>
          <a:p>
            <a:pPr algn="ctr"/>
            <a:r>
              <a:rPr lang="sr-Cyrl-CS" sz="5400" b="1" dirty="0">
                <a:solidFill>
                  <a:schemeClr val="tx1"/>
                </a:solidFill>
              </a:rPr>
              <a:t>ОСНОВЕ АРХИТЕКТОНСКОГ ПРОЈЕКТОВАЊА</a:t>
            </a:r>
            <a:endParaRPr lang="sr-Latn-CS" sz="5400" b="1" dirty="0">
              <a:solidFill>
                <a:schemeClr val="tx1"/>
              </a:solidFill>
            </a:endParaRPr>
          </a:p>
          <a:p>
            <a:endParaRPr lang="en-US" sz="2000" dirty="0"/>
          </a:p>
          <a:p>
            <a:r>
              <a:rPr lang="sr-Cyrl-CS" sz="2000" b="1" dirty="0"/>
              <a:t> </a:t>
            </a:r>
            <a:endParaRPr lang="en-US" sz="2000" dirty="0"/>
          </a:p>
          <a:p>
            <a:r>
              <a:rPr lang="sr-Cyrl-CS" sz="2000" b="1" dirty="0"/>
              <a:t>П Р Е Д А В А Њ Е    </a:t>
            </a:r>
            <a:r>
              <a:rPr lang="en-US" sz="2000" b="1" dirty="0" smtClean="0"/>
              <a:t>VIII</a:t>
            </a:r>
            <a:r>
              <a:rPr lang="sr-Cyrl-CS" sz="2000" b="1" dirty="0"/>
              <a:t> </a:t>
            </a:r>
            <a:endParaRPr lang="en-US" sz="2000" dirty="0"/>
          </a:p>
          <a:p>
            <a:r>
              <a:rPr lang="sr-Cyrl-RS" sz="4000" b="1" dirty="0" smtClean="0"/>
              <a:t>ПРОСТОРНА КЛИМА</a:t>
            </a:r>
            <a:endParaRPr lang="en-US" sz="4000" dirty="0"/>
          </a:p>
          <a:p>
            <a:r>
              <a:rPr lang="sr-Cyrl-CS" sz="800" b="1" dirty="0"/>
              <a:t> </a:t>
            </a:r>
            <a:endParaRPr lang="en-US" sz="800" dirty="0"/>
          </a:p>
          <a:p>
            <a:r>
              <a:rPr lang="sr-Cyrl-CS" sz="3200" dirty="0">
                <a:solidFill>
                  <a:schemeClr val="tx1"/>
                </a:solidFill>
              </a:rPr>
              <a:t>Мр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sr-Cyrl-CS" sz="3200" dirty="0">
                <a:solidFill>
                  <a:schemeClr val="tx1"/>
                </a:solidFill>
              </a:rPr>
              <a:t>Зоран Живковић </a:t>
            </a:r>
            <a:r>
              <a:rPr lang="sr-Cyrl-CS" sz="3200" dirty="0" err="1">
                <a:solidFill>
                  <a:schemeClr val="tx1"/>
                </a:solidFill>
              </a:rPr>
              <a:t>дипл.инж.арх</a:t>
            </a:r>
            <a:r>
              <a:rPr lang="sr-Cyrl-CS" sz="3200" dirty="0">
                <a:solidFill>
                  <a:schemeClr val="tx1"/>
                </a:solidFill>
              </a:rPr>
              <a:t>.</a:t>
            </a:r>
            <a:endParaRPr lang="sr-Latn-C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РОЛЕТНЕ</a:t>
            </a:r>
            <a:endParaRPr lang="en-US" dirty="0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838" y="2590800"/>
            <a:ext cx="520065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6279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493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b="1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6431" y="2438400"/>
            <a:ext cx="4871867" cy="3666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47800" y="1676400"/>
            <a:ext cx="13186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CS" dirty="0"/>
              <a:t>БРИСОЛЕЈИ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z="2400" dirty="0"/>
              <a:t>ТЕНДЕ</a:t>
            </a:r>
            <a:endParaRPr lang="en-US" sz="2400" dirty="0"/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209800"/>
            <a:ext cx="5943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3982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Cyrl-CS" sz="1600" dirty="0"/>
              <a:t>ПРОВЕТРАВАЊЕ</a:t>
            </a:r>
            <a:endParaRPr lang="en-US" sz="1600" dirty="0"/>
          </a:p>
          <a:p>
            <a:r>
              <a:rPr lang="sr-Cyrl-CS" sz="1600" dirty="0"/>
              <a:t> </a:t>
            </a:r>
            <a:endParaRPr lang="en-US" sz="1600" dirty="0"/>
          </a:p>
          <a:p>
            <a:r>
              <a:rPr lang="sr-Cyrl-CS" sz="1600" dirty="0"/>
              <a:t>Неопходно је унутар просторија у којима битише човек обезбедити довољну количину свежег ваздуха јер се ваздух унутар просторија засићује честицама прашине, гасовима или великом количином влаге. </a:t>
            </a:r>
            <a:endParaRPr lang="en-US" sz="1600" dirty="0"/>
          </a:p>
          <a:p>
            <a:r>
              <a:rPr lang="sr-Cyrl-CS" sz="1600" dirty="0"/>
              <a:t>Најповољнија варијанта је уколико постоји могућност природног проветравања (прозори, двострана оријентација итд), али уколико овакав вид није могућ приступа се принудној вентилацији (</a:t>
            </a:r>
            <a:r>
              <a:rPr lang="sr-Cyrl-CS" sz="1600" dirty="0" err="1"/>
              <a:t>вентилациони</a:t>
            </a:r>
            <a:r>
              <a:rPr lang="sr-Cyrl-CS" sz="1600" dirty="0"/>
              <a:t> канали, вентилатори, клима уређаји итд)</a:t>
            </a:r>
            <a:endParaRPr lang="en-US" sz="1600" dirty="0"/>
          </a:p>
          <a:p>
            <a:r>
              <a:rPr lang="sr-Cyrl-CS" sz="1600" dirty="0"/>
              <a:t>У оквиру индивидуалних кућа могуће је остварити да скоро свака просторија има могућност природног проветравања.</a:t>
            </a:r>
            <a:endParaRPr lang="en-US" sz="1600" dirty="0"/>
          </a:p>
          <a:p>
            <a:r>
              <a:rPr lang="sr-Cyrl-CS" sz="1600" dirty="0"/>
              <a:t>Код колективних објеката проветравање се врши принудно.</a:t>
            </a:r>
            <a:endParaRPr lang="en-US" sz="1600" dirty="0"/>
          </a:p>
          <a:p>
            <a:r>
              <a:rPr lang="sr-Cyrl-CS" sz="1600" dirty="0"/>
              <a:t>Употреба клима уређаја нарочито </a:t>
            </a:r>
            <a:r>
              <a:rPr lang="sr-Cyrl-CS" sz="1600" dirty="0" err="1"/>
              <a:t>сплит</a:t>
            </a:r>
            <a:r>
              <a:rPr lang="sr-Cyrl-CS" sz="1600" dirty="0"/>
              <a:t> система није се показала идеалном због тога што ови уређаји само дозвољавају циркулацију унутрашњег ваздуха, дакле не </a:t>
            </a:r>
            <a:r>
              <a:rPr lang="sr-Cyrl-CS" sz="1600" dirty="0" err="1"/>
              <a:t>убасује</a:t>
            </a:r>
            <a:r>
              <a:rPr lang="sr-Cyrl-CS" sz="1600" dirty="0"/>
              <a:t> се свеж ваздух.</a:t>
            </a:r>
            <a:endParaRPr lang="en-US" sz="1600" dirty="0"/>
          </a:p>
          <a:p>
            <a:r>
              <a:rPr lang="sr-Cyrl-CS" sz="1600" dirty="0"/>
              <a:t>Зато постоје квалитетнији систем,и који поред функција које су основне обезбеђују и доток свежег ваздуха.  </a:t>
            </a:r>
            <a:endParaRPr lang="en-US" sz="1600" dirty="0"/>
          </a:p>
          <a:p>
            <a:r>
              <a:rPr lang="sr-Cyrl-CS" sz="1600" dirty="0" err="1"/>
              <a:t>ољну</a:t>
            </a:r>
            <a:r>
              <a:rPr lang="sr-Cyrl-CS" sz="1600" dirty="0"/>
              <a:t> количину свежег ваздуха јер се ваздух унутар просторија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9658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sz="1800" dirty="0"/>
              <a:t>ТЕМПЕРАТУРА</a:t>
            </a:r>
            <a:endParaRPr lang="en-US" sz="1800" dirty="0"/>
          </a:p>
          <a:p>
            <a:r>
              <a:rPr lang="sr-Cyrl-CS" sz="1800" dirty="0"/>
              <a:t> </a:t>
            </a:r>
            <a:endParaRPr lang="en-US" sz="1800" dirty="0"/>
          </a:p>
          <a:p>
            <a:r>
              <a:rPr lang="sr-Cyrl-CS" sz="1800" dirty="0"/>
              <a:t>Неопходно је унутар просторија у којима битише човек обезбедити пријатну температуру. Она износи од 15º до 22º и зависи од места, врсте делатности која се обавља, услова локације као и услова радног места.</a:t>
            </a:r>
            <a:endParaRPr lang="en-US" sz="1800" dirty="0"/>
          </a:p>
          <a:p>
            <a:r>
              <a:rPr lang="sr-Cyrl-CS" sz="1800" dirty="0"/>
              <a:t>У складу са претходно наведеним за човека није увек ова температура идеална. </a:t>
            </a:r>
            <a:endParaRPr lang="en-US" sz="1800" dirty="0"/>
          </a:p>
          <a:p>
            <a:r>
              <a:rPr lang="sr-Cyrl-CS" sz="1800" dirty="0"/>
              <a:t>Рецимо на радним местима у индустријама хране често се захтева да радна температура буде  5ᵒС-8ᵒС. У оваквим случајевима се човек прилагођава потребама радног места (специјалном обућом, одећом и слично)</a:t>
            </a:r>
            <a:endParaRPr lang="en-US" sz="1800" dirty="0"/>
          </a:p>
          <a:p>
            <a:r>
              <a:rPr lang="sr-Cyrl-CS" sz="1800" dirty="0"/>
              <a:t>Обзиром да се на овом курсу ми бавимо становањем неопходно је увидети у којим просторима у кући или стану је обезбедити коју температуру.</a:t>
            </a:r>
            <a:endParaRPr lang="en-US" sz="1800" dirty="0"/>
          </a:p>
          <a:p>
            <a:r>
              <a:rPr lang="sr-Cyrl-CS" sz="1800" dirty="0"/>
              <a:t>Рецимо највећа температура се захтева у просторима у којима се обављају активности хигијене (купатила и </a:t>
            </a:r>
            <a:r>
              <a:rPr lang="en-US" sz="1800" dirty="0"/>
              <a:t>WC</a:t>
            </a:r>
            <a:r>
              <a:rPr lang="sr-Cyrl-RS" sz="1800" dirty="0"/>
              <a:t>-и) за разлику од простора у којима се чувају намирнице (оставе, подруми и слично)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81281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ГРЕЈАЊЕ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Повезано са претходним ставом грејање се у објектима обезбеђује на више начина и подела се може вршити у односу на место грајања;</a:t>
            </a:r>
            <a:endParaRPr lang="en-US" dirty="0"/>
          </a:p>
          <a:p>
            <a:pPr lvl="0"/>
            <a:r>
              <a:rPr lang="sr-Cyrl-CS" dirty="0"/>
              <a:t>локално ( у свакој просторији)</a:t>
            </a:r>
            <a:endParaRPr lang="en-US" dirty="0"/>
          </a:p>
          <a:p>
            <a:pPr lvl="0"/>
            <a:r>
              <a:rPr lang="sr-Cyrl-CS" dirty="0"/>
              <a:t>етажно ( за цео стан или спрат)</a:t>
            </a:r>
            <a:endParaRPr lang="en-US" dirty="0"/>
          </a:p>
          <a:p>
            <a:pPr lvl="0"/>
            <a:r>
              <a:rPr lang="sr-Cyrl-CS" dirty="0"/>
              <a:t>централно ( за цео објекат или више објекат)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022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/>
              <a:t>У односу на врсту енергента који се користи;</a:t>
            </a:r>
            <a:endParaRPr lang="en-US" dirty="0"/>
          </a:p>
          <a:p>
            <a:pPr lvl="0"/>
            <a:r>
              <a:rPr lang="sr-Cyrl-CS" dirty="0"/>
              <a:t>течна горива (мазут)</a:t>
            </a:r>
            <a:endParaRPr lang="en-US" dirty="0"/>
          </a:p>
          <a:p>
            <a:pPr lvl="0"/>
            <a:r>
              <a:rPr lang="sr-Cyrl-CS" dirty="0"/>
              <a:t>чврста горива (угаљ, дрва)</a:t>
            </a:r>
            <a:endParaRPr lang="en-US" dirty="0"/>
          </a:p>
          <a:p>
            <a:pPr lvl="0"/>
            <a:r>
              <a:rPr lang="sr-Cyrl-CS" dirty="0"/>
              <a:t>гас</a:t>
            </a:r>
            <a:endParaRPr lang="en-US" dirty="0"/>
          </a:p>
          <a:p>
            <a:pPr lvl="0"/>
            <a:r>
              <a:rPr lang="sr-Cyrl-CS" dirty="0"/>
              <a:t>електрична енергија</a:t>
            </a:r>
            <a:endParaRPr lang="en-US" dirty="0"/>
          </a:p>
          <a:p>
            <a:pPr lvl="0"/>
            <a:r>
              <a:rPr lang="sr-Cyrl-CS" dirty="0"/>
              <a:t>соларна енергија</a:t>
            </a:r>
            <a:endParaRPr lang="en-US" dirty="0"/>
          </a:p>
          <a:p>
            <a:pPr lvl="0"/>
            <a:r>
              <a:rPr lang="sr-Cyrl-CS" dirty="0" err="1"/>
              <a:t>геоенергија</a:t>
            </a:r>
            <a:r>
              <a:rPr lang="sr-Cyrl-CS" dirty="0"/>
              <a:t> </a:t>
            </a:r>
            <a:endParaRPr lang="en-US" dirty="0"/>
          </a:p>
          <a:p>
            <a:pPr lvl="0"/>
            <a:r>
              <a:rPr lang="sr-Cyrl-CS" dirty="0"/>
              <a:t>енергија ветра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172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800" dirty="0"/>
              <a:t>Без обзира на врсту грејања потребно је обезбедити пријатну температуру за боравак човека, али са обзиром на стање енергената у свету водити рачуна о уштедама, са правилно изолованим деловима објекта, као и о заштити човекове околине.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9846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CS" sz="2400" dirty="0"/>
              <a:t>ВЛАЖНОСТ</a:t>
            </a:r>
            <a:endParaRPr lang="en-US" sz="2400" dirty="0"/>
          </a:p>
          <a:p>
            <a:r>
              <a:rPr lang="sr-Cyrl-CS" sz="2400" dirty="0"/>
              <a:t> </a:t>
            </a:r>
            <a:endParaRPr lang="en-US" sz="2400" dirty="0"/>
          </a:p>
          <a:p>
            <a:r>
              <a:rPr lang="sr-Cyrl-CS" sz="2400" dirty="0"/>
              <a:t>Пријатна влажност за човека је од 30% до 60%. Обезбедити овакве услове је један од приоритета јер за здравље човека нису добри ни ниска ни висока влажност. Наиме услед велике влажности у објектима у којима живи човек долази до појаве плесни која врло неповољно утиче на здравље.</a:t>
            </a:r>
            <a:endParaRPr lang="en-US" sz="2400" dirty="0"/>
          </a:p>
          <a:p>
            <a:r>
              <a:rPr lang="sr-Cyrl-CS" sz="2400" dirty="0"/>
              <a:t>Овај аспект врло често у данашњим условима обезбеђујемо </a:t>
            </a:r>
            <a:r>
              <a:rPr lang="sr-Cyrl-CS" sz="2400" dirty="0" err="1"/>
              <a:t>употребомн</a:t>
            </a:r>
            <a:r>
              <a:rPr lang="sr-Cyrl-CS" sz="2400" dirty="0"/>
              <a:t> клима уређаја којима можемо регулисати влажност до процената који одговарају човеку.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9251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Овај климатски услов у данашње време се услед климатских промена врло често поставља као услов приликом пројектовања.</a:t>
            </a:r>
            <a:endParaRPr lang="en-US" dirty="0"/>
          </a:p>
          <a:p>
            <a:r>
              <a:rPr lang="sr-Cyrl-CS" dirty="0"/>
              <a:t>Ми смо у нашој климатској зони прилично навикли на услове код нас, међутим можемо рећи да влага у Београду често буде  у неповољном опсегу од 60%-80%. Овако велика влажност у комбинацији са високим </a:t>
            </a:r>
            <a:r>
              <a:rPr lang="sr-Cyrl-CS" dirty="0" err="1"/>
              <a:t>темперутарама</a:t>
            </a:r>
            <a:r>
              <a:rPr lang="sr-Cyrl-CS" dirty="0"/>
              <a:t>, нарочито током летњег периода прилично утиче на здравље становника. нарочито </a:t>
            </a:r>
            <a:r>
              <a:rPr lang="sr-Cyrl-CS" dirty="0" err="1"/>
              <a:t>онод</a:t>
            </a:r>
            <a:r>
              <a:rPr lang="sr-Cyrl-CS" dirty="0"/>
              <a:t> дела који проблеме са респираторним трактом.</a:t>
            </a:r>
            <a:endParaRPr lang="en-US" dirty="0"/>
          </a:p>
          <a:p>
            <a:r>
              <a:rPr lang="sr-Cyrl-CS" dirty="0"/>
              <a:t>Дакле потребно је укључити стручњаке из ове области ради остваривања повољних услова </a:t>
            </a:r>
            <a:r>
              <a:rPr lang="sr-Cyrl-CS" dirty="0" err="1"/>
              <a:t>влеге</a:t>
            </a:r>
            <a:r>
              <a:rPr lang="sr-Cyrl-CS" dirty="0"/>
              <a:t> простора у коме живи и ради човек.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52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ОАРП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62500" lnSpcReduction="20000"/>
          </a:bodyPr>
          <a:lstStyle/>
          <a:p>
            <a:r>
              <a:rPr lang="sr-Cyrl-CS" b="1" dirty="0"/>
              <a:t>ПРОСТОРНА КЛИМА</a:t>
            </a:r>
            <a:endParaRPr lang="en-US" dirty="0"/>
          </a:p>
          <a:p>
            <a:endParaRPr lang="en-US" dirty="0"/>
          </a:p>
          <a:p>
            <a:r>
              <a:rPr lang="sr-Cyrl-RS" dirty="0"/>
              <a:t>Д</a:t>
            </a:r>
            <a:r>
              <a:rPr lang="sr-Cyrl-CS" dirty="0" err="1"/>
              <a:t>акле</a:t>
            </a:r>
            <a:r>
              <a:rPr lang="sr-Cyrl-CS" dirty="0"/>
              <a:t> када кажемо простор морамо водити рачуна о </a:t>
            </a:r>
            <a:r>
              <a:rPr lang="sr-Cyrl-CS" u="sng" dirty="0"/>
              <a:t>просторној клими</a:t>
            </a:r>
            <a:r>
              <a:rPr lang="sr-Cyrl-CS" dirty="0" smtClean="0"/>
              <a:t>.</a:t>
            </a:r>
            <a:r>
              <a:rPr lang="sr-Cyrl-RS" dirty="0"/>
              <a:t> </a:t>
            </a:r>
            <a:endParaRPr lang="en-US" dirty="0"/>
          </a:p>
          <a:p>
            <a:r>
              <a:rPr lang="sr-Cyrl-RS" dirty="0"/>
              <a:t>Под овим термином подразумевамо све услове који су везани за остваривање простора који ће задовољити потребе корисника у смислу услова неопходних за обављање неке делатности.</a:t>
            </a:r>
            <a:endParaRPr lang="en-US" dirty="0"/>
          </a:p>
          <a:p>
            <a:r>
              <a:rPr lang="sr-Cyrl-RS" dirty="0"/>
              <a:t>Ови услови нису исти за сва радна места . Постоје специфичности које су одређене потребама радног места. Ови услови су дати у посебним подзаконским актима за различите </a:t>
            </a:r>
            <a:r>
              <a:rPr lang="sr-Cyrl-RS" dirty="0" smtClean="0"/>
              <a:t>техноло</a:t>
            </a:r>
            <a:r>
              <a:rPr lang="sr-Cyrl-RS" dirty="0"/>
              <a:t>ш</a:t>
            </a:r>
            <a:r>
              <a:rPr lang="sr-Cyrl-RS" dirty="0" smtClean="0"/>
              <a:t>ке </a:t>
            </a:r>
            <a:r>
              <a:rPr lang="sr-Cyrl-RS" dirty="0"/>
              <a:t>процесе, нарочито када су у </a:t>
            </a:r>
            <a:r>
              <a:rPr lang="sr-Cyrl-RS" dirty="0" smtClean="0"/>
              <a:t>питању </a:t>
            </a:r>
            <a:r>
              <a:rPr lang="sr-Cyrl-RS" dirty="0"/>
              <a:t>специфична радна </a:t>
            </a:r>
            <a:r>
              <a:rPr lang="sr-Cyrl-RS" dirty="0" smtClean="0"/>
              <a:t>места. </a:t>
            </a:r>
            <a:endParaRPr lang="en-US" dirty="0"/>
          </a:p>
          <a:p>
            <a:r>
              <a:rPr lang="sr-Cyrl-CS" dirty="0"/>
              <a:t>Не сме се дозволити да унутар простора који служи човеку има све просторне елементе да задовољи потребе корисника ,а да </a:t>
            </a:r>
            <a:r>
              <a:rPr lang="sr-Cyrl-CS" dirty="0" err="1"/>
              <a:t>притом</a:t>
            </a:r>
            <a:r>
              <a:rPr lang="sr-Cyrl-CS" dirty="0"/>
              <a:t> температура, осветљење, влага и остале компоненте микро климе не задовољавају. </a:t>
            </a:r>
            <a:endParaRPr lang="en-US" dirty="0"/>
          </a:p>
          <a:p>
            <a:r>
              <a:rPr lang="sr-Cyrl-CS" dirty="0"/>
              <a:t>Посматраћемо  све аспекте просторне климе: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b="1" dirty="0"/>
              <a:t> </a:t>
            </a:r>
            <a:endParaRPr lang="en-US" dirty="0"/>
          </a:p>
          <a:p>
            <a:pPr algn="ctr"/>
            <a:r>
              <a:rPr lang="sr-Cyrl-RS" b="1" dirty="0" smtClean="0"/>
              <a:t>ЗАКЉУЧАК</a:t>
            </a:r>
            <a:endParaRPr lang="en-US" dirty="0"/>
          </a:p>
          <a:p>
            <a:r>
              <a:rPr lang="sr-Cyrl-CS" dirty="0"/>
              <a:t>На основу свега горе наведеног потребно је </a:t>
            </a:r>
            <a:r>
              <a:rPr lang="sr-Cyrl-CS" dirty="0" err="1"/>
              <a:t>приком</a:t>
            </a:r>
            <a:r>
              <a:rPr lang="sr-Cyrl-CS" dirty="0"/>
              <a:t> пројектовања обратити пажњу и уколико је могуће архитектонским решењем покушати да већину аспеката просторне климе једног простора решимо помоћу архитектонских елемента. </a:t>
            </a:r>
            <a:endParaRPr lang="en-US" dirty="0"/>
          </a:p>
          <a:p>
            <a:r>
              <a:rPr lang="sr-Cyrl-CS" dirty="0"/>
              <a:t>Дакле постављањем отвора, природних </a:t>
            </a:r>
            <a:r>
              <a:rPr lang="sr-Cyrl-CS" dirty="0" err="1"/>
              <a:t>вентилационих</a:t>
            </a:r>
            <a:r>
              <a:rPr lang="sr-Cyrl-CS" dirty="0"/>
              <a:t> елемената, зимских башти и слично.</a:t>
            </a:r>
            <a:endParaRPr lang="en-US" dirty="0"/>
          </a:p>
          <a:p>
            <a:r>
              <a:rPr lang="sr-Cyrl-CS" dirty="0"/>
              <a:t>Уколико то није могуће решавати архитектонском формом ове услове потребно је решити путем технолошких решења, како постојећим тако и алтернативним.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2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sr-Cyrl-CS" b="1" dirty="0"/>
              <a:t>ПРИРОДНО ОСВЕТЉЕЊЕ                                    </a:t>
            </a:r>
            <a:endParaRPr lang="en-US" b="1" dirty="0"/>
          </a:p>
          <a:p>
            <a:r>
              <a:rPr lang="sr-Cyrl-CS" dirty="0"/>
              <a:t>Човек је као и остала бића на планети Земљи завистан од сунца и његових светлосних особина. Овај аспект просторне климе </a:t>
            </a:r>
            <a:r>
              <a:rPr lang="sr-Cyrl-CS" dirty="0" smtClean="0"/>
              <a:t>неопходан је </a:t>
            </a:r>
            <a:r>
              <a:rPr lang="sr-Cyrl-CS" dirty="0"/>
              <a:t>за живот, па тако када кажемо простор за битисање унутар неког простора за становање мислимо на просторије дневног боравка за које је неопходно остварити директно сунчево светло (дневни боравак, трпезарија, салон, соба за </a:t>
            </a:r>
            <a:r>
              <a:rPr lang="sr-Cyrl-CS" dirty="0" smtClean="0"/>
              <a:t>игру деце</a:t>
            </a:r>
            <a:r>
              <a:rPr lang="sr-Cyrl-CS" dirty="0"/>
              <a:t>, спаваће собе и друго)</a:t>
            </a:r>
            <a:endParaRPr lang="en-US" dirty="0"/>
          </a:p>
          <a:p>
            <a:r>
              <a:rPr lang="sr-Cyrl-CS" dirty="0"/>
              <a:t>Условљено је положајем објекта у односу на стране света,географском ширином подручја, величином отвора на фасадама и удаљеношћу радног места од прозора. </a:t>
            </a:r>
            <a:endParaRPr lang="en-US" dirty="0"/>
          </a:p>
          <a:p>
            <a:r>
              <a:rPr lang="sr-Cyrl-CS" dirty="0"/>
              <a:t>За стамбене просторије се сматра да је добра </a:t>
            </a:r>
            <a:r>
              <a:rPr lang="sr-Cyrl-CS" dirty="0" err="1"/>
              <a:t>осветљеност</a:t>
            </a:r>
            <a:r>
              <a:rPr lang="sr-Cyrl-CS" dirty="0"/>
              <a:t> уколико површина прозора у односу на површину пода просторије коју осветљава буде у односу 1/6-1/8. За просторе дневног боравка се препоручује да овај однос буде и до 25%. </a:t>
            </a:r>
            <a:endParaRPr lang="en-US" dirty="0"/>
          </a:p>
          <a:p>
            <a:r>
              <a:rPr lang="sr-Cyrl-CS" dirty="0"/>
              <a:t>Овакав услов опет зависи од близине суседа,оријентације (стране света) и других фактора.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sr-Cyrl-CS" b="1" dirty="0"/>
              <a:t>ВЕШТАЧКО ОСВЕТЉЕЊЕ    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Потребно је обезбедити оптималну јачину на сваком радном месту. Овакав услов се испуњава употребом разних врста сијалица, а за сваку просторију је потребно урадити прорачун  осветљаја. </a:t>
            </a:r>
            <a:endParaRPr lang="en-US" dirty="0"/>
          </a:p>
          <a:p>
            <a:r>
              <a:rPr lang="sr-Cyrl-CS" dirty="0"/>
              <a:t>Овим проблемима у архитектури бави се архитектонска физика.</a:t>
            </a:r>
            <a:endParaRPr lang="en-US" dirty="0"/>
          </a:p>
          <a:p>
            <a:r>
              <a:rPr lang="sr-Cyrl-CS" dirty="0"/>
              <a:t>Употребом светла у архитектури могу се добити изузетни ефекти у оквиру ентеријера. Неопходно је својим умећем као и осећајем за простор користити у ентеријеру различите ефекте у циљу добијања атрактивних амбијената, али обавезно уз асистенцију стручњака из ове области.</a:t>
            </a:r>
            <a:endParaRPr lang="en-US" dirty="0"/>
          </a:p>
          <a:p>
            <a:r>
              <a:rPr lang="sr-Cyrl-CS" dirty="0"/>
              <a:t>У данашње време постоји велики спектар различитих светлосних тела.</a:t>
            </a:r>
            <a:endParaRPr lang="en-US" dirty="0"/>
          </a:p>
          <a:p>
            <a:r>
              <a:rPr lang="sr-Cyrl-CS" dirty="0"/>
              <a:t>Напредак науке и технике посебно је видљив у домену грађевинске физике која се бави </a:t>
            </a:r>
            <a:r>
              <a:rPr lang="sr-Cyrl-CS" dirty="0" smtClean="0"/>
              <a:t>овом проблематиком</a:t>
            </a:r>
            <a:r>
              <a:rPr lang="sr-Cyrl-CS" dirty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Након успостављања електричне енергије као извора за различите врсте светлосних тела појавио се велики број </a:t>
            </a:r>
            <a:r>
              <a:rPr lang="sr-Cyrl-CS" dirty="0" smtClean="0"/>
              <a:t>ових </a:t>
            </a:r>
            <a:r>
              <a:rPr lang="sr-Cyrl-CS" dirty="0" err="1"/>
              <a:t>расветних</a:t>
            </a:r>
            <a:r>
              <a:rPr lang="sr-Cyrl-CS" dirty="0"/>
              <a:t> тела.</a:t>
            </a:r>
            <a:endParaRPr lang="en-US" dirty="0"/>
          </a:p>
          <a:p>
            <a:r>
              <a:rPr lang="sr-Cyrl-CS" dirty="0"/>
              <a:t>У почетку су то биле сијалице са ужареним влакнима, затим неонске сијалице, халогене,живине сијалице и друго.</a:t>
            </a:r>
            <a:endParaRPr lang="en-US" dirty="0"/>
          </a:p>
          <a:p>
            <a:r>
              <a:rPr lang="sr-Cyrl-CS" dirty="0"/>
              <a:t>Данас је напредак у овој области довео до ЛЕД сијалица које поред тога што су изузетно штедљиве дају велике могућности по питању избора топлоте светлости (топла, хладна, средња) као и избора у спектру боја које су доступне.</a:t>
            </a:r>
            <a:endParaRPr lang="en-US" dirty="0"/>
          </a:p>
          <a:p>
            <a:r>
              <a:rPr lang="sr-Cyrl-CS" dirty="0"/>
              <a:t>Узимајући у обзир све ове аспекте битно је сагледати да рецимо није потребно исто осветљење за рад часовничара на његовом радом столу , у односу на амбијентално осветљење у соби за слушање музике.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477038"/>
            <a:ext cx="5029200" cy="3961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38200" y="1600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dirty="0"/>
              <a:t>РАЗЛИЧИТЕ ВРСТЕ СИЈАЛИЦА</a:t>
            </a:r>
            <a:endParaRPr lang="en-US" dirty="0"/>
          </a:p>
          <a:p>
            <a:r>
              <a:rPr lang="sr-Cyrl-CS" dirty="0"/>
              <a:t>и њихове карактеристике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535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sr-Cyrl-CS" dirty="0"/>
              <a:t>ОСУНЧАЊЕ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Уско везано уз претходни аспект просторне климе је </a:t>
            </a:r>
            <a:r>
              <a:rPr lang="sr-Cyrl-CS" dirty="0" err="1"/>
              <a:t>осунчање</a:t>
            </a:r>
            <a:endParaRPr lang="en-US" dirty="0"/>
          </a:p>
          <a:p>
            <a:r>
              <a:rPr lang="sr-Cyrl-CS" dirty="0" err="1"/>
              <a:t>Осунчање</a:t>
            </a:r>
            <a:r>
              <a:rPr lang="sr-Cyrl-CS" dirty="0"/>
              <a:t> простора у коме се борави је битно због више фактора.</a:t>
            </a:r>
            <a:endParaRPr lang="en-US" dirty="0"/>
          </a:p>
          <a:p>
            <a:pPr lvl="1"/>
            <a:r>
              <a:rPr lang="sr-Cyrl-CS" dirty="0"/>
              <a:t>Топлотна енергија</a:t>
            </a:r>
            <a:endParaRPr lang="en-US" dirty="0"/>
          </a:p>
          <a:p>
            <a:pPr lvl="1"/>
            <a:r>
              <a:rPr lang="sr-Cyrl-CS" dirty="0"/>
              <a:t>Светлосна енергија</a:t>
            </a:r>
            <a:endParaRPr lang="en-US" dirty="0"/>
          </a:p>
          <a:p>
            <a:pPr lvl="1"/>
            <a:r>
              <a:rPr lang="sr-Cyrl-CS" dirty="0"/>
              <a:t>Хигијенски и терапеутски фактор</a:t>
            </a:r>
            <a:endParaRPr lang="en-US" dirty="0"/>
          </a:p>
          <a:p>
            <a:r>
              <a:rPr lang="sr-Cyrl-CS" dirty="0"/>
              <a:t>Због горе наведених фактора потребно је правилно користити стране света приликом постављања објекта на терену односно приликом оријентације, јер се правилном оријентацијом добија повољнија клима унутар објекта, врши уштеда енергије и повољно утиче на људски организам.</a:t>
            </a:r>
            <a:endParaRPr lang="en-US" dirty="0"/>
          </a:p>
          <a:p>
            <a:r>
              <a:rPr lang="sr-Cyrl-CS" dirty="0"/>
              <a:t>Дакле у оквиру једног стана или куће потребно је обезбедити неопходну количини дневне топлотне енергије добијене од сунца.</a:t>
            </a:r>
            <a:endParaRPr lang="en-US" dirty="0"/>
          </a:p>
          <a:p>
            <a:r>
              <a:rPr lang="sr-Cyrl-CS" dirty="0"/>
              <a:t>Овај захтев лакше се постиже у оквиру индивидуалних кућа (нарочито </a:t>
            </a:r>
            <a:r>
              <a:rPr lang="sr-Cyrl-CS" dirty="0" err="1"/>
              <a:t>слободностојећих</a:t>
            </a:r>
            <a:r>
              <a:rPr lang="sr-Cyrl-CS" dirty="0"/>
              <a:t>) јер нам је оријентација прилично олакшана, за разлику од колективних објеката где смо прилично ограничени положајем стана у оквиру објекта.</a:t>
            </a:r>
            <a:endParaRPr lang="en-US" dirty="0"/>
          </a:p>
          <a:p>
            <a:r>
              <a:rPr lang="sr-Cyrl-CS" dirty="0"/>
              <a:t>када се говорио терапеутском фактору опште познато је да се током излагања сунцу кроз кожу добија витамин Д који је неопходан човеку.</a:t>
            </a:r>
            <a:endParaRPr lang="en-US" dirty="0"/>
          </a:p>
          <a:p>
            <a:r>
              <a:rPr lang="sr-Cyrl-CS" dirty="0"/>
              <a:t>Дакле као закључак можемо рећи да је остварити доток сунчеве енергије у станове један од битних аспеката за остваривање повољне унутрашње климе.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8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b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199" y="2674143"/>
            <a:ext cx="4562475" cy="3421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914400" y="16002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dirty="0"/>
              <a:t>КОРИШЋЕЊЕ ПОВОЉНЕ ОРИЈЕНТАЦИЈЕ И</a:t>
            </a:r>
            <a:endParaRPr lang="en-US" dirty="0"/>
          </a:p>
          <a:p>
            <a:r>
              <a:rPr lang="sr-Cyrl-CS" dirty="0"/>
              <a:t>ПОСТАВЉАЊЕ ЗИМСКЕ БАШТЕ </a:t>
            </a:r>
            <a:endParaRPr lang="en-US" dirty="0"/>
          </a:p>
          <a:p>
            <a:r>
              <a:rPr lang="sr-Cyrl-CS" dirty="0"/>
              <a:t>РАДИ ОСУНЧАЊА И ТОПЛОТНИХ ЕФЕКАТА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ОАРП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ПРОСТОРНА КЛИМА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sr-Cyrl-CS" dirty="0"/>
              <a:t>ЗАШТИТА ОД СУНЦА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Данас поред позитивних ефеката сунчевих зрака имамо и негативне ефекте, наиме услед озбиљног оштећења озонског омотача појављују се и негативни утицаји сунчевих зрака нарочиту УВ зрака који оштећују вид, кожу и слично.</a:t>
            </a:r>
            <a:endParaRPr lang="en-US" dirty="0"/>
          </a:p>
          <a:p>
            <a:r>
              <a:rPr lang="sr-Cyrl-CS" dirty="0"/>
              <a:t>Уколико оријентација или услови локације не дозвољавају најбоље решење приликом постављања објекта неопходно је извршити заштиту објекта од неповољног зрачења. </a:t>
            </a:r>
            <a:endParaRPr lang="en-US" dirty="0"/>
          </a:p>
          <a:p>
            <a:r>
              <a:rPr lang="sr-Cyrl-CS" dirty="0"/>
              <a:t>Овај вид заштите  врши се ролетнама, капцима, </a:t>
            </a:r>
            <a:r>
              <a:rPr lang="sr-Cyrl-CS" dirty="0" err="1"/>
              <a:t>тендама</a:t>
            </a:r>
            <a:r>
              <a:rPr lang="sr-Cyrl-CS" dirty="0"/>
              <a:t>, </a:t>
            </a:r>
            <a:r>
              <a:rPr lang="sr-Cyrl-CS" dirty="0" err="1"/>
              <a:t>брисолејима</a:t>
            </a:r>
            <a:r>
              <a:rPr lang="sr-Cyrl-CS" dirty="0"/>
              <a:t>, </a:t>
            </a:r>
            <a:r>
              <a:rPr lang="sr-Cyrl-CS" dirty="0" err="1"/>
              <a:t>гриљама</a:t>
            </a:r>
            <a:r>
              <a:rPr lang="sr-Cyrl-CS" dirty="0"/>
              <a:t>, завесама, стаклима са УВ заштитом итд.</a:t>
            </a:r>
            <a:endParaRPr lang="en-US" dirty="0"/>
          </a:p>
          <a:p>
            <a:r>
              <a:rPr lang="sr-Cyrl-CS" dirty="0"/>
              <a:t>Када посматрамо генерално неопходно је остварити доток сунчевих зрака ради остваривања повољних утицаја, а у случају превеликог утицаја могуће је да се заштитимо на више начина.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351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2396</TotalTime>
  <Words>499</Words>
  <Application>Microsoft Office PowerPoint</Application>
  <PresentationFormat>On-screen Show (4:3)</PresentationFormat>
  <Paragraphs>125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Trek</vt:lpstr>
      <vt:lpstr>АКАДЕМИЈА ТЕХНИЧКО – УМЕТНИЧКИХ СТРУКОВНИХ СТУДИЈА БЕОГРАД ВИСОКА ГРАЂЕВИНСКО ГЕОДЕТСКА ШКОЛА</vt:lpstr>
      <vt:lpstr>ОАРП ПРОСТОРНА КЛИМА </vt:lpstr>
      <vt:lpstr>ОАРП ПРОСТОРНА КЛИМА</vt:lpstr>
      <vt:lpstr>ОАРП ПРОСТОРНА КЛИМА</vt:lpstr>
      <vt:lpstr>ОАРП ПРОСТОРНА КЛИМА 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  <vt:lpstr>ОАРП ПРОСТОРНА КЛИМА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90</cp:revision>
  <dcterms:created xsi:type="dcterms:W3CDTF">2012-12-17T09:27:09Z</dcterms:created>
  <dcterms:modified xsi:type="dcterms:W3CDTF">2020-12-13T11:49:09Z</dcterms:modified>
</cp:coreProperties>
</file>