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63" r:id="rId17"/>
    <p:sldId id="272" r:id="rId18"/>
    <p:sldId id="281" r:id="rId19"/>
    <p:sldId id="283" r:id="rId20"/>
    <p:sldId id="284" r:id="rId21"/>
    <p:sldId id="285" r:id="rId22"/>
    <p:sldId id="282" r:id="rId23"/>
    <p:sldId id="271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84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11/29/2020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11/29/2020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11/29/2020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11/29/2020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11/29/2020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11/29/2020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11/29/2020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6EFBFB8-A2AA-40C2-9243-6729EA737371}" type="datetimeFigureOut">
              <a:rPr lang="en-US" smtClean="0"/>
              <a:pPr/>
              <a:t>11/29/2020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1981199"/>
          </a:xfrm>
        </p:spPr>
        <p:txBody>
          <a:bodyPr>
            <a:noAutofit/>
          </a:bodyPr>
          <a:lstStyle/>
          <a:p>
            <a:pPr algn="ctr"/>
            <a:r>
              <a:rPr lang="sr-Cyrl-CS" sz="3200" b="1" dirty="0" smtClean="0"/>
              <a:t>АКАДЕМИЈА ТЕХНИЧКО – УМЕТНИЧКИХ</a:t>
            </a:r>
            <a:br>
              <a:rPr lang="sr-Cyrl-CS" sz="3200" b="1" dirty="0" smtClean="0"/>
            </a:br>
            <a:r>
              <a:rPr lang="sr-Cyrl-CS" sz="3200" b="1" dirty="0" smtClean="0"/>
              <a:t>СТРУКОВНИХ СТУДИЈА</a:t>
            </a:r>
            <a:br>
              <a:rPr lang="sr-Cyrl-CS" sz="3200" b="1" dirty="0" smtClean="0"/>
            </a:br>
            <a:r>
              <a:rPr lang="sr-Cyrl-CS" sz="3200" b="1" dirty="0" smtClean="0"/>
              <a:t>БЕОГРАД</a:t>
            </a:r>
            <a:br>
              <a:rPr lang="sr-Cyrl-CS" sz="3200" b="1" dirty="0" smtClean="0"/>
            </a:br>
            <a:r>
              <a:rPr lang="sr-Cyrl-CS" sz="3200" b="1" dirty="0" smtClean="0"/>
              <a:t>ВИСОКА ГРАЂЕВИНСКО ГЕОДЕТСКА ШКОЛА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38600"/>
            <a:ext cx="6400800" cy="2819400"/>
          </a:xfrm>
        </p:spPr>
        <p:txBody>
          <a:bodyPr>
            <a:normAutofit fontScale="47500" lnSpcReduction="20000"/>
          </a:bodyPr>
          <a:lstStyle/>
          <a:p>
            <a:r>
              <a:rPr lang="sr-Cyrl-CS" sz="4000" b="1" dirty="0" err="1"/>
              <a:t>Мастер</a:t>
            </a:r>
            <a:r>
              <a:rPr lang="sr-Cyrl-CS" sz="4000" b="1" dirty="0"/>
              <a:t> </a:t>
            </a:r>
            <a:r>
              <a:rPr lang="sr-Cyrl-CS" sz="4000" b="1" dirty="0" err="1"/>
              <a:t>струковних</a:t>
            </a:r>
            <a:r>
              <a:rPr lang="sr-Cyrl-CS" sz="4000" b="1" dirty="0"/>
              <a:t> студија</a:t>
            </a:r>
            <a:endParaRPr lang="en-US" sz="4000" dirty="0"/>
          </a:p>
          <a:p>
            <a:r>
              <a:rPr lang="sr-Cyrl-CS" sz="4000" b="1" dirty="0"/>
              <a:t> </a:t>
            </a:r>
            <a:endParaRPr lang="en-US" sz="4000" dirty="0"/>
          </a:p>
          <a:p>
            <a:r>
              <a:rPr lang="sr-Cyrl-CS" sz="4000" b="1" dirty="0"/>
              <a:t>ГРАЂЕВИНСКО ИНЖЕЊЕРСТВО У ВИСОКОГРАДЊИ</a:t>
            </a:r>
            <a:endParaRPr lang="en-US" sz="5400" b="1" dirty="0">
              <a:solidFill>
                <a:schemeClr val="tx1"/>
              </a:solidFill>
            </a:endParaRPr>
          </a:p>
          <a:p>
            <a:pPr algn="ctr"/>
            <a:r>
              <a:rPr lang="sr-Cyrl-CS" sz="5400" b="1" dirty="0">
                <a:solidFill>
                  <a:schemeClr val="tx1"/>
                </a:solidFill>
              </a:rPr>
              <a:t>ОСНОВЕ АРХИТЕКТОНСКОГ ПРОЈЕКТОВАЊА</a:t>
            </a:r>
            <a:endParaRPr lang="sr-Latn-CS" sz="5400" b="1" dirty="0">
              <a:solidFill>
                <a:schemeClr val="tx1"/>
              </a:solidFill>
            </a:endParaRPr>
          </a:p>
          <a:p>
            <a:endParaRPr lang="en-US" dirty="0" smtClean="0"/>
          </a:p>
          <a:p>
            <a:r>
              <a:rPr lang="sr-Cyrl-CS" b="1" dirty="0" smtClean="0"/>
              <a:t> </a:t>
            </a:r>
            <a:endParaRPr lang="en-US" dirty="0" smtClean="0"/>
          </a:p>
          <a:p>
            <a:r>
              <a:rPr lang="sr-Cyrl-CS" b="1" dirty="0"/>
              <a:t>П Р Е Д А В А Њ Е    </a:t>
            </a:r>
            <a:r>
              <a:rPr lang="en-US" b="1" dirty="0" smtClean="0"/>
              <a:t>VI</a:t>
            </a:r>
            <a:r>
              <a:rPr lang="sr-Cyrl-CS" b="1" dirty="0"/>
              <a:t> </a:t>
            </a:r>
            <a:endParaRPr lang="en-US" dirty="0"/>
          </a:p>
          <a:p>
            <a:r>
              <a:rPr lang="sr-Cyrl-CS" b="1" dirty="0"/>
              <a:t>СТАН - ПРИНЦИПИ </a:t>
            </a:r>
            <a:r>
              <a:rPr lang="sr-Cyrl-CS" b="1" dirty="0" smtClean="0"/>
              <a:t>ОРГАНИЗАЦИЈЕ ЕЛЕМЕНТИ ТИПИЧНЕ ЈЕДИНИЦЕ</a:t>
            </a:r>
            <a:endParaRPr lang="sr-Latn-CS" dirty="0">
              <a:solidFill>
                <a:schemeClr val="tx1"/>
              </a:solidFill>
            </a:endParaRPr>
          </a:p>
          <a:p>
            <a:r>
              <a:rPr lang="sr-Cyrl-CS" sz="3200" dirty="0">
                <a:solidFill>
                  <a:schemeClr val="tx1"/>
                </a:solidFill>
              </a:rPr>
              <a:t>Мр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sr-Cyrl-CS" sz="3200" dirty="0">
                <a:solidFill>
                  <a:schemeClr val="tx1"/>
                </a:solidFill>
              </a:rPr>
              <a:t>Зоран Живковић </a:t>
            </a:r>
            <a:r>
              <a:rPr lang="sr-Cyrl-CS" sz="3200" dirty="0" err="1">
                <a:solidFill>
                  <a:schemeClr val="tx1"/>
                </a:solidFill>
              </a:rPr>
              <a:t>дипл.инж.арх</a:t>
            </a:r>
            <a:r>
              <a:rPr lang="sr-Cyrl-CS" sz="3200" dirty="0">
                <a:solidFill>
                  <a:schemeClr val="tx1"/>
                </a:solidFill>
              </a:rPr>
              <a:t>.</a:t>
            </a:r>
            <a:endParaRPr lang="sr-Latn-CS" sz="32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СТАН ПРИНЦИПИ ОРГАНИЗАЦИЈЕ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8"/>
            <a:r>
              <a:rPr lang="sr-Cyrl-RS" dirty="0"/>
              <a:t>Стандарди који су већ усвојени код произвођача намештаја и опреме</a:t>
            </a:r>
            <a:endParaRPr lang="en-US" dirty="0"/>
          </a:p>
          <a:p>
            <a:r>
              <a:rPr lang="sr-Cyrl-CS" b="1" dirty="0"/>
              <a:t>Без обзира на величину станова организација једног стана подразумева распоред просторија, правце кретања, везе између просторија и између група просторија.</a:t>
            </a:r>
            <a:endParaRPr lang="en-US" dirty="0"/>
          </a:p>
          <a:p>
            <a:r>
              <a:rPr lang="sr-Cyrl-CS" b="1" dirty="0"/>
              <a:t>Потребно је у оквиру комуникација и остваривања веза тежити томе да оне буду што крађе и да се не укрштају.</a:t>
            </a:r>
            <a:endParaRPr lang="en-US" dirty="0"/>
          </a:p>
          <a:p>
            <a:r>
              <a:rPr lang="sr-Cyrl-CS" b="1" dirty="0"/>
              <a:t>У оквиру самих просторија треба водити рачуна о распореду отвора (врата и прозора) ради остваривања повољног унутрашњег кретања.</a:t>
            </a:r>
            <a:endParaRPr lang="en-US" dirty="0"/>
          </a:p>
          <a:p>
            <a:r>
              <a:rPr lang="sr-Cyrl-CS" b="1" dirty="0"/>
              <a:t>Ако постоје могућности потребно је тежити компактном простору који није издељен и исцепкан , ради што лакшег коришћења.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4804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СТАН ПРИНЦИПИ ОРГАНИЗАЦИЈЕ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Cyrl-CS" b="1" dirty="0"/>
              <a:t>АНАЛИЗА ПРОСТОРИЈА СТАНА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b="1" dirty="0"/>
              <a:t>Да би на правилан начин извршили пројектовање, односно да би утврдили правилно величине простора у којима је потребно обављати неку делатности и поставити их у потребне односе, потребно је анализирати радна места, односе заузето –слободно као и кретање унутар простора.</a:t>
            </a:r>
            <a:endParaRPr lang="en-US" dirty="0"/>
          </a:p>
          <a:p>
            <a:r>
              <a:rPr lang="sr-Cyrl-CS" b="1" dirty="0"/>
              <a:t>Потребно је утврдити односе између радних места, њихову повезаност, као и могућност повезивања кретањем. </a:t>
            </a:r>
            <a:endParaRPr lang="en-US" dirty="0"/>
          </a:p>
          <a:p>
            <a:r>
              <a:rPr lang="sr-Cyrl-CS" b="1" dirty="0"/>
              <a:t>Неопходно је утврдити однос споља и унутра, као и могућу прилагодљивост или флексибилност, што нарочито долази до изражаја код мањих јединица, које морају испунити већи број улога на мањем простору.</a:t>
            </a:r>
            <a:endParaRPr lang="en-US" dirty="0"/>
          </a:p>
          <a:p>
            <a:r>
              <a:rPr lang="sr-Cyrl-CS" b="1" dirty="0"/>
              <a:t>Због свега овога морамо поступно уочавати све односе унутар група просторија као </a:t>
            </a:r>
            <a:r>
              <a:rPr lang="sr-Cyrl-CS" b="1" dirty="0" smtClean="0"/>
              <a:t>и њихову </a:t>
            </a:r>
            <a:r>
              <a:rPr lang="sr-Cyrl-CS" b="1" dirty="0"/>
              <a:t>међусобну повезаност.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1903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СТАН ПРИНЦИПИ ОРГАНИЗАЦИЈЕ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CS" b="1" dirty="0"/>
              <a:t>УЛАЗИ</a:t>
            </a:r>
            <a:endParaRPr lang="en-US" dirty="0"/>
          </a:p>
          <a:p>
            <a:r>
              <a:rPr lang="sr-Cyrl-CS" b="1" dirty="0"/>
              <a:t> Зависе од броја људи који их користи, имају заштитну улогу, код малих станова представљају и везу свих просторија.</a:t>
            </a:r>
            <a:endParaRPr lang="en-US" dirty="0"/>
          </a:p>
          <a:p>
            <a:r>
              <a:rPr lang="sr-Cyrl-CS" b="1" dirty="0"/>
              <a:t>Код већих станова постоје и вертикалне комуникације (степеништа, лифтови).</a:t>
            </a:r>
            <a:endParaRPr lang="en-US" dirty="0"/>
          </a:p>
          <a:p>
            <a:r>
              <a:rPr lang="sr-Cyrl-CS" b="1" dirty="0"/>
              <a:t>Величина није строго одређена, већ је у директној вези са бројем корисника, па код већих станова  постоји могућност постављања хола за примање који је често везан са </a:t>
            </a:r>
            <a:r>
              <a:rPr lang="sr-Cyrl-CS" b="1" dirty="0" err="1"/>
              <a:t>просторијам</a:t>
            </a:r>
            <a:r>
              <a:rPr lang="sr-Cyrl-CS" b="1" dirty="0"/>
              <a:t> дневног боравка.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1634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СТАН ПРИНЦИПИ ОРГАНИЗАЦИЈЕ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Cyrl-CS" b="1" dirty="0"/>
              <a:t>ДНЕВНИ БОРАВАК</a:t>
            </a:r>
            <a:endParaRPr lang="en-US" dirty="0"/>
          </a:p>
          <a:p>
            <a:r>
              <a:rPr lang="sr-Cyrl-CS" b="1" dirty="0"/>
              <a:t>Можемо условно рећи „најважнији“ део стана , који може имати више функција( обедовање, одмор, рад, пријем гостију, игра деце итд), потребно је да им </a:t>
            </a:r>
            <a:r>
              <a:rPr lang="sr-Cyrl-CS" b="1" dirty="0" err="1"/>
              <a:t>адобре</a:t>
            </a:r>
            <a:r>
              <a:rPr lang="sr-Cyrl-CS" b="1" dirty="0"/>
              <a:t> везе са осталим деловима стана.</a:t>
            </a:r>
            <a:endParaRPr lang="en-US" dirty="0"/>
          </a:p>
          <a:p>
            <a:r>
              <a:rPr lang="sr-Cyrl-CS" b="1" dirty="0"/>
              <a:t>У већим становима овај простор је потпуно одвојен од спавања.</a:t>
            </a:r>
            <a:endParaRPr lang="en-US" dirty="0"/>
          </a:p>
          <a:p>
            <a:r>
              <a:rPr lang="sr-Cyrl-CS" b="1" dirty="0"/>
              <a:t>Због тога што се највећи део времена проводи у овим просторијама </a:t>
            </a:r>
            <a:r>
              <a:rPr lang="sr-Cyrl-CS" b="1" dirty="0" smtClean="0"/>
              <a:t>потребно </a:t>
            </a:r>
            <a:r>
              <a:rPr lang="sr-Cyrl-CS" b="1" dirty="0"/>
              <a:t>је обезбедити правилно </a:t>
            </a:r>
            <a:r>
              <a:rPr lang="sr-Cyrl-CS" b="1" dirty="0" smtClean="0"/>
              <a:t>осветљење и </a:t>
            </a:r>
            <a:r>
              <a:rPr lang="sr-Cyrl-CS" b="1" dirty="0"/>
              <a:t>проветравање.</a:t>
            </a:r>
            <a:endParaRPr lang="en-US" dirty="0"/>
          </a:p>
          <a:p>
            <a:r>
              <a:rPr lang="sr-Cyrl-CS" b="1" dirty="0"/>
              <a:t>Отворе на фасадама ових просторија поставити што веће –до 25% површине пода, а висину због кубатуре подредити броју корисника (мин </a:t>
            </a:r>
            <a:r>
              <a:rPr lang="sr-Cyrl-CS" b="1" dirty="0" err="1"/>
              <a:t>2.50м</a:t>
            </a:r>
            <a:r>
              <a:rPr lang="sr-Cyrl-CS" b="1" dirty="0"/>
              <a:t>).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26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СТАН ПРИНЦИПИ ОРГАНИЗАЦИЈЕ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CS" b="1" dirty="0"/>
              <a:t>Директан однос броја корисника и површине дат је у табели</a:t>
            </a:r>
            <a:endParaRPr lang="en-US" dirty="0"/>
          </a:p>
          <a:p>
            <a:endParaRPr lang="sr-Cyrl-RS" dirty="0" smtClean="0"/>
          </a:p>
          <a:p>
            <a:endParaRPr lang="sr-Cyrl-RS" dirty="0"/>
          </a:p>
          <a:p>
            <a:endParaRPr lang="sr-Cyrl-RS" dirty="0" smtClean="0"/>
          </a:p>
          <a:p>
            <a:r>
              <a:rPr lang="sr-Cyrl-CS" b="1" dirty="0"/>
              <a:t>Ову табелу не можемо посматрати само у односу на број корисника. Важније правило је у складу са активностима корисника у оквиру ове зоне као и броја корисника одредити величину простора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9257506"/>
              </p:ext>
            </p:extLst>
          </p:nvPr>
        </p:nvGraphicFramePr>
        <p:xfrm>
          <a:off x="1447800" y="2743200"/>
          <a:ext cx="6610986" cy="8229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652208"/>
                <a:gridCol w="1652926"/>
                <a:gridCol w="1652926"/>
                <a:gridCol w="1652926"/>
              </a:tblGrid>
              <a:tr h="4114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БРОЈ ОСОБА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4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5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6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ПОВРШИНА (м</a:t>
                      </a:r>
                      <a:r>
                        <a:rPr lang="sr-Cyrl-CS" sz="1200" baseline="30000">
                          <a:effectLst/>
                        </a:rPr>
                        <a:t>2</a:t>
                      </a:r>
                      <a:r>
                        <a:rPr lang="sr-Cyrl-CS" sz="1200">
                          <a:effectLst/>
                        </a:rPr>
                        <a:t>)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16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20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dirty="0">
                          <a:effectLst/>
                        </a:rPr>
                        <a:t>24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62576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СТАН ПРИНЦИПИ ОРГАНИЗАЦИЈЕ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Cyrl-CS" b="1" dirty="0"/>
              <a:t>СОБЕ ЗА СПАВАЊЕ И ОДМОР</a:t>
            </a:r>
            <a:endParaRPr lang="en-US" dirty="0"/>
          </a:p>
          <a:p>
            <a:r>
              <a:rPr lang="sr-Cyrl-CS" b="1" dirty="0"/>
              <a:t>Потребно је тежити да ова групе просторија буду издвојени блок у оквиру стана, да њихова оријентација буде исток и да остварене  везе са </a:t>
            </a:r>
            <a:r>
              <a:rPr lang="sr-Cyrl-CS" b="1" dirty="0" err="1"/>
              <a:t>купатилима</a:t>
            </a:r>
            <a:r>
              <a:rPr lang="sr-Cyrl-CS" b="1" dirty="0"/>
              <a:t> и гардеробама буду што краће.</a:t>
            </a:r>
            <a:endParaRPr lang="en-US" dirty="0"/>
          </a:p>
          <a:p>
            <a:pPr lvl="1"/>
            <a:r>
              <a:rPr lang="sr-Cyrl-CS" b="1" dirty="0"/>
              <a:t>Делимо их по броју корисника на:</a:t>
            </a:r>
            <a:endParaRPr lang="en-US" dirty="0"/>
          </a:p>
          <a:p>
            <a:pPr lvl="0"/>
            <a:r>
              <a:rPr lang="sr-Cyrl-CS" b="1" dirty="0" err="1"/>
              <a:t>једнокреветне</a:t>
            </a:r>
            <a:endParaRPr lang="en-US" dirty="0"/>
          </a:p>
          <a:p>
            <a:pPr lvl="0"/>
            <a:r>
              <a:rPr lang="sr-Cyrl-CS" b="1" dirty="0"/>
              <a:t>двокреветне</a:t>
            </a:r>
            <a:endParaRPr lang="en-US" dirty="0"/>
          </a:p>
          <a:p>
            <a:pPr lvl="0"/>
            <a:r>
              <a:rPr lang="sr-Cyrl-CS" b="1" dirty="0"/>
              <a:t>ретко </a:t>
            </a:r>
            <a:r>
              <a:rPr lang="sr-Cyrl-CS" b="1" dirty="0" err="1"/>
              <a:t>трокреветне</a:t>
            </a:r>
            <a:endParaRPr lang="en-US" dirty="0"/>
          </a:p>
          <a:p>
            <a:pPr lvl="0"/>
            <a:r>
              <a:rPr lang="sr-Cyrl-CS" b="1" dirty="0" err="1"/>
              <a:t>вишекреветне</a:t>
            </a:r>
            <a:r>
              <a:rPr lang="sr-Cyrl-CS" b="1" dirty="0"/>
              <a:t> (у домовима , спортским центрима )</a:t>
            </a:r>
            <a:endParaRPr lang="en-US" dirty="0"/>
          </a:p>
          <a:p>
            <a:pPr lvl="1"/>
            <a:r>
              <a:rPr lang="sr-Cyrl-CS" b="1" dirty="0"/>
              <a:t>Према корисницима:</a:t>
            </a:r>
            <a:endParaRPr lang="en-US" dirty="0"/>
          </a:p>
          <a:p>
            <a:pPr lvl="0"/>
            <a:r>
              <a:rPr lang="sr-Cyrl-CS" b="1" dirty="0"/>
              <a:t>родитељске</a:t>
            </a:r>
            <a:endParaRPr lang="en-US" dirty="0"/>
          </a:p>
          <a:p>
            <a:pPr lvl="0"/>
            <a:r>
              <a:rPr lang="sr-Cyrl-CS" b="1" dirty="0"/>
              <a:t>дечје ( које су </a:t>
            </a:r>
            <a:r>
              <a:rPr lang="sr-Cyrl-CS" b="1" dirty="0" err="1"/>
              <a:t>вишефункционалне</a:t>
            </a:r>
            <a:r>
              <a:rPr lang="sr-Cyrl-CS" b="1" dirty="0"/>
              <a:t>-спавање, рад, игра)</a:t>
            </a:r>
            <a:endParaRPr lang="en-US" dirty="0"/>
          </a:p>
          <a:p>
            <a:pPr lvl="0"/>
            <a:r>
              <a:rPr lang="sr-Cyrl-CS" b="1" dirty="0"/>
              <a:t>гостинске</a:t>
            </a:r>
            <a:endParaRPr lang="en-US" dirty="0"/>
          </a:p>
          <a:p>
            <a:r>
              <a:rPr lang="sr-Cyrl-CS" b="1" dirty="0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8268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СТАН ПРИНЦИПИ ОРГАНИЗАЦИЈЕ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Cyrl-CS" b="1" dirty="0"/>
              <a:t>КУПАТИЛА И </a:t>
            </a:r>
            <a:r>
              <a:rPr lang="sr-Latn-CS" b="1" dirty="0"/>
              <a:t>WC</a:t>
            </a:r>
            <a:r>
              <a:rPr lang="sr-Cyrl-CS" b="1" dirty="0"/>
              <a:t>-и</a:t>
            </a:r>
            <a:endParaRPr lang="en-US" dirty="0"/>
          </a:p>
          <a:p>
            <a:r>
              <a:rPr lang="sr-Cyrl-CS" b="1" dirty="0"/>
              <a:t>Служе за одржавање хигијене, врло често и за прање и сушење рубља, нарочито у мањим становима.</a:t>
            </a:r>
            <a:endParaRPr lang="en-US" dirty="0"/>
          </a:p>
          <a:p>
            <a:r>
              <a:rPr lang="sr-Cyrl-CS" b="1" dirty="0"/>
              <a:t>Код станова који имају три и више кревета обавезно је одвајање </a:t>
            </a:r>
            <a:r>
              <a:rPr lang="sr-Latn-CS" b="1" dirty="0"/>
              <a:t>WC</a:t>
            </a:r>
            <a:r>
              <a:rPr lang="sr-Cyrl-CS" b="1" dirty="0"/>
              <a:t>-а, због коришћења већег броја особа, као коришћења за госте. </a:t>
            </a:r>
            <a:endParaRPr lang="en-US" dirty="0"/>
          </a:p>
          <a:p>
            <a:r>
              <a:rPr lang="sr-Cyrl-CS" b="1" dirty="0"/>
              <a:t>Величина зависи од радних елемената који ће се користити, сама завршна обрада подова, зидова и плафона потребно је да буде примерена условима коришћења (лако за одржавање и одржавање хигијене).</a:t>
            </a:r>
            <a:endParaRPr lang="en-US" dirty="0"/>
          </a:p>
          <a:p>
            <a:r>
              <a:rPr lang="sr-Latn-CS" b="1" dirty="0"/>
              <a:t>WC</a:t>
            </a:r>
            <a:r>
              <a:rPr lang="sr-Cyrl-CS" b="1" dirty="0"/>
              <a:t> као засебан углавном има само шољу и лавабо ( најчешће пиколо).</a:t>
            </a:r>
            <a:endParaRPr lang="en-US" dirty="0"/>
          </a:p>
          <a:p>
            <a:r>
              <a:rPr lang="sr-Cyrl-CS" b="1" dirty="0"/>
              <a:t>Јако битно је остварити добро осветљење и вентилацију. Уколико то није могуће природним путем обавезно је то урадити вештачким односно принудним путем.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СТАН ПРИНЦИПИ ОРГАНИЗАЦИЈЕ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Cyrl-CS" b="1" dirty="0"/>
              <a:t>КУХИЊА</a:t>
            </a:r>
            <a:endParaRPr lang="en-US" dirty="0"/>
          </a:p>
          <a:p>
            <a:r>
              <a:rPr lang="sr-Cyrl-CS" b="1" dirty="0"/>
              <a:t>Кухиња као засебна просторија постоји у свим становима сем гарсоњере где се појављује у оквиру комбиноване собе као ниша.</a:t>
            </a:r>
            <a:endParaRPr lang="en-US" dirty="0"/>
          </a:p>
          <a:p>
            <a:r>
              <a:rPr lang="sr-Cyrl-CS" b="1" dirty="0"/>
              <a:t>Постоје</a:t>
            </a:r>
            <a:endParaRPr lang="en-US" dirty="0"/>
          </a:p>
          <a:p>
            <a:pPr lvl="0"/>
            <a:r>
              <a:rPr lang="sr-Cyrl-CS" b="1" dirty="0"/>
              <a:t>радна (служи припреми и сервирању хране и одржавању посуђа )</a:t>
            </a:r>
            <a:endParaRPr lang="en-US" dirty="0"/>
          </a:p>
          <a:p>
            <a:pPr lvl="0"/>
            <a:r>
              <a:rPr lang="sr-Cyrl-CS" b="1" dirty="0"/>
              <a:t>стамбена ( поред функција радне кухиње има функцију обедовања и дневног боравка), која се појављује у сеоским домаћинствима. </a:t>
            </a:r>
            <a:endParaRPr lang="en-US" dirty="0"/>
          </a:p>
          <a:p>
            <a:r>
              <a:rPr lang="sr-Cyrl-CS" b="1" dirty="0"/>
              <a:t>Завршна обрада подова, зидова и плафона потребно је да буде примерена условима коришћења (лако за одржавање и одржавање хигијене).</a:t>
            </a:r>
            <a:endParaRPr lang="en-US" dirty="0"/>
          </a:p>
          <a:p>
            <a:r>
              <a:rPr lang="sr-Cyrl-CS" b="1" dirty="0"/>
              <a:t>Неопходно је остварити добре везе са оставом и трпезаријом.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7665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СТАН ПРИНЦИПИ ОРГАНИ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Cyrl-CS" b="1" dirty="0"/>
              <a:t>Приликом организације (постављања радних елемената) у кухињи потребно је познавати процесе који се дешавају , редослед одвијања истих, као и навике корисника. Сама могућност организације елеменат у кухињи је различита;</a:t>
            </a:r>
            <a:endParaRPr lang="en-US" dirty="0"/>
          </a:p>
          <a:p>
            <a:pPr lvl="0"/>
            <a:r>
              <a:rPr lang="sr-Cyrl-CS" b="1" dirty="0"/>
              <a:t>једноредна</a:t>
            </a:r>
            <a:endParaRPr lang="en-US" dirty="0"/>
          </a:p>
          <a:p>
            <a:pPr lvl="0"/>
            <a:r>
              <a:rPr lang="sr-Cyrl-CS" b="1" dirty="0"/>
              <a:t>дворедна</a:t>
            </a:r>
            <a:endParaRPr lang="en-US" dirty="0"/>
          </a:p>
          <a:p>
            <a:pPr lvl="0"/>
            <a:r>
              <a:rPr lang="sr-Cyrl-CS" b="1" dirty="0"/>
              <a:t>слово „Г“</a:t>
            </a:r>
            <a:endParaRPr lang="en-US" dirty="0"/>
          </a:p>
          <a:p>
            <a:pPr lvl="0"/>
            <a:r>
              <a:rPr lang="sr-Cyrl-CS" b="1" dirty="0"/>
              <a:t>слово „П“</a:t>
            </a:r>
            <a:endParaRPr lang="en-US" dirty="0"/>
          </a:p>
          <a:p>
            <a:r>
              <a:rPr lang="sr-Cyrl-CS" b="1" dirty="0"/>
              <a:t>Без обзира на одабрани тип важан је и редослед елемената да се путеви припреме хране не укрштају ради правилног коришћења.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2635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СТАН ПРИНЦИПИ ОРГАНИЗАЦИЈЕ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r-Cyrl-CS" b="1" dirty="0"/>
              <a:t>УСПРЕМА – </a:t>
            </a:r>
            <a:r>
              <a:rPr lang="en-US" b="1" dirty="0"/>
              <a:t>OFFICE</a:t>
            </a:r>
            <a:endParaRPr lang="en-US" dirty="0"/>
          </a:p>
          <a:p>
            <a:r>
              <a:rPr lang="sr-Cyrl-CS" b="1" dirty="0"/>
              <a:t>Просторија за сервисирање хране и сервиса за ручавање. Обавезна директна веза са кухињом и просторијом у којој се врши сервирање оброка. Најчешће се јавља код угоститељских објеката.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b="1" dirty="0"/>
              <a:t>ТРПЕЗАРИЈА</a:t>
            </a:r>
            <a:endParaRPr lang="en-US" dirty="0"/>
          </a:p>
          <a:p>
            <a:r>
              <a:rPr lang="sr-Cyrl-CS" b="1" dirty="0"/>
              <a:t>Потребно је остварити добре везе са дневним боравком, кухињом , као и добро осветљење и проветравање. Величина простора зависи од броја корисника, а може се у мањим становима користити и ниша за одвајање од других простора.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b="1" dirty="0"/>
              <a:t>ОСТАВА</a:t>
            </a:r>
            <a:endParaRPr lang="en-US" dirty="0"/>
          </a:p>
          <a:p>
            <a:r>
              <a:rPr lang="sr-Cyrl-CS" b="1" dirty="0"/>
              <a:t>Служе за смештај залиха ( зимница ). Добрим се сматра оријентација  са северне стране, као и могућност директног природног проветравања. Величина зависи од корисника; навика и потреба, а у малим становима могућа је и коришћење плакар оставе.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854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Latn-CS" b="1" dirty="0" smtClean="0">
                <a:solidFill>
                  <a:schemeClr val="tx1"/>
                </a:solidFill>
              </a:rPr>
              <a:t/>
            </a:r>
            <a:br>
              <a:rPr lang="sr-Latn-CS" b="1" dirty="0" smtClean="0">
                <a:solidFill>
                  <a:schemeClr val="tx1"/>
                </a:solidFill>
              </a:rPr>
            </a:br>
            <a:r>
              <a:rPr lang="sr-Cyrl-RS" b="1" dirty="0"/>
              <a:t>СТАН ПРИНЦИПИ ОРГАНИЗАЦИЈЕ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77500" lnSpcReduction="20000"/>
          </a:bodyPr>
          <a:lstStyle/>
          <a:p>
            <a:r>
              <a:rPr lang="sr-Cyrl-CS" b="1" dirty="0"/>
              <a:t>СТАН - ПРИНЦИПИ ОРГАНИЗАЦИЈЕ ЕЛЕМЕНТИ ТИПИЧНЕ ЈЕДИНИЦЕ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en-US" b="1" dirty="0"/>
              <a:t>K</a:t>
            </a:r>
            <a:r>
              <a:rPr lang="sr-Cyrl-RS" b="1" dirty="0" err="1"/>
              <a:t>ао</a:t>
            </a:r>
            <a:r>
              <a:rPr lang="sr-Cyrl-RS" b="1" dirty="0"/>
              <a:t> што смо претходно навели приступ организацији простора мора бити аналитичан и систематичан у складу са потребама корисника.</a:t>
            </a:r>
            <a:endParaRPr lang="en-US" dirty="0"/>
          </a:p>
          <a:p>
            <a:r>
              <a:rPr lang="sr-Cyrl-RS" b="1" dirty="0"/>
              <a:t>Савремена стремљења у архитектонском пројектовању у складу са економским могућностима, дозвољавају нам да поштујемо захтеве корисника и у случају да они нису у складу са стандардима.</a:t>
            </a:r>
            <a:endParaRPr lang="en-US" dirty="0"/>
          </a:p>
          <a:p>
            <a:r>
              <a:rPr lang="sr-Cyrl-RS" b="1" dirty="0"/>
              <a:t>Наиме дозвољено је одступити од препоручених </a:t>
            </a:r>
            <a:r>
              <a:rPr lang="sr-Cyrl-RS" b="1" dirty="0" err="1"/>
              <a:t>пројектанских</a:t>
            </a:r>
            <a:r>
              <a:rPr lang="sr-Cyrl-RS" b="1" dirty="0"/>
              <a:t> правила-стандарда, уколико та одступања оправдамо организацијом активности у оквиру задатог простора.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СТАН ПРИНЦИПИ ОРГАНИЗАЦИЈЕ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sr-Cyrl-CS" b="1" dirty="0"/>
              <a:t>ПОДРУМ</a:t>
            </a:r>
            <a:endParaRPr lang="en-US" dirty="0"/>
          </a:p>
          <a:p>
            <a:r>
              <a:rPr lang="sr-Cyrl-CS" b="1" dirty="0"/>
              <a:t>Подрумске просторије се </a:t>
            </a:r>
            <a:r>
              <a:rPr lang="sr-Cyrl-CS" b="1" dirty="0" err="1"/>
              <a:t>смстрају</a:t>
            </a:r>
            <a:r>
              <a:rPr lang="sr-Cyrl-CS" b="1" dirty="0"/>
              <a:t> помоћним просторијама, али њихова оправданост постојања је уско повезана са добрим функционисањем једног домаћинства. У оквиру стамбених зграда за колективно становање могуће је неке од ових просторија поставити тако да исте користи више станова као заједнички простор.</a:t>
            </a:r>
            <a:endParaRPr lang="en-US" dirty="0"/>
          </a:p>
          <a:p>
            <a:r>
              <a:rPr lang="sr-Cyrl-CS" b="1" dirty="0"/>
              <a:t>У оквиру ових простора јављају се.</a:t>
            </a:r>
            <a:endParaRPr lang="en-US" dirty="0"/>
          </a:p>
          <a:p>
            <a:pPr lvl="0"/>
            <a:r>
              <a:rPr lang="sr-Cyrl-CS" b="1" dirty="0"/>
              <a:t>гаража</a:t>
            </a:r>
            <a:endParaRPr lang="en-US" dirty="0"/>
          </a:p>
          <a:p>
            <a:pPr lvl="0"/>
            <a:r>
              <a:rPr lang="sr-Cyrl-CS" b="1" dirty="0"/>
              <a:t>перионица</a:t>
            </a:r>
            <a:endParaRPr lang="en-US" dirty="0"/>
          </a:p>
          <a:p>
            <a:pPr lvl="0"/>
            <a:r>
              <a:rPr lang="sr-Cyrl-CS" b="1" dirty="0" err="1"/>
              <a:t>сушионица</a:t>
            </a:r>
            <a:endParaRPr lang="en-US" dirty="0"/>
          </a:p>
          <a:p>
            <a:pPr lvl="0"/>
            <a:r>
              <a:rPr lang="sr-Cyrl-CS" b="1" dirty="0"/>
              <a:t>остава ( алат, намирнице, зимница)</a:t>
            </a:r>
            <a:endParaRPr lang="en-US" dirty="0"/>
          </a:p>
          <a:p>
            <a:pPr lvl="0"/>
            <a:r>
              <a:rPr lang="sr-Cyrl-CS" b="1" dirty="0"/>
              <a:t>радионица</a:t>
            </a:r>
            <a:endParaRPr lang="en-US" dirty="0"/>
          </a:p>
          <a:p>
            <a:pPr lvl="0"/>
            <a:r>
              <a:rPr lang="sr-Cyrl-CS" b="1" dirty="0"/>
              <a:t>просторије за грејање</a:t>
            </a:r>
            <a:endParaRPr lang="en-US" dirty="0"/>
          </a:p>
          <a:p>
            <a:pPr lvl="0"/>
            <a:r>
              <a:rPr lang="sr-Cyrl-CS" b="1" dirty="0"/>
              <a:t>простор за смештај горива</a:t>
            </a:r>
            <a:endParaRPr lang="en-US" dirty="0"/>
          </a:p>
          <a:p>
            <a:r>
              <a:rPr lang="sr-Cyrl-CS" b="1" dirty="0"/>
              <a:t>Ове просторије потребно је добро изоловати и </a:t>
            </a:r>
            <a:r>
              <a:rPr lang="sr-Cyrl-CS" b="1" dirty="0" err="1"/>
              <a:t>проветрири</a:t>
            </a:r>
            <a:r>
              <a:rPr lang="sr-Cyrl-CS" b="1" dirty="0"/>
              <a:t> али  услед њиховог мањег коришћења није неопходно да буду природно осветљење.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3408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СТАН ПРИНЦИПИ ОРГАНИЗАЦИЈЕ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Cyrl-CS" b="1" dirty="0"/>
              <a:t>ЛОЂЕ, БАЛКОНИ, ТЕРАСЕ</a:t>
            </a:r>
            <a:endParaRPr lang="en-US" dirty="0"/>
          </a:p>
          <a:p>
            <a:r>
              <a:rPr lang="sr-Cyrl-CS" b="1" dirty="0"/>
              <a:t>Ове просторије на отвореном представљају човеков контакт са природом. Неопходно је да постоје јер неколико експеримената са становима без ових просторија су се показали као неуспешни односно нехумани, а ипак је основа наше струке човек и његов угодно битисање у оквиру неког простора.</a:t>
            </a:r>
            <a:endParaRPr lang="en-US" dirty="0"/>
          </a:p>
          <a:p>
            <a:r>
              <a:rPr lang="sr-Cyrl-CS" b="1" dirty="0"/>
              <a:t>Величина ових простора је везана за број корисника, али не пресудно, </a:t>
            </a:r>
            <a:r>
              <a:rPr lang="sr-Cyrl-CS" b="1" dirty="0" smtClean="0"/>
              <a:t>Потребно </a:t>
            </a:r>
            <a:r>
              <a:rPr lang="sr-Cyrl-CS" b="1" dirty="0"/>
              <a:t>је тежити </a:t>
            </a:r>
            <a:r>
              <a:rPr lang="sr-Cyrl-CS" b="1" dirty="0" smtClean="0"/>
              <a:t>јужној </a:t>
            </a:r>
            <a:r>
              <a:rPr lang="sr-Cyrl-CS" b="1" dirty="0"/>
              <a:t>оријентацији ових простора, ради бољег </a:t>
            </a:r>
            <a:r>
              <a:rPr lang="sr-Cyrl-CS" b="1" dirty="0" err="1"/>
              <a:t>осунчања</a:t>
            </a:r>
            <a:r>
              <a:rPr lang="sr-Cyrl-CS" b="1" dirty="0"/>
              <a:t>.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9477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СТАН ПРИНЦИПИ ОРГАНИЗАЦИЈЕ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b="1" dirty="0"/>
              <a:t>ПРИМЕРИ ОРГАНИЗАЦИЈЕ СТАНОВА</a:t>
            </a:r>
            <a:endParaRPr lang="en-US" dirty="0"/>
          </a:p>
          <a:p>
            <a:r>
              <a:rPr lang="sr-Cyrl-CS" b="1" dirty="0"/>
              <a:t> 	</a:t>
            </a:r>
            <a:r>
              <a:rPr lang="sr-Cyrl-CS" b="1" dirty="0" smtClean="0"/>
              <a:t>у прилогу су варијанте</a:t>
            </a:r>
            <a:endParaRPr lang="en-US" dirty="0"/>
          </a:p>
          <a:p>
            <a:r>
              <a:rPr lang="sr-Cyrl-CS" b="1" dirty="0"/>
              <a:t>ГАРСОЊЕРА</a:t>
            </a:r>
            <a:endParaRPr lang="en-US" dirty="0"/>
          </a:p>
          <a:p>
            <a:r>
              <a:rPr lang="sr-Cyrl-CS" b="1" dirty="0" smtClean="0"/>
              <a:t>ЈЕДНОИПОСОБАН СТАН</a:t>
            </a:r>
            <a:endParaRPr lang="en-US" dirty="0"/>
          </a:p>
          <a:p>
            <a:r>
              <a:rPr lang="sr-Cyrl-CS" b="1" dirty="0" smtClean="0"/>
              <a:t>ДВОИПОСОБАН СТАН</a:t>
            </a:r>
            <a:endParaRPr lang="en-US" dirty="0"/>
          </a:p>
          <a:p>
            <a:r>
              <a:rPr lang="sr-Cyrl-CS" b="1" dirty="0" smtClean="0"/>
              <a:t>ТРОИПОСОБАН СТАН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9887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СТАН ПРИНЦИПИ ОРГАНИЗАЦИЈЕ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sr-Cyrl-RS" b="1" dirty="0" smtClean="0"/>
              <a:t>ЗАКЉУЧАК</a:t>
            </a:r>
            <a:endParaRPr lang="en-US" dirty="0"/>
          </a:p>
          <a:p>
            <a:pPr marL="0" indent="0" algn="ctr">
              <a:buNone/>
            </a:pPr>
            <a:r>
              <a:rPr lang="sr-Cyrl-CS" b="1" dirty="0"/>
              <a:t> </a:t>
            </a:r>
            <a:endParaRPr lang="en-US" dirty="0"/>
          </a:p>
          <a:p>
            <a:r>
              <a:rPr lang="sr-Cyrl-CS" b="1" dirty="0"/>
              <a:t>У суштини можемо рећи да јединствени поступак у организацији простора једног стана не постоји.</a:t>
            </a:r>
            <a:endParaRPr lang="en-US" dirty="0"/>
          </a:p>
          <a:p>
            <a:r>
              <a:rPr lang="sr-Cyrl-CS" b="1" dirty="0"/>
              <a:t>Увек је приступ пројектовању ограничен условима локације, потребама корисника, тако да уз правилну анализу функције, кретања и осталих елемента долазимо до корисних и употребљивих решења.</a:t>
            </a:r>
            <a:endParaRPr lang="en-US" dirty="0"/>
          </a:p>
          <a:p>
            <a:pPr marL="0" indent="0" algn="ctr">
              <a:buNone/>
            </a:pPr>
            <a:r>
              <a:rPr lang="sr-Cyrl-RS" b="1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308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СТАН ПРИНЦИПИ ОРГАНИЗАЦИЈЕ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Cyrl-CS" b="1" dirty="0"/>
              <a:t>ФУНКЦИОНАЛНЕ ГРУПЕ ПРОСТОРИЈА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pPr lvl="0"/>
            <a:r>
              <a:rPr lang="sr-Cyrl-CS" b="1" dirty="0"/>
              <a:t>Простор за кретање – комуникације</a:t>
            </a:r>
            <a:endParaRPr lang="en-US" dirty="0"/>
          </a:p>
          <a:p>
            <a:pPr lvl="1"/>
            <a:r>
              <a:rPr lang="sr-Cyrl-CS" b="1" dirty="0"/>
              <a:t>улаз</a:t>
            </a:r>
            <a:endParaRPr lang="en-US" dirty="0"/>
          </a:p>
          <a:p>
            <a:pPr lvl="1"/>
            <a:r>
              <a:rPr lang="sr-Cyrl-CS" b="1" dirty="0"/>
              <a:t>улазно предсобље</a:t>
            </a:r>
            <a:endParaRPr lang="en-US" dirty="0"/>
          </a:p>
          <a:p>
            <a:pPr lvl="1"/>
            <a:r>
              <a:rPr lang="sr-Cyrl-CS" b="1" dirty="0" err="1"/>
              <a:t>дегажман</a:t>
            </a:r>
            <a:r>
              <a:rPr lang="sr-Cyrl-CS" b="1" dirty="0"/>
              <a:t> (</a:t>
            </a:r>
            <a:r>
              <a:rPr lang="sr-Cyrl-CS" b="1" dirty="0" err="1"/>
              <a:t>предпростор</a:t>
            </a:r>
            <a:r>
              <a:rPr lang="sr-Cyrl-CS" b="1" dirty="0"/>
              <a:t>)</a:t>
            </a:r>
            <a:endParaRPr lang="en-US" dirty="0"/>
          </a:p>
          <a:p>
            <a:pPr lvl="1"/>
            <a:r>
              <a:rPr lang="sr-Cyrl-CS" b="1" dirty="0"/>
              <a:t>офис (успрема)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pPr lvl="1"/>
            <a:r>
              <a:rPr lang="sr-Cyrl-CS" b="1" dirty="0" err="1"/>
              <a:t>степенишни</a:t>
            </a:r>
            <a:r>
              <a:rPr lang="sr-Cyrl-CS" b="1" dirty="0"/>
              <a:t> простор</a:t>
            </a:r>
            <a:endParaRPr lang="en-US" dirty="0"/>
          </a:p>
          <a:p>
            <a:pPr lvl="1"/>
            <a:r>
              <a:rPr lang="sr-Cyrl-CS" b="1" dirty="0"/>
              <a:t>степенице</a:t>
            </a:r>
            <a:endParaRPr lang="en-US" dirty="0"/>
          </a:p>
          <a:p>
            <a:pPr lvl="1"/>
            <a:r>
              <a:rPr lang="sr-Cyrl-CS" b="1" dirty="0"/>
              <a:t>лифт</a:t>
            </a:r>
            <a:endParaRPr lang="en-US" dirty="0"/>
          </a:p>
          <a:p>
            <a:r>
              <a:rPr lang="sr-Cyrl-CS" b="1" dirty="0"/>
              <a:t>Повезују функционалне зоне, служе као веза, потребно их је свести на минималну могућу меру и избегавати укрштања.</a:t>
            </a:r>
            <a:endParaRPr lang="en-US" dirty="0"/>
          </a:p>
          <a:p>
            <a:r>
              <a:rPr lang="sr-Cyrl-CS" b="1" dirty="0"/>
              <a:t>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930" y="30480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СТАН ПРИНЦИПИ ОРГАНИЗАЦИЈЕ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sr-Cyrl-CS" b="1" dirty="0"/>
              <a:t>Дневни боравак</a:t>
            </a:r>
            <a:endParaRPr lang="en-US" dirty="0"/>
          </a:p>
          <a:p>
            <a:pPr lvl="1"/>
            <a:r>
              <a:rPr lang="sr-Cyrl-CS" b="1" dirty="0"/>
              <a:t>дневна соба</a:t>
            </a:r>
            <a:endParaRPr lang="en-US" dirty="0"/>
          </a:p>
          <a:p>
            <a:pPr lvl="1"/>
            <a:r>
              <a:rPr lang="sr-Cyrl-CS" b="1" dirty="0"/>
              <a:t>радна соба</a:t>
            </a:r>
            <a:endParaRPr lang="en-US" dirty="0"/>
          </a:p>
          <a:p>
            <a:pPr lvl="1"/>
            <a:r>
              <a:rPr lang="sr-Cyrl-CS" b="1" dirty="0"/>
              <a:t>трпезарија</a:t>
            </a:r>
            <a:endParaRPr lang="en-US" dirty="0"/>
          </a:p>
          <a:p>
            <a:pPr lvl="1"/>
            <a:r>
              <a:rPr lang="sr-Cyrl-CS" b="1" dirty="0"/>
              <a:t>библиотека</a:t>
            </a:r>
            <a:endParaRPr lang="en-US" dirty="0"/>
          </a:p>
          <a:p>
            <a:pPr lvl="1"/>
            <a:r>
              <a:rPr lang="sr-Cyrl-CS" b="1" dirty="0"/>
              <a:t>соба за игру деце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b="1" dirty="0" smtClean="0"/>
              <a:t>СТАН </a:t>
            </a:r>
            <a:r>
              <a:rPr lang="sr-Cyrl-RS" b="1" dirty="0"/>
              <a:t>ПРИНЦИПИ ОРГАНИЗАЦИЈЕ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sr-Cyrl-CS" b="1" dirty="0"/>
              <a:t>Просторије за спавање</a:t>
            </a:r>
            <a:endParaRPr lang="en-US" dirty="0"/>
          </a:p>
          <a:p>
            <a:pPr lvl="1"/>
            <a:r>
              <a:rPr lang="sr-Cyrl-CS" b="1" dirty="0"/>
              <a:t>спаваће собе</a:t>
            </a:r>
            <a:endParaRPr lang="en-US" dirty="0"/>
          </a:p>
          <a:p>
            <a:pPr lvl="2"/>
            <a:r>
              <a:rPr lang="sr-Cyrl-CS" b="1" dirty="0"/>
              <a:t>родитељске</a:t>
            </a:r>
            <a:endParaRPr lang="en-US" dirty="0"/>
          </a:p>
          <a:p>
            <a:pPr lvl="2"/>
            <a:r>
              <a:rPr lang="sr-Cyrl-CS" b="1" dirty="0"/>
              <a:t>дечје</a:t>
            </a:r>
            <a:endParaRPr lang="en-US" dirty="0"/>
          </a:p>
          <a:p>
            <a:pPr lvl="2"/>
            <a:r>
              <a:rPr lang="sr-Cyrl-CS" b="1" dirty="0"/>
              <a:t>гостинске</a:t>
            </a:r>
            <a:endParaRPr lang="en-US" dirty="0"/>
          </a:p>
          <a:p>
            <a:r>
              <a:rPr lang="sr-Cyrl-CS" b="1" dirty="0"/>
              <a:t>-       помоћне</a:t>
            </a:r>
            <a:endParaRPr lang="en-US" dirty="0"/>
          </a:p>
          <a:p>
            <a:pPr lvl="2"/>
            <a:r>
              <a:rPr lang="sr-Cyrl-CS" b="1" dirty="0"/>
              <a:t>гардеробе</a:t>
            </a:r>
            <a:endParaRPr lang="en-US" dirty="0"/>
          </a:p>
          <a:p>
            <a:pPr lvl="2"/>
            <a:r>
              <a:rPr lang="sr-Cyrl-CS" b="1" dirty="0"/>
              <a:t>купатила</a:t>
            </a:r>
            <a:endParaRPr lang="en-US" dirty="0"/>
          </a:p>
          <a:p>
            <a:endParaRPr lang="en-US" sz="2400" dirty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СТАН ПРИНЦИПИ ОРГАНИЗАЦИЈЕ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sr-Cyrl-CS" b="1" dirty="0"/>
              <a:t>Просторије за домаћинство</a:t>
            </a:r>
            <a:endParaRPr lang="en-US" dirty="0"/>
          </a:p>
          <a:p>
            <a:pPr lvl="1"/>
            <a:r>
              <a:rPr lang="sr-Cyrl-CS" b="1" dirty="0"/>
              <a:t>исхрана</a:t>
            </a:r>
            <a:endParaRPr lang="en-US" dirty="0"/>
          </a:p>
          <a:p>
            <a:pPr lvl="2"/>
            <a:r>
              <a:rPr lang="sr-Cyrl-CS" b="1" dirty="0"/>
              <a:t>кухиње</a:t>
            </a:r>
            <a:endParaRPr lang="en-US" dirty="0"/>
          </a:p>
          <a:p>
            <a:pPr lvl="2"/>
            <a:r>
              <a:rPr lang="sr-Cyrl-CS" b="1" dirty="0"/>
              <a:t>остава</a:t>
            </a:r>
            <a:endParaRPr lang="en-US" dirty="0"/>
          </a:p>
          <a:p>
            <a:pPr lvl="2"/>
            <a:r>
              <a:rPr lang="sr-Cyrl-CS" b="1" dirty="0"/>
              <a:t>подрум</a:t>
            </a:r>
            <a:endParaRPr lang="en-US" dirty="0"/>
          </a:p>
          <a:p>
            <a:r>
              <a:rPr lang="sr-Cyrl-CS" b="1" dirty="0"/>
              <a:t>-       одржавање рубља</a:t>
            </a:r>
            <a:endParaRPr lang="en-US" dirty="0"/>
          </a:p>
          <a:p>
            <a:pPr lvl="2"/>
            <a:r>
              <a:rPr lang="sr-Cyrl-CS" b="1" dirty="0"/>
              <a:t>прање и пеглање</a:t>
            </a:r>
            <a:endParaRPr lang="en-US" dirty="0"/>
          </a:p>
          <a:p>
            <a:pPr lvl="2"/>
            <a:r>
              <a:rPr lang="sr-Cyrl-CS" b="1" dirty="0"/>
              <a:t>шивење и крпљење</a:t>
            </a:r>
            <a:endParaRPr lang="en-US" dirty="0"/>
          </a:p>
          <a:p>
            <a:pPr lvl="1"/>
            <a:r>
              <a:rPr lang="sr-Cyrl-CS" b="1" dirty="0"/>
              <a:t>грејање</a:t>
            </a:r>
            <a:endParaRPr lang="en-US" dirty="0"/>
          </a:p>
          <a:p>
            <a:pPr lvl="2"/>
            <a:r>
              <a:rPr lang="sr-Cyrl-CS" b="1" dirty="0"/>
              <a:t>етажно</a:t>
            </a:r>
            <a:endParaRPr lang="en-US" dirty="0"/>
          </a:p>
          <a:p>
            <a:pPr lvl="2"/>
            <a:r>
              <a:rPr lang="sr-Cyrl-CS" b="1" dirty="0"/>
              <a:t>централно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СТАН ПРИНЦИПИ ОРГАНИЗАЦИЈЕ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sr-Cyrl-CS" b="1" dirty="0"/>
              <a:t>Просторије на отвореном</a:t>
            </a:r>
            <a:endParaRPr lang="en-US" dirty="0"/>
          </a:p>
          <a:p>
            <a:pPr lvl="1"/>
            <a:r>
              <a:rPr lang="sr-Cyrl-CS" b="1" dirty="0"/>
              <a:t>балкони</a:t>
            </a:r>
            <a:endParaRPr lang="en-US" dirty="0"/>
          </a:p>
          <a:p>
            <a:pPr lvl="1"/>
            <a:r>
              <a:rPr lang="sr-Cyrl-CS" b="1" dirty="0"/>
              <a:t>лође</a:t>
            </a:r>
            <a:endParaRPr lang="en-US" dirty="0"/>
          </a:p>
          <a:p>
            <a:pPr lvl="1"/>
            <a:r>
              <a:rPr lang="sr-Cyrl-CS" b="1" dirty="0"/>
              <a:t>терасе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СТАН ПРИНЦИПИ ОРГАНИЗАЦИЈЕ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Cyrl-CS" b="1" dirty="0"/>
              <a:t>Потребно је напоменути да групе просторија имају различите третмане у зависности од величине станова. Тако се код мањих станова функционалне групе простора преклапају па ћемо на истој површини пронаћи простор који мора бити </a:t>
            </a:r>
            <a:r>
              <a:rPr lang="sr-Cyrl-CS" b="1" dirty="0" err="1"/>
              <a:t>вишефункционалан</a:t>
            </a:r>
            <a:r>
              <a:rPr lang="sr-Cyrl-CS" b="1" dirty="0"/>
              <a:t>. </a:t>
            </a:r>
            <a:endParaRPr lang="en-US" dirty="0"/>
          </a:p>
          <a:p>
            <a:r>
              <a:rPr lang="sr-Cyrl-CS" b="1" dirty="0"/>
              <a:t>Зато ћемо код већих станова имати јасно одређене зоне у становима, односно групе просторија, где ће се рецимо потпуно одвојити зона спавања у односу на зону дневног боравка.</a:t>
            </a:r>
            <a:endParaRPr lang="en-US" dirty="0"/>
          </a:p>
          <a:p>
            <a:r>
              <a:rPr lang="sr-Cyrl-CS" b="1" dirty="0"/>
              <a:t>Важно је знати да и стандард и економски услови директно утичу на структуру станова која ће се појавити у оквиру једног друштва. Наиме код нас је више заступљена изградња мањих станова, због мање платежне моћи становништва.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1435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СТАН ПРИНЦИПИ ОРГАНИЗАЦИЈЕ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b="1" dirty="0"/>
              <a:t>У зависности од величине стана однос група просторија једног стана у односу на друге дат је у табели.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36807"/>
              </p:ext>
            </p:extLst>
          </p:nvPr>
        </p:nvGraphicFramePr>
        <p:xfrm>
          <a:off x="1600200" y="3762415"/>
          <a:ext cx="5867401" cy="10972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200275"/>
                <a:gridCol w="1301238"/>
                <a:gridCol w="1182944"/>
                <a:gridCol w="1182944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C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дневни боравак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спавање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домаћинстви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CS" sz="1200" b="1" dirty="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b="1">
                          <a:effectLst/>
                          <a:latin typeface="Arial"/>
                          <a:ea typeface="Times New Roman"/>
                        </a:rPr>
                        <a:t>дневни боравак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b="1" dirty="0">
                          <a:effectLst/>
                          <a:latin typeface="Arial"/>
                          <a:ea typeface="Times New Roman"/>
                        </a:rPr>
                        <a:t>спавање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b="1" dirty="0" err="1">
                          <a:effectLst/>
                          <a:latin typeface="Arial"/>
                          <a:ea typeface="Times New Roman"/>
                        </a:rPr>
                        <a:t>домаћинстви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CS" sz="1200" b="1">
                          <a:effectLst/>
                          <a:latin typeface="Arial"/>
                          <a:ea typeface="Times New Roman"/>
                        </a:rPr>
                        <a:t>мали станови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b="1">
                          <a:effectLst/>
                          <a:latin typeface="Arial"/>
                          <a:ea typeface="Times New Roman"/>
                        </a:rPr>
                        <a:t>40%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b="1">
                          <a:effectLst/>
                          <a:latin typeface="Arial"/>
                          <a:ea typeface="Times New Roman"/>
                        </a:rPr>
                        <a:t>35%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b="1" dirty="0">
                          <a:effectLst/>
                          <a:latin typeface="Arial"/>
                          <a:ea typeface="Times New Roman"/>
                        </a:rPr>
                        <a:t>25%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CS" sz="1200" b="1">
                          <a:effectLst/>
                          <a:latin typeface="Arial"/>
                          <a:ea typeface="Times New Roman"/>
                        </a:rPr>
                        <a:t>средњи станови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b="1">
                          <a:effectLst/>
                          <a:latin typeface="Arial"/>
                          <a:ea typeface="Times New Roman"/>
                        </a:rPr>
                        <a:t>30%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b="1">
                          <a:effectLst/>
                          <a:latin typeface="Arial"/>
                          <a:ea typeface="Times New Roman"/>
                        </a:rPr>
                        <a:t>50%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b="1">
                          <a:effectLst/>
                          <a:latin typeface="Arial"/>
                          <a:ea typeface="Times New Roman"/>
                        </a:rPr>
                        <a:t>20%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CS" sz="1200" b="1">
                          <a:effectLst/>
                          <a:latin typeface="Arial"/>
                          <a:ea typeface="Times New Roman"/>
                        </a:rPr>
                        <a:t>велики станови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b="1">
                          <a:effectLst/>
                          <a:latin typeface="Arial"/>
                          <a:ea typeface="Times New Roman"/>
                        </a:rPr>
                        <a:t>50%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b="1">
                          <a:effectLst/>
                          <a:latin typeface="Arial"/>
                          <a:ea typeface="Times New Roman"/>
                        </a:rPr>
                        <a:t>35%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b="1" dirty="0">
                          <a:effectLst/>
                          <a:latin typeface="Arial"/>
                          <a:ea typeface="Times New Roman"/>
                        </a:rPr>
                        <a:t>15%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990600" y="5105400"/>
            <a:ext cx="640080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 </a:t>
            </a:r>
            <a:r>
              <a:rPr kumimoji="0" lang="en-US" alt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зависности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од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величине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стана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однос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група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просторија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једног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стана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у </a:t>
            </a:r>
            <a:r>
              <a:rPr kumimoji="0" lang="en-US" alt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односу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друге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дат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је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у </a:t>
            </a:r>
            <a:r>
              <a:rPr kumimoji="0" lang="en-US" alt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табели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n-US" alt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24982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2196</TotalTime>
  <Words>1104</Words>
  <Application>Microsoft Office PowerPoint</Application>
  <PresentationFormat>On-screen Show (4:3)</PresentationFormat>
  <Paragraphs>208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Trek</vt:lpstr>
      <vt:lpstr>АКАДЕМИЈА ТЕХНИЧКО – УМЕТНИЧКИХ СТРУКОВНИХ СТУДИЈА БЕОГРАД ВИСОКА ГРАЂЕВИНСКО ГЕОДЕТСКА ШКОЛА</vt:lpstr>
      <vt:lpstr> СТАН ПРИНЦИПИ ОРГАНИЗАЦИЈЕ</vt:lpstr>
      <vt:lpstr> СТАН ПРИНЦИПИ ОРГАНИЗАЦИЈЕ</vt:lpstr>
      <vt:lpstr> СТАН ПРИНЦИПИ ОРГАНИЗАЦИЈЕ</vt:lpstr>
      <vt:lpstr>СТАН ПРИНЦИПИ ОРГАНИЗАЦИЈЕ</vt:lpstr>
      <vt:lpstr> СТАН ПРИНЦИПИ ОРГАНИЗАЦИЈЕ</vt:lpstr>
      <vt:lpstr> СТАН ПРИНЦИПИ ОРГАНИЗАЦИЈЕ</vt:lpstr>
      <vt:lpstr> СТАН ПРИНЦИПИ ОРГАНИЗАЦИЈЕ</vt:lpstr>
      <vt:lpstr> СТАН ПРИНЦИПИ ОРГАНИЗАЦИЈЕ</vt:lpstr>
      <vt:lpstr> СТАН ПРИНЦИПИ ОРГАНИЗАЦИЈЕ</vt:lpstr>
      <vt:lpstr> СТАН ПРИНЦИПИ ОРГАНИЗАЦИЈЕ</vt:lpstr>
      <vt:lpstr> СТАН ПРИНЦИПИ ОРГАНИЗАЦИЈЕ</vt:lpstr>
      <vt:lpstr> СТАН ПРИНЦИПИ ОРГАНИЗАЦИЈЕ</vt:lpstr>
      <vt:lpstr> СТАН ПРИНЦИПИ ОРГАНИЗАЦИЈЕ</vt:lpstr>
      <vt:lpstr> СТАН ПРИНЦИПИ ОРГАНИЗАЦИЈЕ</vt:lpstr>
      <vt:lpstr> СТАН ПРИНЦИПИ ОРГАНИЗАЦИЈЕ</vt:lpstr>
      <vt:lpstr> СТАН ПРИНЦИПИ ОРГАНИЗАЦИЈЕ</vt:lpstr>
      <vt:lpstr> СТАН ПРИНЦИПИ ОРГАНИ</vt:lpstr>
      <vt:lpstr> СТАН ПРИНЦИПИ ОРГАНИЗАЦИЈЕ</vt:lpstr>
      <vt:lpstr> СТАН ПРИНЦИПИ ОРГАНИЗАЦИЈЕ</vt:lpstr>
      <vt:lpstr> СТАН ПРИНЦИПИ ОРГАНИЗАЦИЈЕ</vt:lpstr>
      <vt:lpstr> СТАН ПРИНЦИПИ ОРГАНИЗАЦИЈЕ</vt:lpstr>
      <vt:lpstr> СТАН ПРИНЦИПИ ОРГАНИЗАЦИЈЕ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Sale</dc:creator>
  <cp:lastModifiedBy>Zivkovici</cp:lastModifiedBy>
  <cp:revision>67</cp:revision>
  <dcterms:created xsi:type="dcterms:W3CDTF">2012-12-17T09:27:09Z</dcterms:created>
  <dcterms:modified xsi:type="dcterms:W3CDTF">2020-11-29T13:31:51Z</dcterms:modified>
</cp:coreProperties>
</file>