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8" r:id="rId5"/>
    <p:sldId id="272" r:id="rId6"/>
    <p:sldId id="266" r:id="rId7"/>
    <p:sldId id="270" r:id="rId8"/>
    <p:sldId id="271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12/13/2020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352800"/>
            <a:ext cx="6400800" cy="2819400"/>
          </a:xfrm>
        </p:spPr>
        <p:txBody>
          <a:bodyPr>
            <a:normAutofit fontScale="32500" lnSpcReduction="20000"/>
          </a:bodyPr>
          <a:lstStyle/>
          <a:p>
            <a:r>
              <a:rPr lang="sr-Cyrl-CS" sz="4000" b="1" dirty="0" err="1"/>
              <a:t>Мастер</a:t>
            </a:r>
            <a:r>
              <a:rPr lang="sr-Cyrl-CS" sz="4000" b="1" dirty="0"/>
              <a:t> </a:t>
            </a:r>
            <a:r>
              <a:rPr lang="sr-Cyrl-CS" sz="4000" b="1" dirty="0" err="1"/>
              <a:t>струковних</a:t>
            </a:r>
            <a:r>
              <a:rPr lang="sr-Cyrl-CS" sz="4000" b="1" dirty="0"/>
              <a:t> студија</a:t>
            </a:r>
            <a:endParaRPr lang="en-US" sz="4000" dirty="0"/>
          </a:p>
          <a:p>
            <a:r>
              <a:rPr lang="sr-Cyrl-CS" sz="4000" b="1" dirty="0"/>
              <a:t> </a:t>
            </a:r>
            <a:endParaRPr lang="en-US" sz="4000" dirty="0"/>
          </a:p>
          <a:p>
            <a:r>
              <a:rPr lang="sr-Cyrl-CS" sz="4000" b="1" dirty="0"/>
              <a:t>ГРАЂЕВИНСКО ИНЖЕЊЕРСТВО У ВИСОКОГРАДЊИ</a:t>
            </a:r>
            <a:endParaRPr lang="en-US" sz="4000" dirty="0"/>
          </a:p>
          <a:p>
            <a:endParaRPr lang="en-US" sz="4800" b="1" dirty="0"/>
          </a:p>
          <a:p>
            <a:r>
              <a:rPr lang="sr-Cyrl-CS" sz="4800" b="1" dirty="0"/>
              <a:t>ОСНОВЕ АРХИТЕКТОНСКОГ ПРОЈЕКТОВАЊА</a:t>
            </a:r>
            <a:endParaRPr lang="en-US" sz="4800" dirty="0"/>
          </a:p>
          <a:p>
            <a:endParaRPr lang="sr-Latn-CS" sz="3600" dirty="0">
              <a:solidFill>
                <a:schemeClr val="tx1"/>
              </a:solidFill>
            </a:endParaRPr>
          </a:p>
          <a:p>
            <a:r>
              <a:rPr lang="sr-Cyrl-CS" sz="3600" b="1" dirty="0"/>
              <a:t>ВЕЖБА    </a:t>
            </a:r>
            <a:r>
              <a:rPr lang="en-US" sz="3600" b="1" dirty="0" smtClean="0"/>
              <a:t>VIII</a:t>
            </a:r>
            <a:endParaRPr lang="en-US" sz="3600" dirty="0"/>
          </a:p>
          <a:p>
            <a:r>
              <a:rPr lang="sr-Cyrl-CS" sz="3600" b="1" dirty="0"/>
              <a:t> </a:t>
            </a:r>
            <a:endParaRPr lang="en-US" sz="3600" dirty="0"/>
          </a:p>
          <a:p>
            <a:r>
              <a:rPr lang="sr-Cyrl-RS" sz="3600" b="1" dirty="0" smtClean="0"/>
              <a:t>ЦРТАЊЕ ИЗГЛЕДА</a:t>
            </a:r>
            <a:endParaRPr lang="en-US" sz="3600" dirty="0"/>
          </a:p>
          <a:p>
            <a:r>
              <a:rPr lang="sr-Cyrl-CS" sz="3600" b="1" dirty="0"/>
              <a:t> </a:t>
            </a:r>
            <a:endParaRPr lang="en-US" sz="3600" dirty="0"/>
          </a:p>
          <a:p>
            <a:endParaRPr lang="sr-Latn-CS" sz="3600" dirty="0">
              <a:solidFill>
                <a:schemeClr val="tx1"/>
              </a:solidFill>
            </a:endParaRPr>
          </a:p>
          <a:p>
            <a:r>
              <a:rPr lang="sr-Cyrl-CS" sz="4000" dirty="0">
                <a:solidFill>
                  <a:schemeClr val="tx1"/>
                </a:solidFill>
              </a:rPr>
              <a:t>Мр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sr-Cyrl-CS" sz="4000" dirty="0">
                <a:solidFill>
                  <a:schemeClr val="tx1"/>
                </a:solidFill>
              </a:rPr>
              <a:t>Зоран Живковић </a:t>
            </a:r>
            <a:r>
              <a:rPr lang="sr-Cyrl-CS" sz="4000" dirty="0" err="1">
                <a:solidFill>
                  <a:schemeClr val="tx1"/>
                </a:solidFill>
              </a:rPr>
              <a:t>дипл.инж.арх</a:t>
            </a:r>
            <a:r>
              <a:rPr lang="sr-Cyrl-CS" sz="4000" dirty="0">
                <a:solidFill>
                  <a:schemeClr val="tx1"/>
                </a:solidFill>
              </a:rPr>
              <a:t>.</a:t>
            </a:r>
            <a:endParaRPr lang="sr-Latn-CS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   </a:t>
            </a:r>
            <a:r>
              <a:rPr lang="en-US" b="1" dirty="0" smtClean="0"/>
              <a:t>VIII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ЦРТАЊЕ </a:t>
            </a:r>
            <a:r>
              <a:rPr lang="sr-Cyrl-RS" b="1" dirty="0" smtClean="0"/>
              <a:t>ИЗГЛЕДА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 smtClean="0"/>
              <a:t>ПРЕПОРУКА </a:t>
            </a:r>
            <a:r>
              <a:rPr lang="sr-Cyrl-CS" dirty="0"/>
              <a:t>ЗА НАЧИН ЦРТАЊА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Приликом почетка израде изгледа неопходно је осмислити начин цртања.</a:t>
            </a:r>
            <a:endParaRPr lang="en-US" dirty="0"/>
          </a:p>
          <a:p>
            <a:r>
              <a:rPr lang="sr-Cyrl-CS" dirty="0"/>
              <a:t>Дакле потребно је након избора изгледа у основама односно постављања изгледа према странама света (северни, јужни, источни или западни), а могуће су варијанте назива у односу на положај према улици и суседима (улични, бочни, дворишни) потребно је приступити цртању изгледа.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   </a:t>
            </a:r>
            <a:r>
              <a:rPr lang="en-US" b="1" dirty="0"/>
              <a:t>VIII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ЦРТАЊЕ ИЗГЛЕДА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/>
              <a:t>На цртежу је потребно поставити основе једну изнад друге (подрум, приземље, спрат итд), тако да им се линије зидова подударају.</a:t>
            </a:r>
            <a:endParaRPr lang="en-US" dirty="0"/>
          </a:p>
          <a:p>
            <a:r>
              <a:rPr lang="sr-Cyrl-CS" dirty="0"/>
              <a:t>Након тога са леве или десне стране цртежа постављамо </a:t>
            </a:r>
            <a:r>
              <a:rPr lang="sr-Cyrl-CS" dirty="0" err="1" smtClean="0"/>
              <a:t>карактерис</a:t>
            </a:r>
            <a:r>
              <a:rPr lang="sr-Cyrl-RS" dirty="0" smtClean="0"/>
              <a:t>т</a:t>
            </a:r>
            <a:r>
              <a:rPr lang="sr-Cyrl-CS" dirty="0" err="1" smtClean="0"/>
              <a:t>ичан</a:t>
            </a:r>
            <a:r>
              <a:rPr lang="sr-Cyrl-CS" dirty="0" smtClean="0"/>
              <a:t> </a:t>
            </a:r>
            <a:r>
              <a:rPr lang="sr-Cyrl-CS" dirty="0"/>
              <a:t>пресек који ће нам дати линије хоризонтала на фасадама.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   </a:t>
            </a:r>
            <a:r>
              <a:rPr lang="en-US" b="1" dirty="0"/>
              <a:t>VIII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ЦРТАЊЕ ИЗГЛЕДА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dirty="0"/>
              <a:t>Након тога је потребно вертикалним линијама обележити (извући вертикалне помоћне линије) место на коме линија пресека приказује  наше елементе у основи ( зидове, прозоре, врата, терасе , ограде и слично).</a:t>
            </a:r>
            <a:endParaRPr lang="en-US" dirty="0"/>
          </a:p>
          <a:p>
            <a:r>
              <a:rPr lang="sr-Cyrl-CS" dirty="0"/>
              <a:t>Након тога потребно је увести хоризонталну регулацију – помоћним линијама поставити главне висинске линије (коте). То представљају линије нивоа (приземље, спрат, подрум, терасе, терен и слично).</a:t>
            </a:r>
            <a:endParaRPr lang="en-US" dirty="0"/>
          </a:p>
          <a:p>
            <a:r>
              <a:rPr lang="sr-Cyrl-CS" dirty="0"/>
              <a:t>Након тога је потребно хоризонталним линијама обележити (извући хоризонталне помоћне линије) место на коме линија пресека приказује  наше елементе у пресеку ( зидове, прозоре, врата, терасе ,стрехе, врх крова, ограде и слично).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Тек у том тренутку је потребно </a:t>
            </a:r>
            <a:r>
              <a:rPr lang="sr-Cyrl-CS" dirty="0" err="1"/>
              <a:t>креенути</a:t>
            </a:r>
            <a:r>
              <a:rPr lang="sr-Cyrl-CS" dirty="0"/>
              <a:t> са цртањем изгледа.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177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   </a:t>
            </a:r>
            <a:r>
              <a:rPr lang="en-US" b="1" dirty="0"/>
              <a:t>VIII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ЦРТАЊЕ ИЗГЛЕДА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/>
              <a:t>Ово подразумева цртање свих елемената који су у том изгледу видљиви (терен, прозоре, врата, стрехе, испусте на крову, димњаке, </a:t>
            </a:r>
            <a:r>
              <a:rPr lang="sr-Cyrl-CS" dirty="0" err="1"/>
              <a:t>вентилационе</a:t>
            </a:r>
            <a:r>
              <a:rPr lang="sr-Cyrl-CS" dirty="0"/>
              <a:t> канале, терасе, ограде и слично).</a:t>
            </a:r>
            <a:endParaRPr lang="en-US" dirty="0"/>
          </a:p>
          <a:p>
            <a:r>
              <a:rPr lang="sr-Cyrl-CS" dirty="0"/>
              <a:t>Када је потребно на </a:t>
            </a:r>
            <a:r>
              <a:rPr lang="sr-Cyrl-CS" dirty="0" err="1" smtClean="0"/>
              <a:t>изгл</a:t>
            </a:r>
            <a:r>
              <a:rPr lang="en-US" dirty="0"/>
              <a:t>e</a:t>
            </a:r>
            <a:r>
              <a:rPr lang="sr-Cyrl-CS" dirty="0" smtClean="0"/>
              <a:t>ду </a:t>
            </a:r>
            <a:r>
              <a:rPr lang="sr-Cyrl-CS" dirty="0"/>
              <a:t>нацртати кров , а ако то нисмо претходно урадили неопходно је у претходној фази нацртати основу крова, нарочито ако је кров сложене </a:t>
            </a:r>
            <a:r>
              <a:rPr lang="sr-Cyrl-CS" dirty="0" err="1"/>
              <a:t>вишеводне</a:t>
            </a:r>
            <a:r>
              <a:rPr lang="sr-Cyrl-CS" dirty="0"/>
              <a:t> форме.</a:t>
            </a:r>
            <a:endParaRPr lang="en-US" dirty="0"/>
          </a:p>
          <a:p>
            <a:r>
              <a:rPr lang="sr-Cyrl-CS" dirty="0"/>
              <a:t>У том тренутку на основу основе крова добијамо кључне тачке за цртање изгледа.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472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   </a:t>
            </a:r>
            <a:r>
              <a:rPr lang="en-US" b="1" dirty="0"/>
              <a:t>VIII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ЦРТАЊЕ ИЗГЛЕДА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90600" y="1447800"/>
            <a:ext cx="5867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 smtClean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400" y="1752600"/>
            <a:ext cx="8077200" cy="4327525"/>
          </a:xfrm>
        </p:spPr>
        <p:txBody>
          <a:bodyPr>
            <a:normAutofit fontScale="92500" lnSpcReduction="20000"/>
          </a:bodyPr>
          <a:lstStyle/>
          <a:p>
            <a:r>
              <a:rPr lang="sr-Cyrl-CS" dirty="0"/>
              <a:t>Дакле на овај начин добијамо изглед форме објекта са све четири стране уколико је објекат </a:t>
            </a:r>
            <a:r>
              <a:rPr lang="sr-Cyrl-CS" dirty="0" err="1"/>
              <a:t>слободностојећи</a:t>
            </a:r>
            <a:r>
              <a:rPr lang="sr-Cyrl-CS" dirty="0"/>
              <a:t>.</a:t>
            </a:r>
            <a:endParaRPr lang="en-US" dirty="0"/>
          </a:p>
          <a:p>
            <a:r>
              <a:rPr lang="sr-Cyrl-CS" dirty="0"/>
              <a:t>У случају двојне куће, кућа у низу или атријумске куће цртамо све видљиве фасаде.</a:t>
            </a:r>
            <a:endParaRPr lang="en-US" dirty="0"/>
          </a:p>
          <a:p>
            <a:r>
              <a:rPr lang="sr-Cyrl-CS" dirty="0"/>
              <a:t>На примеру куће у низу добијамо само уличну и дворишну фасаду – изглед. Само крајње ламеле код кућа у низу имају и бочне фасаде..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733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   </a:t>
            </a:r>
            <a:r>
              <a:rPr lang="en-US" b="1" dirty="0"/>
              <a:t>VIII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ЦРТАЊЕ ИЗГЛЕДА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14478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Latn-CS" dirty="0"/>
              <a:t>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17132"/>
            <a:ext cx="8153400" cy="4262993"/>
          </a:xfrm>
        </p:spPr>
        <p:txBody>
          <a:bodyPr>
            <a:normAutofit/>
          </a:bodyPr>
          <a:lstStyle/>
          <a:p>
            <a:r>
              <a:rPr lang="sr-Cyrl-CS" b="1" dirty="0"/>
              <a:t>Пример резултата цртања изгледа са елементима који се виде у изгледу.</a:t>
            </a:r>
            <a:endParaRPr lang="en-US" dirty="0"/>
          </a:p>
          <a:p>
            <a:r>
              <a:rPr lang="sr-Cyrl-CS" b="1" dirty="0"/>
              <a:t>Напомињем да у овој фази још увек подешавамо положаје отвора и других елемената ради постизања што бољег изгледа и форме објекта.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025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   </a:t>
            </a:r>
            <a:r>
              <a:rPr lang="en-US" b="1" dirty="0"/>
              <a:t>VIII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ЦРТАЊЕ ИЗГЛЕДА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66800" y="1600200"/>
            <a:ext cx="7162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CS" b="1" dirty="0"/>
              <a:t>ПРИЛОГ </a:t>
            </a:r>
            <a:r>
              <a:rPr lang="sr-Cyrl-CS" b="1" dirty="0"/>
              <a:t>ПРИМЕР ЦРТАЊА </a:t>
            </a:r>
            <a:r>
              <a:rPr lang="sr-Cyrl-RS" b="1" dirty="0"/>
              <a:t>ИЗГЛЕДА</a:t>
            </a:r>
            <a:endParaRPr lang="en-US" dirty="0"/>
          </a:p>
          <a:p>
            <a:r>
              <a:rPr lang="sr-Cyrl-CS" b="1" dirty="0"/>
              <a:t>ПОСТАВКЕ ХОРИЗОНТАЛНЕ И ВЕРТИКАЛНЕ РЕГУЛАЦИЈЕ</a:t>
            </a:r>
            <a:endParaRPr lang="en-US" dirty="0"/>
          </a:p>
          <a:p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637" y="2523530"/>
            <a:ext cx="2819125" cy="3987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7688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/>
              <a:t>ВЕЖБА    </a:t>
            </a:r>
            <a:r>
              <a:rPr lang="en-US" b="1" dirty="0"/>
              <a:t>VIII</a:t>
            </a:r>
            <a:r>
              <a:rPr lang="en-US" dirty="0"/>
              <a:t/>
            </a:r>
            <a:br>
              <a:rPr lang="en-US" dirty="0"/>
            </a:br>
            <a:r>
              <a:rPr lang="sr-Cyrl-RS" b="1" dirty="0"/>
              <a:t>ЦРТАЊЕ ИЗГЛЕДА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b="1" dirty="0"/>
              <a:t> </a:t>
            </a:r>
            <a:endParaRPr lang="en-US" dirty="0"/>
          </a:p>
          <a:p>
            <a:pPr algn="ctr"/>
            <a:r>
              <a:rPr lang="sr-Cyrl-CS" b="1" dirty="0"/>
              <a:t>ЗАКЉУЧАК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dirty="0"/>
              <a:t>ПОТРЕБНО ЈЕ ПРИСТУПИТИ ЦРТАЊУ ИЗГЛЕДА СВИХ СТРАНА ОБЈЕКТА УЗ ПОШТОВАЊЕ СВЕГА ГОРЕ НАВЕДЕНОГ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3222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1914</TotalTime>
  <Words>369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Trek</vt:lpstr>
      <vt:lpstr>АКАДЕМИЈА ТЕХНИЧКО – УМЕТНИЧКИХ СТРУКОВНИХ СТУДИЈА БЕОГРАД ВИСОКА ГРАЂЕВИНСКО ГЕОДЕТСКА ШКОЛА</vt:lpstr>
      <vt:lpstr>ВЕЖБА    VIII ЦРТАЊЕ ИЗГЛЕДА </vt:lpstr>
      <vt:lpstr>ВЕЖБА    VIII ЦРТАЊЕ ИЗГЛЕДА </vt:lpstr>
      <vt:lpstr>ВЕЖБА    VIII ЦРТАЊЕ ИЗГЛЕДА</vt:lpstr>
      <vt:lpstr>ВЕЖБА    VIII ЦРТАЊЕ ИЗГЛЕДА</vt:lpstr>
      <vt:lpstr>ВЕЖБА    VIII ЦРТАЊЕ ИЗГЛЕДА</vt:lpstr>
      <vt:lpstr>ВЕЖБА    VIII ЦРТАЊЕ ИЗГЛЕДА</vt:lpstr>
      <vt:lpstr>ВЕЖБА    VIII ЦРТАЊЕ ИЗГЛЕДА</vt:lpstr>
      <vt:lpstr>ВЕЖБА    VIII ЦРТАЊЕ ИЗГЛЕДА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61</cp:revision>
  <dcterms:created xsi:type="dcterms:W3CDTF">2012-12-17T09:27:09Z</dcterms:created>
  <dcterms:modified xsi:type="dcterms:W3CDTF">2020-12-13T12:33:17Z</dcterms:modified>
</cp:coreProperties>
</file>