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8" r:id="rId5"/>
    <p:sldId id="272" r:id="rId6"/>
    <p:sldId id="266" r:id="rId7"/>
    <p:sldId id="270" r:id="rId8"/>
    <p:sldId id="271" r:id="rId9"/>
    <p:sldId id="273" r:id="rId10"/>
    <p:sldId id="274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40000" lnSpcReduction="20000"/>
          </a:bodyPr>
          <a:lstStyle/>
          <a:p>
            <a:r>
              <a:rPr lang="sr-Cyrl-CS" sz="4000" b="1" dirty="0" err="1"/>
              <a:t>Мастер</a:t>
            </a:r>
            <a:r>
              <a:rPr lang="sr-Cyrl-CS" sz="4000" b="1" dirty="0"/>
              <a:t> </a:t>
            </a:r>
            <a:r>
              <a:rPr lang="sr-Cyrl-CS" sz="4000" b="1" dirty="0" err="1"/>
              <a:t>струковних</a:t>
            </a:r>
            <a:r>
              <a:rPr lang="sr-Cyrl-CS" sz="4000" b="1" dirty="0"/>
              <a:t> студија</a:t>
            </a:r>
            <a:endParaRPr lang="en-US" sz="40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CS" sz="4000" b="1" dirty="0"/>
              <a:t>ГРАЂЕВИНСКО ИНЖЕЊЕРСТВО У ВИСОКОГРАДЊИ</a:t>
            </a:r>
            <a:endParaRPr lang="en-US" sz="4000" dirty="0"/>
          </a:p>
          <a:p>
            <a:endParaRPr lang="en-US" sz="4800" b="1" dirty="0"/>
          </a:p>
          <a:p>
            <a:r>
              <a:rPr lang="sr-Cyrl-CS" sz="4800" b="1" dirty="0"/>
              <a:t>ОСНОВЕ АРХИТЕКТОНСКОГ ПРОЈЕКТОВАЊА</a:t>
            </a:r>
            <a:endParaRPr lang="en-US" sz="48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3700" b="1" dirty="0"/>
              <a:t>ВЕЖБА    </a:t>
            </a:r>
            <a:r>
              <a:rPr lang="en-US" sz="3700" b="1" dirty="0" smtClean="0"/>
              <a:t>VI </a:t>
            </a:r>
            <a:r>
              <a:rPr lang="sr-Cyrl-CS" sz="3700" b="1" dirty="0"/>
              <a:t>ОПРЕМАЊЕ  ВЕРТИКАЛНИХ ПРЕСЕКА</a:t>
            </a:r>
            <a:endParaRPr lang="en-US" sz="3700" dirty="0"/>
          </a:p>
          <a:p>
            <a:endParaRPr lang="en-US" sz="36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r>
              <a:rPr lang="sr-Cyrl-CS" sz="4000" dirty="0" smtClean="0">
                <a:solidFill>
                  <a:schemeClr val="tx1"/>
                </a:solidFill>
              </a:rPr>
              <a:t>Мр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sr-Cyrl-CS" sz="4000" dirty="0">
                <a:solidFill>
                  <a:schemeClr val="tx1"/>
                </a:solidFill>
              </a:rPr>
              <a:t>Зоран Живковић </a:t>
            </a:r>
            <a:r>
              <a:rPr lang="sr-Cyrl-CS" sz="4000" dirty="0" err="1">
                <a:solidFill>
                  <a:schemeClr val="tx1"/>
                </a:solidFill>
              </a:rPr>
              <a:t>дипл.инж.арх</a:t>
            </a:r>
            <a:r>
              <a:rPr lang="sr-Cyrl-CS" sz="4000" dirty="0">
                <a:solidFill>
                  <a:schemeClr val="tx1"/>
                </a:solidFill>
              </a:rPr>
              <a:t>.</a:t>
            </a:r>
            <a:endParaRPr lang="sr-Latn-C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VI</a:t>
            </a:r>
            <a:br>
              <a:rPr lang="en-US" b="1" dirty="0">
                <a:effectLst/>
              </a:rPr>
            </a:br>
            <a:r>
              <a:rPr lang="sr-Cyrl-RS" b="1" dirty="0"/>
              <a:t>ОПРЕМАЊЕ ВЕРТИКАЛНИХ ПРЕСЕКА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Пример крајњег резултата цртања пресека кроз све нивое (темељ</a:t>
            </a:r>
            <a:r>
              <a:rPr lang="sr-Cyrl-CS" b="1" dirty="0" smtClean="0"/>
              <a:t>. подрум</a:t>
            </a:r>
            <a:r>
              <a:rPr lang="sr-Cyrl-CS" b="1" dirty="0"/>
              <a:t>, приземље, поткровље, кров) са елементима који се виде како у пресеку тако у изгледу.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297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VI</a:t>
            </a:r>
            <a:br>
              <a:rPr lang="en-US" b="1" dirty="0">
                <a:effectLst/>
              </a:rPr>
            </a:br>
            <a:r>
              <a:rPr lang="sr-Cyrl-RS" b="1" dirty="0"/>
              <a:t>ОПРЕМАЊЕ ВЕРТИКАЛНИХ ПРЕСЕКА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ЗАКЉУЧАК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ПОТРЕБНО ЈЕ ПРИСТУПИТИ ИЗРАДИ ПРЕСЕКА КРОЗ СВЕ НИВОЕ УЗ ПОШТОВАЊЕ СВЕГА ГОРЕ НАВЕДЕНОГ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22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 smtClean="0">
                <a:effectLst/>
              </a:rPr>
              <a:t>VI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 smtClean="0"/>
              <a:t>ОПРЕМАЊЕ</a:t>
            </a:r>
            <a:r>
              <a:rPr lang="sr-Cyrl-RS" b="1" dirty="0" smtClean="0"/>
              <a:t> </a:t>
            </a:r>
            <a:r>
              <a:rPr lang="sr-Cyrl-RS" b="1" dirty="0"/>
              <a:t>ВЕРТИКАЛНИХ </a:t>
            </a:r>
            <a:r>
              <a:rPr lang="sr-Cyrl-RS" b="1" dirty="0" smtClean="0"/>
              <a:t>ПРЕСЕКА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Након цртања вертикалних пресека по препорукама са прошлог вежбања, неопходно је приступити опремању –доради пресека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У </a:t>
            </a:r>
            <a:r>
              <a:rPr lang="sr-Cyrl-CS" dirty="0" err="1"/>
              <a:t>прсеку</a:t>
            </a:r>
            <a:r>
              <a:rPr lang="sr-Cyrl-CS" dirty="0"/>
              <a:t> разликујемо различите материјале које смо употребили.</a:t>
            </a:r>
            <a:endParaRPr lang="en-US" dirty="0"/>
          </a:p>
          <a:p>
            <a:r>
              <a:rPr lang="sr-Cyrl-CS" dirty="0"/>
              <a:t>Њих је неопходно назначити различитим </a:t>
            </a:r>
            <a:r>
              <a:rPr lang="sr-Cyrl-CS" dirty="0" err="1"/>
              <a:t>шрафурама</a:t>
            </a:r>
            <a:r>
              <a:rPr lang="sr-Cyrl-CS" dirty="0"/>
              <a:t> које смо по архитектонским протоколима већ научили на предмету </a:t>
            </a:r>
            <a:r>
              <a:rPr lang="sr-Cyrl-CS" dirty="0" smtClean="0"/>
              <a:t>Архитектонске</a:t>
            </a:r>
            <a:r>
              <a:rPr lang="sr-Cyrl-CS" dirty="0"/>
              <a:t> Конструкције: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321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VI</a:t>
            </a:r>
            <a:br>
              <a:rPr lang="en-US" b="1" dirty="0">
                <a:effectLst/>
              </a:rPr>
            </a:br>
            <a:r>
              <a:rPr lang="sr-Cyrl-RS" b="1" dirty="0"/>
              <a:t>ОПРЕМАЊЕ ВЕРТИКАЛНИХ ПРЕСЕКА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Према овоме означавамо:</a:t>
            </a:r>
            <a:endParaRPr lang="en-US" dirty="0"/>
          </a:p>
          <a:p>
            <a:pPr lvl="0"/>
            <a:r>
              <a:rPr lang="sr-Cyrl-CS" dirty="0"/>
              <a:t>армирани бетон, </a:t>
            </a:r>
            <a:endParaRPr lang="en-US" dirty="0"/>
          </a:p>
          <a:p>
            <a:pPr lvl="0"/>
            <a:r>
              <a:rPr lang="sr-Cyrl-CS" dirty="0"/>
              <a:t>набијени бетон</a:t>
            </a:r>
            <a:endParaRPr lang="en-US" dirty="0"/>
          </a:p>
          <a:p>
            <a:pPr lvl="0"/>
            <a:r>
              <a:rPr lang="sr-Cyrl-CS" dirty="0" err="1"/>
              <a:t>опекарске</a:t>
            </a:r>
            <a:r>
              <a:rPr lang="sr-Cyrl-CS" dirty="0"/>
              <a:t> производе </a:t>
            </a:r>
            <a:endParaRPr lang="en-US" dirty="0"/>
          </a:p>
          <a:p>
            <a:pPr lvl="0"/>
            <a:r>
              <a:rPr lang="sr-Cyrl-CS" dirty="0"/>
              <a:t>дрвене елементе</a:t>
            </a:r>
            <a:endParaRPr lang="en-US" dirty="0"/>
          </a:p>
          <a:p>
            <a:pPr lvl="0"/>
            <a:r>
              <a:rPr lang="sr-Cyrl-CS" dirty="0" err="1"/>
              <a:t>насуту</a:t>
            </a:r>
            <a:r>
              <a:rPr lang="sr-Cyrl-CS" dirty="0"/>
              <a:t> земљу,</a:t>
            </a:r>
            <a:endParaRPr lang="en-US" dirty="0"/>
          </a:p>
          <a:p>
            <a:pPr lvl="0"/>
            <a:r>
              <a:rPr lang="sr-Cyrl-CS" dirty="0"/>
              <a:t>самониклу земљу</a:t>
            </a:r>
            <a:endParaRPr lang="en-US" dirty="0"/>
          </a:p>
          <a:p>
            <a:pPr lvl="0"/>
            <a:r>
              <a:rPr lang="sr-Cyrl-CS" dirty="0" err="1"/>
              <a:t>термоизолацију</a:t>
            </a:r>
            <a:endParaRPr lang="en-US" dirty="0"/>
          </a:p>
          <a:p>
            <a:pPr lvl="0"/>
            <a:r>
              <a:rPr lang="sr-Cyrl-CS" dirty="0" err="1"/>
              <a:t>хидроизолацију</a:t>
            </a:r>
            <a:endParaRPr lang="en-US" dirty="0"/>
          </a:p>
          <a:p>
            <a:pPr lvl="0"/>
            <a:r>
              <a:rPr lang="sr-Cyrl-CS" dirty="0"/>
              <a:t>и слично</a:t>
            </a:r>
            <a:endParaRPr lang="en-US" dirty="0"/>
          </a:p>
          <a:p>
            <a:r>
              <a:rPr lang="sr-Cyrl-CS" dirty="0"/>
              <a:t>Ове елементе описујемо легендом материјала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VI</a:t>
            </a:r>
            <a:br>
              <a:rPr lang="en-US" b="1" dirty="0">
                <a:effectLst/>
              </a:rPr>
            </a:br>
            <a:r>
              <a:rPr lang="sr-Cyrl-RS" b="1" dirty="0"/>
              <a:t>ОПРЕМАЊЕ ВЕРТИКАЛНИХ ПРЕСЕКА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Након цртања и означавања материјала приступамо котирању.</a:t>
            </a:r>
            <a:endParaRPr lang="en-US" dirty="0"/>
          </a:p>
          <a:p>
            <a:r>
              <a:rPr lang="sr-Cyrl-CS" dirty="0"/>
              <a:t>	У пресеку се углавном појављују вертикалне коте које нам приказују различите податке о висинама селова објекта или целих висина.</a:t>
            </a:r>
            <a:endParaRPr lang="en-US" dirty="0"/>
          </a:p>
          <a:p>
            <a:pPr lvl="0"/>
            <a:r>
              <a:rPr lang="sr-Cyrl-CS" dirty="0"/>
              <a:t>Неопходно је унутар објекта поставити коте које нам приказују чисте висине, дебљину конструкције, као и спратне висине.</a:t>
            </a:r>
            <a:endParaRPr lang="en-US" dirty="0"/>
          </a:p>
          <a:p>
            <a:pPr lvl="0"/>
            <a:r>
              <a:rPr lang="sr-Cyrl-CS" dirty="0"/>
              <a:t>Спољне коте се односе на преломе – фронтове зидова, као и на укупне висине објекта од коте </a:t>
            </a:r>
            <a:r>
              <a:rPr lang="sr-Cyrl-CS" dirty="0" err="1"/>
              <a:t>нивелете</a:t>
            </a:r>
            <a:r>
              <a:rPr lang="sr-Cyrl-CS" dirty="0"/>
              <a:t> (споја објекта са тереном).</a:t>
            </a:r>
            <a:endParaRPr lang="en-US" dirty="0"/>
          </a:p>
          <a:p>
            <a:pPr lvl="0"/>
            <a:r>
              <a:rPr lang="sr-Cyrl-CS" dirty="0"/>
              <a:t>Испод коте </a:t>
            </a:r>
            <a:r>
              <a:rPr lang="sr-Cyrl-CS" dirty="0" err="1"/>
              <a:t>нивелете</a:t>
            </a:r>
            <a:r>
              <a:rPr lang="sr-Cyrl-CS" dirty="0"/>
              <a:t> </a:t>
            </a:r>
            <a:r>
              <a:rPr lang="sr-Cyrl-CS" dirty="0" smtClean="0"/>
              <a:t>потребно </a:t>
            </a:r>
            <a:r>
              <a:rPr lang="sr-Cyrl-CS" dirty="0"/>
              <a:t>је дати укупне дубине </a:t>
            </a:r>
            <a:r>
              <a:rPr lang="sr-Cyrl-CS" dirty="0" smtClean="0"/>
              <a:t>фундирања </a:t>
            </a:r>
            <a:r>
              <a:rPr lang="sr-Cyrl-CS" dirty="0"/>
              <a:t>као и </a:t>
            </a:r>
            <a:r>
              <a:rPr lang="sr-Cyrl-CS" dirty="0" smtClean="0"/>
              <a:t>парцијалне </a:t>
            </a:r>
            <a:r>
              <a:rPr lang="sr-Cyrl-CS" dirty="0"/>
              <a:t>коте за висине темељних стопа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177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VI</a:t>
            </a:r>
            <a:br>
              <a:rPr lang="en-US" b="1" dirty="0">
                <a:effectLst/>
              </a:rPr>
            </a:br>
            <a:r>
              <a:rPr lang="sr-Cyrl-RS" b="1" dirty="0"/>
              <a:t>ОПРЕМАЊЕ ВЕРТИКАЛНИХ ПРЕСЕКА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CS" dirty="0"/>
              <a:t>У случају да је неопходно одређеним </a:t>
            </a:r>
            <a:r>
              <a:rPr lang="sr-Cyrl-CS" dirty="0" err="1"/>
              <a:t>урбанистишким</a:t>
            </a:r>
            <a:r>
              <a:rPr lang="sr-Cyrl-CS" dirty="0"/>
              <a:t> условима да се на пресеку појаве и хоризонталне коте неопходно их је поставити.</a:t>
            </a:r>
            <a:endParaRPr lang="en-US" dirty="0"/>
          </a:p>
          <a:p>
            <a:r>
              <a:rPr lang="sr-Cyrl-CS" dirty="0"/>
              <a:t>Овај случај се дешава у специфичним случајевима, када је објекат једнострано или двострано узидан, када је постављен на регулационој линији и слично, или је неопходно овим котама додатно објаснити архитектонску форму.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472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VI</a:t>
            </a:r>
            <a:br>
              <a:rPr lang="en-US" b="1" dirty="0">
                <a:effectLst/>
              </a:rPr>
            </a:br>
            <a:r>
              <a:rPr lang="sr-Cyrl-RS" b="1" dirty="0"/>
              <a:t>ОПРЕМАЊЕ ВЕРТИКАЛНИХ ПРЕСЕКА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000" y="1676400"/>
            <a:ext cx="8229600" cy="4403725"/>
          </a:xfrm>
        </p:spPr>
        <p:txBody>
          <a:bodyPr>
            <a:normAutofit fontScale="77500" lnSpcReduction="20000"/>
          </a:bodyPr>
          <a:lstStyle/>
          <a:p>
            <a:r>
              <a:rPr lang="sr-Cyrl-CS" dirty="0"/>
              <a:t>Након овога приступамо постављању висинских кота. Неопходне су:</a:t>
            </a:r>
            <a:endParaRPr lang="en-US" dirty="0"/>
          </a:p>
          <a:p>
            <a:r>
              <a:rPr lang="sr-Cyrl-CS" dirty="0"/>
              <a:t>	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Висинске коте </a:t>
            </a:r>
            <a:endParaRPr lang="en-US" dirty="0"/>
          </a:p>
          <a:p>
            <a:pPr lvl="1"/>
            <a:r>
              <a:rPr lang="sr-Cyrl-CS" dirty="0"/>
              <a:t>свих нивоа етажа –спратова</a:t>
            </a:r>
            <a:endParaRPr lang="en-US" dirty="0"/>
          </a:p>
          <a:p>
            <a:pPr lvl="1"/>
            <a:r>
              <a:rPr lang="sr-Cyrl-CS" dirty="0"/>
              <a:t>дубине фундирања</a:t>
            </a:r>
            <a:endParaRPr lang="en-US" dirty="0"/>
          </a:p>
          <a:p>
            <a:pPr lvl="1"/>
            <a:r>
              <a:rPr lang="sr-Cyrl-CS" dirty="0"/>
              <a:t>коте свих венаца</a:t>
            </a:r>
            <a:endParaRPr lang="en-US" dirty="0"/>
          </a:p>
          <a:p>
            <a:pPr lvl="1"/>
            <a:r>
              <a:rPr lang="sr-Cyrl-CS" dirty="0"/>
              <a:t>коте свих </a:t>
            </a:r>
            <a:r>
              <a:rPr lang="sr-Cyrl-CS" dirty="0" err="1"/>
              <a:t>слемена</a:t>
            </a:r>
            <a:endParaRPr lang="en-US" dirty="0"/>
          </a:p>
          <a:p>
            <a:pPr lvl="1"/>
            <a:r>
              <a:rPr lang="sr-Cyrl-CS" dirty="0"/>
              <a:t>коте прелома кровних равно</a:t>
            </a:r>
            <a:endParaRPr lang="en-US" dirty="0"/>
          </a:p>
          <a:p>
            <a:pPr lvl="1"/>
            <a:r>
              <a:rPr lang="sr-Cyrl-CS" dirty="0"/>
              <a:t>коте тераса</a:t>
            </a:r>
            <a:endParaRPr lang="en-US" dirty="0"/>
          </a:p>
          <a:p>
            <a:pPr lvl="1"/>
            <a:r>
              <a:rPr lang="sr-Cyrl-CS" dirty="0"/>
              <a:t>коте терена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33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VI</a:t>
            </a:r>
            <a:br>
              <a:rPr lang="en-US" b="1" dirty="0">
                <a:effectLst/>
              </a:rPr>
            </a:br>
            <a:r>
              <a:rPr lang="sr-Cyrl-RS" b="1" dirty="0"/>
              <a:t>ОПРЕМАЊЕ ВЕРТИКАЛНИХ ПРЕСЕКА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1447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CS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7132"/>
            <a:ext cx="8153400" cy="4262993"/>
          </a:xfrm>
        </p:spPr>
        <p:txBody>
          <a:bodyPr>
            <a:normAutofit/>
          </a:bodyPr>
          <a:lstStyle/>
          <a:p>
            <a:r>
              <a:rPr lang="sr-Cyrl-CS" dirty="0"/>
              <a:t>Неопходно је у пресеку приказати танким линијама све што се види у изгледу. </a:t>
            </a:r>
            <a:endParaRPr lang="en-US" dirty="0"/>
          </a:p>
          <a:p>
            <a:r>
              <a:rPr lang="sr-Cyrl-CS" b="1" dirty="0"/>
              <a:t>Напомињемо још једном да се вертикални пресеци не постављају кроз вертикалне елементе ( </a:t>
            </a:r>
            <a:r>
              <a:rPr lang="sr-Cyrl-CS" b="1" dirty="0" err="1"/>
              <a:t>серклаже</a:t>
            </a:r>
            <a:r>
              <a:rPr lang="sr-Cyrl-CS" b="1" dirty="0"/>
              <a:t>, димњаке, </a:t>
            </a:r>
            <a:r>
              <a:rPr lang="sr-Cyrl-CS" b="1" dirty="0" err="1"/>
              <a:t>вентилационе</a:t>
            </a:r>
            <a:r>
              <a:rPr lang="sr-Cyrl-CS" b="1" dirty="0"/>
              <a:t> канале и слично)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025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VI</a:t>
            </a:r>
            <a:br>
              <a:rPr lang="en-US" b="1" dirty="0">
                <a:effectLst/>
              </a:rPr>
            </a:br>
            <a:r>
              <a:rPr lang="sr-Cyrl-RS" b="1" dirty="0"/>
              <a:t>ОПРЕМАЊЕ ВЕРТИКАЛНИХ ПРЕСЕКА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8229600" cy="4403725"/>
          </a:xfrm>
        </p:spPr>
        <p:txBody>
          <a:bodyPr>
            <a:normAutofit/>
          </a:bodyPr>
          <a:lstStyle/>
          <a:p>
            <a:r>
              <a:rPr lang="sr-Cyrl-CS" dirty="0"/>
              <a:t>Ако то нисмо претходно урадили неопходно је у претходној фази нацртати основу крова, нарочито ако је кров сложене </a:t>
            </a:r>
            <a:r>
              <a:rPr lang="sr-Cyrl-CS" dirty="0" err="1"/>
              <a:t>вишеводне</a:t>
            </a:r>
            <a:r>
              <a:rPr lang="sr-Cyrl-CS" dirty="0"/>
              <a:t> форме.</a:t>
            </a:r>
            <a:endParaRPr lang="en-US" dirty="0"/>
          </a:p>
          <a:p>
            <a:r>
              <a:rPr lang="sr-Cyrl-CS" dirty="0"/>
              <a:t>У том тренутку на основу основе крова добијамо кључне тачке за цртање пресека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88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VI</a:t>
            </a:r>
            <a:br>
              <a:rPr lang="en-US" b="1" dirty="0">
                <a:effectLst/>
              </a:rPr>
            </a:br>
            <a:r>
              <a:rPr lang="sr-Cyrl-RS" b="1" dirty="0"/>
              <a:t>ОПРЕМАЊЕ ВЕРТИКАЛНИХ ПРЕСЕКА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196755" y="1006114"/>
            <a:ext cx="4750494" cy="6705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00" y="1524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/>
              <a:t>ПРИЛОГ </a:t>
            </a:r>
            <a:endParaRPr lang="en-US" dirty="0"/>
          </a:p>
          <a:p>
            <a:r>
              <a:rPr lang="sr-Cyrl-CS" b="1" dirty="0"/>
              <a:t>ОПРЕМЉЕНОГ ПРЕСЕКА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723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1914</TotalTime>
  <Words>251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АКАДЕМИЈА ТЕХНИЧКО – УМЕТНИЧКИХ СТРУКОВНИХ СТУДИЈА БЕОГРАД ВИСОКА ГРАЂЕВИНСКО ГЕОДЕТСКА ШКОЛА</vt:lpstr>
      <vt:lpstr>ВЕЖБА    VI ОПРЕМАЊЕ ВЕРТИКАЛНИХ ПРЕСЕКА </vt:lpstr>
      <vt:lpstr>ВЕЖБА    VI ОПРЕМАЊЕ ВЕРТИКАЛНИХ ПРЕСЕКА </vt:lpstr>
      <vt:lpstr>ВЕЖБА    VI ОПРЕМАЊЕ ВЕРТИКАЛНИХ ПРЕСЕКА</vt:lpstr>
      <vt:lpstr>ВЕЖБА    VI ОПРЕМАЊЕ ВЕРТИКАЛНИХ ПРЕСЕКА</vt:lpstr>
      <vt:lpstr>ВЕЖБА    VI ОПРЕМАЊЕ ВЕРТИКАЛНИХ ПРЕСЕКА</vt:lpstr>
      <vt:lpstr>ВЕЖБА    VI ОПРЕМАЊЕ ВЕРТИКАЛНИХ ПРЕСЕКА</vt:lpstr>
      <vt:lpstr>ВЕЖБА    VI ОПРЕМАЊЕ ВЕРТИКАЛНИХ ПРЕСЕКА</vt:lpstr>
      <vt:lpstr>ВЕЖБА    VI ОПРЕМАЊЕ ВЕРТИКАЛНИХ ПРЕСЕКА</vt:lpstr>
      <vt:lpstr>ВЕЖБА    VI ОПРЕМАЊЕ ВЕРТИКАЛНИХ ПРЕСЕКА</vt:lpstr>
      <vt:lpstr>ВЕЖБА    VI ОПРЕМАЊЕ ВЕРТИКАЛНИХ ПРЕСЕКА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59</cp:revision>
  <dcterms:created xsi:type="dcterms:W3CDTF">2012-12-17T09:27:09Z</dcterms:created>
  <dcterms:modified xsi:type="dcterms:W3CDTF">2020-11-29T13:30:11Z</dcterms:modified>
</cp:coreProperties>
</file>