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8" r:id="rId5"/>
    <p:sldId id="272" r:id="rId6"/>
    <p:sldId id="266" r:id="rId7"/>
    <p:sldId id="270" r:id="rId8"/>
    <p:sldId id="27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4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r.wikipedia.org/w/index.php?title=%D0%93%D1%80%D0%B0%D1%92%D0%B5%D0%B2%D0%B8%D0%BD%D1%81%D0%BA%D0%B0_%D0%BF%D0%B0%D1%80%D1%86%D0%B5%D0%BB%D0%B0&amp;action=edit&amp;redlink=1" TargetMode="External"/><Relationship Id="rId2" Type="http://schemas.openxmlformats.org/officeDocument/2006/relationships/hyperlink" Target="https://sr.wikipedia.org/wiki/%D0%93%D1%80%D0%B0%D1%92%D0%B5%D0%B2%D0%B8%D0%BD%D0%B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r.wikipedia.org/wiki/%D0%94%D0%B5%D1%99%D0%B5%D1%9A%D0%B5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352800"/>
            <a:ext cx="6400800" cy="2819400"/>
          </a:xfrm>
        </p:spPr>
        <p:txBody>
          <a:bodyPr>
            <a:normAutofit fontScale="32500" lnSpcReduction="20000"/>
          </a:bodyPr>
          <a:lstStyle/>
          <a:p>
            <a:r>
              <a:rPr lang="sr-Cyrl-CS" sz="4000" b="1" dirty="0" err="1"/>
              <a:t>Мастер</a:t>
            </a:r>
            <a:r>
              <a:rPr lang="sr-Cyrl-CS" sz="4000" b="1" dirty="0"/>
              <a:t> </a:t>
            </a:r>
            <a:r>
              <a:rPr lang="sr-Cyrl-CS" sz="4000" b="1" dirty="0" err="1"/>
              <a:t>струковних</a:t>
            </a:r>
            <a:r>
              <a:rPr lang="sr-Cyrl-CS" sz="4000" b="1" dirty="0"/>
              <a:t> студија</a:t>
            </a:r>
            <a:endParaRPr lang="en-US" sz="4000" dirty="0"/>
          </a:p>
          <a:p>
            <a:r>
              <a:rPr lang="sr-Cyrl-CS" sz="4000" b="1" dirty="0"/>
              <a:t> </a:t>
            </a:r>
            <a:endParaRPr lang="en-US" sz="4000" dirty="0"/>
          </a:p>
          <a:p>
            <a:r>
              <a:rPr lang="sr-Cyrl-CS" sz="4000" b="1" dirty="0"/>
              <a:t>ГРАЂЕВИНСКО ИНЖЕЊЕРСТВО У ВИСОКОГРАДЊИ</a:t>
            </a:r>
            <a:endParaRPr lang="en-US" sz="4000" dirty="0"/>
          </a:p>
          <a:p>
            <a:endParaRPr lang="en-US" sz="4800" b="1" dirty="0"/>
          </a:p>
          <a:p>
            <a:r>
              <a:rPr lang="sr-Cyrl-CS" sz="4800" b="1" dirty="0"/>
              <a:t>ОСНОВЕ АРХИТЕКТОНСКОГ ПРОЈЕКТОВАЊА</a:t>
            </a:r>
            <a:endParaRPr lang="en-US" sz="4800" dirty="0"/>
          </a:p>
          <a:p>
            <a:endParaRPr lang="sr-Latn-CS" sz="3600" dirty="0">
              <a:solidFill>
                <a:schemeClr val="tx1"/>
              </a:solidFill>
            </a:endParaRPr>
          </a:p>
          <a:p>
            <a:r>
              <a:rPr lang="sr-Cyrl-CS" sz="3600" b="1" dirty="0"/>
              <a:t>ВЕЖБА    </a:t>
            </a:r>
            <a:r>
              <a:rPr lang="en-US" sz="3600" b="1" dirty="0" smtClean="0"/>
              <a:t>X</a:t>
            </a:r>
            <a:endParaRPr lang="en-US" sz="3600" dirty="0"/>
          </a:p>
          <a:p>
            <a:r>
              <a:rPr lang="sr-Cyrl-CS" sz="4500" b="1" dirty="0"/>
              <a:t> </a:t>
            </a:r>
            <a:endParaRPr lang="en-US" sz="4500" dirty="0"/>
          </a:p>
          <a:p>
            <a:r>
              <a:rPr lang="sr-Cyrl-RS" sz="4500" b="1" dirty="0"/>
              <a:t>ЦРТАЊЕ И </a:t>
            </a:r>
            <a:r>
              <a:rPr lang="sr-Cyrl-CS" sz="4500" b="1" dirty="0"/>
              <a:t>ОПРЕМАЊЕ  СИТУАЦИЈЕ</a:t>
            </a:r>
            <a:endParaRPr lang="en-US" sz="4500" dirty="0"/>
          </a:p>
          <a:p>
            <a:r>
              <a:rPr lang="sr-Cyrl-CS" sz="3600" b="1" dirty="0"/>
              <a:t> </a:t>
            </a:r>
            <a:endParaRPr lang="en-US" sz="3600" dirty="0"/>
          </a:p>
          <a:p>
            <a:endParaRPr lang="sr-Latn-CS" sz="3600" dirty="0">
              <a:solidFill>
                <a:schemeClr val="tx1"/>
              </a:solidFill>
            </a:endParaRPr>
          </a:p>
          <a:p>
            <a:r>
              <a:rPr lang="sr-Cyrl-CS" sz="4000" dirty="0">
                <a:solidFill>
                  <a:schemeClr val="tx1"/>
                </a:solidFill>
              </a:rPr>
              <a:t>Мр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sr-Cyrl-CS" sz="4000" dirty="0">
                <a:solidFill>
                  <a:schemeClr val="tx1"/>
                </a:solidFill>
              </a:rPr>
              <a:t>Зоран Живковић </a:t>
            </a:r>
            <a:r>
              <a:rPr lang="sr-Cyrl-CS" sz="4000" dirty="0" err="1">
                <a:solidFill>
                  <a:schemeClr val="tx1"/>
                </a:solidFill>
              </a:rPr>
              <a:t>дипл.инж.арх</a:t>
            </a:r>
            <a:r>
              <a:rPr lang="sr-Cyrl-CS" sz="4000" dirty="0">
                <a:solidFill>
                  <a:schemeClr val="tx1"/>
                </a:solidFill>
              </a:rPr>
              <a:t>.</a:t>
            </a:r>
            <a:endParaRPr lang="sr-Latn-CS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</a:t>
            </a:r>
            <a:r>
              <a:rPr lang="en-US" b="1" dirty="0" smtClean="0"/>
              <a:t>X</a:t>
            </a:r>
            <a:r>
              <a:rPr lang="sr-Cyrl-CS" b="1" dirty="0" smtClean="0"/>
              <a:t>   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ЦРТАЊЕ И </a:t>
            </a:r>
            <a:r>
              <a:rPr lang="sr-Cyrl-CS" b="1" dirty="0"/>
              <a:t>ОПРЕМАЊЕ  СИТУАЦИЈЕ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CS" dirty="0"/>
              <a:t>ПРЕП</a:t>
            </a:r>
            <a:r>
              <a:rPr lang="en-US" dirty="0"/>
              <a:t>O</a:t>
            </a:r>
            <a:r>
              <a:rPr lang="sr-Cyrl-CS" dirty="0"/>
              <a:t>РУКА ЗА НАЧИН ЦРТАЊА </a:t>
            </a:r>
            <a:r>
              <a:rPr lang="sr-Cyrl-RS" dirty="0"/>
              <a:t>И ОПРЕМАЊА</a:t>
            </a:r>
            <a:endParaRPr lang="en-US" dirty="0"/>
          </a:p>
          <a:p>
            <a:r>
              <a:rPr lang="sr-Cyrl-RS" dirty="0"/>
              <a:t> </a:t>
            </a:r>
            <a:endParaRPr lang="en-US" dirty="0"/>
          </a:p>
          <a:p>
            <a:r>
              <a:rPr lang="sr-Cyrl-RS" dirty="0"/>
              <a:t>Ситуација представља цртеж на коме дефинишемо положај објекта на терену (парцели) и неопходно је да на том цртежу постоје све информације које су битне за одређивање положаја.</a:t>
            </a:r>
            <a:endParaRPr lang="en-US" dirty="0"/>
          </a:p>
          <a:p>
            <a:r>
              <a:rPr lang="sr-Cyrl-RS" dirty="0"/>
              <a:t>Положај објекта и његову величину смо већ у току разраде свих основа дефинисали.</a:t>
            </a:r>
            <a:endParaRPr lang="en-US" dirty="0"/>
          </a:p>
          <a:p>
            <a:r>
              <a:rPr lang="sr-Cyrl-RS" dirty="0"/>
              <a:t>Наиме већ приликом израде ових цртежа </a:t>
            </a:r>
            <a:r>
              <a:rPr lang="sr-Cyrl-RS" dirty="0" err="1"/>
              <a:t>сно</a:t>
            </a:r>
            <a:r>
              <a:rPr lang="sr-Cyrl-RS" dirty="0"/>
              <a:t> водили рачуна о односима према суседима, удаљењу од регулације, суседа и задње границе парцеле.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</a:t>
            </a:r>
            <a:r>
              <a:rPr lang="en-US" b="1" dirty="0"/>
              <a:t>X</a:t>
            </a:r>
            <a:r>
              <a:rPr lang="sr-Cyrl-CS" b="1" dirty="0"/>
              <a:t>   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ЦРТАЊЕ И </a:t>
            </a:r>
            <a:r>
              <a:rPr lang="sr-Cyrl-CS" b="1" dirty="0"/>
              <a:t>ОПРЕМАЊЕ  СИТУАЦИЈЕ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r-Cyrl-RS" dirty="0"/>
              <a:t>У оквиру овог прилога неопходно је дати следеће податке:</a:t>
            </a:r>
            <a:endParaRPr lang="en-US" dirty="0"/>
          </a:p>
          <a:p>
            <a:pPr lvl="0"/>
            <a:r>
              <a:rPr lang="sr-Cyrl-RS" dirty="0"/>
              <a:t>Величину парцеле</a:t>
            </a:r>
            <a:endParaRPr lang="en-US" dirty="0"/>
          </a:p>
          <a:p>
            <a:pPr lvl="0"/>
            <a:r>
              <a:rPr lang="sr-Cyrl-RS" dirty="0"/>
              <a:t>Катастарску парцелу и катастарску општину</a:t>
            </a:r>
            <a:endParaRPr lang="en-US" dirty="0"/>
          </a:p>
          <a:p>
            <a:pPr lvl="0"/>
            <a:r>
              <a:rPr lang="sr-Cyrl-RS" dirty="0"/>
              <a:t>Улицу и кућни број</a:t>
            </a:r>
            <a:endParaRPr lang="en-US" dirty="0"/>
          </a:p>
          <a:p>
            <a:pPr lvl="0"/>
            <a:r>
              <a:rPr lang="sr-Cyrl-RS" dirty="0"/>
              <a:t>Величину објекта</a:t>
            </a:r>
            <a:endParaRPr lang="en-US" dirty="0"/>
          </a:p>
          <a:p>
            <a:pPr lvl="0"/>
            <a:r>
              <a:rPr lang="sr-Cyrl-RS" dirty="0" err="1"/>
              <a:t>Спратност</a:t>
            </a:r>
            <a:endParaRPr lang="en-US" dirty="0"/>
          </a:p>
          <a:p>
            <a:pPr lvl="0"/>
            <a:r>
              <a:rPr lang="sr-Cyrl-RS" dirty="0"/>
              <a:t>Удаљења објекта од Регулационе линије</a:t>
            </a:r>
            <a:endParaRPr lang="en-US" dirty="0"/>
          </a:p>
          <a:p>
            <a:pPr lvl="0"/>
            <a:r>
              <a:rPr lang="sr-Cyrl-RS" dirty="0"/>
              <a:t>Удаљења од суседа</a:t>
            </a:r>
            <a:endParaRPr lang="en-US" dirty="0"/>
          </a:p>
          <a:p>
            <a:pPr lvl="0"/>
            <a:r>
              <a:rPr lang="sr-Cyrl-RS" dirty="0"/>
              <a:t>Удаљења од задње границе парцеле</a:t>
            </a:r>
            <a:endParaRPr lang="en-US" dirty="0"/>
          </a:p>
          <a:p>
            <a:pPr lvl="0"/>
            <a:r>
              <a:rPr lang="sr-Cyrl-RS" dirty="0"/>
              <a:t>Висинске коте Апсолутне</a:t>
            </a:r>
            <a:endParaRPr lang="en-US" dirty="0"/>
          </a:p>
          <a:p>
            <a:pPr lvl="0"/>
            <a:r>
              <a:rPr lang="sr-Cyrl-RS" dirty="0"/>
              <a:t>Везу релативне и апсолутне коте 0,00</a:t>
            </a:r>
            <a:endParaRPr lang="en-US" dirty="0"/>
          </a:p>
          <a:p>
            <a:pPr lvl="0"/>
            <a:r>
              <a:rPr lang="sr-Cyrl-RS" dirty="0"/>
              <a:t>Величину улице и тротоара</a:t>
            </a:r>
            <a:endParaRPr lang="en-US" dirty="0"/>
          </a:p>
          <a:p>
            <a:pPr lvl="0"/>
            <a:r>
              <a:rPr lang="sr-Cyrl-RS" dirty="0"/>
              <a:t>Место колског и пешачког прилаза</a:t>
            </a:r>
            <a:endParaRPr lang="en-US" dirty="0"/>
          </a:p>
          <a:p>
            <a:pPr lvl="0"/>
            <a:r>
              <a:rPr lang="sr-Cyrl-RS" dirty="0"/>
              <a:t>Положај паркирања</a:t>
            </a:r>
            <a:endParaRPr lang="en-US" dirty="0"/>
          </a:p>
          <a:p>
            <a:pPr lvl="0"/>
            <a:r>
              <a:rPr lang="sr-Cyrl-RS" dirty="0"/>
              <a:t>Елементе спољног уређења.</a:t>
            </a:r>
            <a:endParaRPr lang="en-US" dirty="0"/>
          </a:p>
          <a:p>
            <a:pPr lvl="0"/>
            <a:r>
              <a:rPr lang="sr-Cyrl-RS" dirty="0"/>
              <a:t>Помоћне објекте</a:t>
            </a:r>
            <a:endParaRPr lang="en-US" dirty="0"/>
          </a:p>
          <a:p>
            <a:pPr lvl="0"/>
            <a:r>
              <a:rPr lang="sr-Cyrl-RS" dirty="0"/>
              <a:t>Ознаку севера -ОРИЈЕНТАЦИЈУ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</a:t>
            </a:r>
            <a:r>
              <a:rPr lang="en-US" b="1" dirty="0"/>
              <a:t>X</a:t>
            </a:r>
            <a:r>
              <a:rPr lang="sr-Cyrl-CS" b="1" dirty="0"/>
              <a:t>   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ЦРТАЊЕ И </a:t>
            </a:r>
            <a:r>
              <a:rPr lang="sr-Cyrl-CS" b="1" dirty="0"/>
              <a:t>ОПРЕМАЊЕ  СИТУАЦИЈЕ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RS" dirty="0"/>
              <a:t>На основу претходних цртежа срачунати нумеричке податке:</a:t>
            </a:r>
            <a:endParaRPr lang="en-US" dirty="0"/>
          </a:p>
          <a:p>
            <a:pPr lvl="0"/>
            <a:r>
              <a:rPr lang="sr-Cyrl-RS" dirty="0"/>
              <a:t>Величину парцеле</a:t>
            </a:r>
            <a:endParaRPr lang="en-US" dirty="0"/>
          </a:p>
          <a:p>
            <a:pPr lvl="0"/>
            <a:r>
              <a:rPr lang="sr-Cyrl-RS" dirty="0"/>
              <a:t>БРГП – бруто развијена грађевинска површина свих надземних етажа</a:t>
            </a:r>
            <a:endParaRPr lang="en-US" dirty="0"/>
          </a:p>
          <a:p>
            <a:pPr lvl="0"/>
            <a:r>
              <a:rPr lang="sr-Cyrl-RS" dirty="0"/>
              <a:t>Степен заузетости</a:t>
            </a:r>
            <a:endParaRPr lang="en-US" dirty="0"/>
          </a:p>
          <a:p>
            <a:pPr lvl="1"/>
            <a:r>
              <a:rPr lang="sr-Latn-CS" dirty="0"/>
              <a:t>То је однос габарита хоризонталне пројекције изграђене или планиране </a:t>
            </a:r>
            <a:r>
              <a:rPr lang="sr-Latn-CS" u="sng" dirty="0">
                <a:hlinkClick r:id="rId2" tooltip="Грађевина"/>
              </a:rPr>
              <a:t>грађевине</a:t>
            </a:r>
            <a:r>
              <a:rPr lang="sr-Latn-CS" dirty="0"/>
              <a:t> и укупне површине </a:t>
            </a:r>
            <a:r>
              <a:rPr lang="sr-Latn-CS" u="sng" dirty="0">
                <a:hlinkClick r:id="rId3" tooltip="Грађевинска парцела (страница не постоји)"/>
              </a:rPr>
              <a:t>грађевинске парцеле</a:t>
            </a:r>
            <a:r>
              <a:rPr lang="sr-Latn-CS" dirty="0"/>
              <a:t>, изражен у процентима</a:t>
            </a:r>
            <a:endParaRPr lang="en-US" sz="3600" dirty="0"/>
          </a:p>
          <a:p>
            <a:pPr lvl="0"/>
            <a:r>
              <a:rPr lang="sr-Cyrl-RS" dirty="0"/>
              <a:t>Индекс </a:t>
            </a:r>
            <a:r>
              <a:rPr lang="sr-Cyrl-RS" dirty="0" err="1"/>
              <a:t>изграђености</a:t>
            </a:r>
            <a:endParaRPr lang="en-US" dirty="0"/>
          </a:p>
          <a:p>
            <a:pPr lvl="1"/>
            <a:r>
              <a:rPr lang="sr-Latn-CS" dirty="0"/>
              <a:t>То је однос (</a:t>
            </a:r>
            <a:r>
              <a:rPr lang="sr-Latn-CS" u="sng" dirty="0">
                <a:hlinkClick r:id="rId4" tooltip="Дељење"/>
              </a:rPr>
              <a:t>количник</a:t>
            </a:r>
            <a:r>
              <a:rPr lang="sr-Latn-CS" dirty="0"/>
              <a:t>) бруто развијене грађевинске површине</a:t>
            </a:r>
            <a:r>
              <a:rPr lang="sr-Cyrl-RS" dirty="0"/>
              <a:t> свих надземних етажа</a:t>
            </a:r>
            <a:r>
              <a:rPr lang="sr-Cyrl-RS" sz="3600" dirty="0"/>
              <a:t> </a:t>
            </a:r>
            <a:r>
              <a:rPr lang="sr-Latn-CS" dirty="0"/>
              <a:t> изграђене или планиране </a:t>
            </a:r>
            <a:r>
              <a:rPr lang="sr-Latn-CS" u="sng" dirty="0">
                <a:hlinkClick r:id="rId2" tooltip="Грађевина"/>
              </a:rPr>
              <a:t>грађевине</a:t>
            </a:r>
            <a:r>
              <a:rPr lang="sr-Latn-CS" dirty="0"/>
              <a:t> и укупне површине грађевинске парцеле</a:t>
            </a:r>
            <a:r>
              <a:rPr lang="sr-Cyrl-RS" sz="3600" dirty="0"/>
              <a:t> изражене у бројчано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177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</a:t>
            </a:r>
            <a:r>
              <a:rPr lang="en-US" b="1" dirty="0"/>
              <a:t>X</a:t>
            </a:r>
            <a:r>
              <a:rPr lang="sr-Cyrl-CS" b="1" dirty="0"/>
              <a:t>   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ЦРТАЊЕ И </a:t>
            </a:r>
            <a:r>
              <a:rPr lang="sr-Cyrl-CS" b="1" dirty="0"/>
              <a:t>ОПРЕМАЊЕ  СИТУАЦИЈЕ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r-Cyrl-RS" dirty="0"/>
              <a:t>Слободне површине изражене у процентима </a:t>
            </a:r>
            <a:endParaRPr lang="en-US" dirty="0"/>
          </a:p>
          <a:p>
            <a:pPr lvl="0"/>
            <a:r>
              <a:rPr lang="sr-Cyrl-RS" dirty="0"/>
              <a:t>Остварени број паркинг места</a:t>
            </a:r>
            <a:endParaRPr lang="en-US" dirty="0"/>
          </a:p>
          <a:p>
            <a:pPr lvl="0"/>
            <a:r>
              <a:rPr lang="sr-Cyrl-RS" dirty="0"/>
              <a:t>Остварени проценат зелених површина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472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</a:t>
            </a:r>
            <a:r>
              <a:rPr lang="en-US" b="1" dirty="0"/>
              <a:t>X</a:t>
            </a:r>
            <a:r>
              <a:rPr lang="sr-Cyrl-CS" b="1" dirty="0"/>
              <a:t>   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ЦРТАЊЕ И </a:t>
            </a:r>
            <a:r>
              <a:rPr lang="sr-Cyrl-CS" b="1" dirty="0"/>
              <a:t>ОПРЕМАЊЕ  СИТУАЦИЈЕ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90600" y="1447800"/>
            <a:ext cx="5867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 smtClean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400" y="1752600"/>
            <a:ext cx="8077200" cy="4327525"/>
          </a:xfrm>
        </p:spPr>
        <p:txBody>
          <a:bodyPr>
            <a:normAutofit/>
          </a:bodyPr>
          <a:lstStyle/>
          <a:p>
            <a:r>
              <a:rPr lang="sr-Cyrl-CS" b="1" dirty="0"/>
              <a:t>Пример резултата цртања СИТУАЦИЈЕ са информацијама које су неопходне </a:t>
            </a:r>
            <a:endParaRPr lang="en-US" dirty="0"/>
          </a:p>
          <a:p>
            <a:r>
              <a:rPr lang="sr-Cyrl-CS" b="1" dirty="0"/>
              <a:t>Напомињем да у овој фази већ завршено подешавање положаје објекта на самој парцели - терену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733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</a:t>
            </a:r>
            <a:r>
              <a:rPr lang="en-US" b="1" dirty="0"/>
              <a:t>X</a:t>
            </a:r>
            <a:r>
              <a:rPr lang="sr-Cyrl-CS" b="1" dirty="0"/>
              <a:t>   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ЦРТАЊЕ И </a:t>
            </a:r>
            <a:r>
              <a:rPr lang="sr-Cyrl-CS" b="1" dirty="0"/>
              <a:t>ОПРЕМАЊЕ  СИТУАЦИЈЕ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14478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Latn-CS" dirty="0"/>
              <a:t> 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306971" y="836711"/>
            <a:ext cx="4906801" cy="6929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7025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</a:t>
            </a:r>
            <a:r>
              <a:rPr lang="en-US" b="1" dirty="0"/>
              <a:t>X</a:t>
            </a:r>
            <a:r>
              <a:rPr lang="sr-Cyrl-CS" b="1" dirty="0"/>
              <a:t>   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ЦРТАЊЕ И </a:t>
            </a:r>
            <a:r>
              <a:rPr lang="sr-Cyrl-CS" b="1" dirty="0"/>
              <a:t>ОПРЕМАЊЕ  СИТУАЦИЈЕ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sr-Cyrl-CS" b="1" dirty="0"/>
              <a:t>ЗАКЉУЧАК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dirty="0"/>
              <a:t>ПОТРЕБНО ЈЕ ПРИСТУПИТИ ЦРТАЊУ И ОПРЕМАЊУ  СИТУАЦИЈЕ УЗ ПОШТОВАЊЕ СВИХ НЕОПХОДНИХ ПАРАМЕТАРА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4975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1928</TotalTime>
  <Words>164</Words>
  <Application>Microsoft Office PowerPoint</Application>
  <PresentationFormat>On-screen Show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Trek</vt:lpstr>
      <vt:lpstr>АКАДЕМИЈА ТЕХНИЧКО – УМЕТНИЧКИХ СТРУКОВНИХ СТУДИЈА БЕОГРАД ВИСОКА ГРАЂЕВИНСКО ГЕОДЕТСКА ШКОЛА</vt:lpstr>
      <vt:lpstr>ВЕЖБА X    ЦРТАЊЕ И ОПРЕМАЊЕ  СИТУАЦИЈЕ  </vt:lpstr>
      <vt:lpstr>ВЕЖБА X    ЦРТАЊЕ И ОПРЕМАЊЕ  СИТУАЦИЈЕ</vt:lpstr>
      <vt:lpstr>ВЕЖБА X    ЦРТАЊЕ И ОПРЕМАЊЕ  СИТУАЦИЈЕ</vt:lpstr>
      <vt:lpstr>ВЕЖБА X    ЦРТАЊЕ И ОПРЕМАЊЕ  СИТУАЦИЈЕ</vt:lpstr>
      <vt:lpstr>ВЕЖБА X    ЦРТАЊЕ И ОПРЕМАЊЕ  СИТУАЦИЈЕ</vt:lpstr>
      <vt:lpstr>ВЕЖБА X    ЦРТАЊЕ И ОПРЕМАЊЕ  СИТУАЦИЈЕ</vt:lpstr>
      <vt:lpstr>ВЕЖБА X    ЦРТАЊЕ И ОПРЕМАЊЕ  СИТУАЦИЈЕ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63</cp:revision>
  <dcterms:created xsi:type="dcterms:W3CDTF">2012-12-17T09:27:09Z</dcterms:created>
  <dcterms:modified xsi:type="dcterms:W3CDTF">2021-01-17T09:59:31Z</dcterms:modified>
</cp:coreProperties>
</file>