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098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42CA13-04F1-46EB-847C-410333EAB1E3}" type="datetimeFigureOut">
              <a:rPr lang="en-US" smtClean="0"/>
              <a:t>11/21/2020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1CF44B-EA7A-4E76-A9FC-73AC10629B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7674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42CA13-04F1-46EB-847C-410333EAB1E3}" type="datetimeFigureOut">
              <a:rPr lang="en-US" smtClean="0"/>
              <a:t>11/21/2020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1CF44B-EA7A-4E76-A9FC-73AC10629B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86756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42CA13-04F1-46EB-847C-410333EAB1E3}" type="datetimeFigureOut">
              <a:rPr lang="en-US" smtClean="0"/>
              <a:t>11/21/2020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1CF44B-EA7A-4E76-A9FC-73AC10629B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70028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42CA13-04F1-46EB-847C-410333EAB1E3}" type="datetimeFigureOut">
              <a:rPr lang="en-US" smtClean="0"/>
              <a:t>11/21/2020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1CF44B-EA7A-4E76-A9FC-73AC10629B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42823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42CA13-04F1-46EB-847C-410333EAB1E3}" type="datetimeFigureOut">
              <a:rPr lang="en-US" smtClean="0"/>
              <a:t>11/21/2020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1CF44B-EA7A-4E76-A9FC-73AC10629B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44526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42CA13-04F1-46EB-847C-410333EAB1E3}" type="datetimeFigureOut">
              <a:rPr lang="en-US" smtClean="0"/>
              <a:t>11/21/2020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1CF44B-EA7A-4E76-A9FC-73AC10629B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32416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42CA13-04F1-46EB-847C-410333EAB1E3}" type="datetimeFigureOut">
              <a:rPr lang="en-US" smtClean="0"/>
              <a:t>11/21/2020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1CF44B-EA7A-4E76-A9FC-73AC10629B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81649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42CA13-04F1-46EB-847C-410333EAB1E3}" type="datetimeFigureOut">
              <a:rPr lang="en-US" smtClean="0"/>
              <a:t>11/21/2020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1CF44B-EA7A-4E76-A9FC-73AC10629B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32676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42CA13-04F1-46EB-847C-410333EAB1E3}" type="datetimeFigureOut">
              <a:rPr lang="en-US" smtClean="0"/>
              <a:t>11/21/2020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1CF44B-EA7A-4E76-A9FC-73AC10629B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82523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42CA13-04F1-46EB-847C-410333EAB1E3}" type="datetimeFigureOut">
              <a:rPr lang="en-US" smtClean="0"/>
              <a:t>11/21/2020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1CF44B-EA7A-4E76-A9FC-73AC10629B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58461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42CA13-04F1-46EB-847C-410333EAB1E3}" type="datetimeFigureOut">
              <a:rPr lang="en-US" smtClean="0"/>
              <a:t>11/21/2020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1CF44B-EA7A-4E76-A9FC-73AC10629B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93787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42CA13-04F1-46EB-847C-410333EAB1E3}" type="datetimeFigureOut">
              <a:rPr lang="en-US" smtClean="0"/>
              <a:t>11/21/2020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1CF44B-EA7A-4E76-A9FC-73AC10629B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02343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r-Latn-RS" b="1" dirty="0" smtClean="0"/>
              <a:t>Finansijski </a:t>
            </a:r>
            <a:r>
              <a:rPr lang="sr-Latn-RS" b="1" dirty="0" smtClean="0"/>
              <a:t>pokazatelji</a:t>
            </a:r>
            <a:endParaRPr lang="en-US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r-Latn-RS" b="1" dirty="0" smtClean="0">
                <a:solidFill>
                  <a:srgbClr val="FF0000"/>
                </a:solidFill>
              </a:rPr>
              <a:t>Pokazatelji finansiranja</a:t>
            </a:r>
            <a:endParaRPr lang="en-US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511363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CB1E981-3F55-4A11-984E-46E50B9E47C2}" type="slidenum">
              <a:rPr lang="en-US"/>
              <a:pPr>
                <a:defRPr/>
              </a:pPr>
              <a:t>2</a:t>
            </a:fld>
            <a:endParaRPr lang="en-US"/>
          </a:p>
        </p:txBody>
      </p:sp>
      <p:sp>
        <p:nvSpPr>
          <p:cNvPr id="169986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" y="381000"/>
            <a:ext cx="8915400" cy="609600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sr-Latn-CS" sz="3200" b="1" i="1" dirty="0" smtClean="0"/>
              <a:t>POKAZATELJI</a:t>
            </a:r>
            <a:r>
              <a:rPr lang="sr-Latn-CS" sz="3200" b="1" i="1" dirty="0" smtClean="0">
                <a:cs typeface="Times New Roman" pitchFamily="18" charset="0"/>
              </a:rPr>
              <a:t> POSLOVANJA</a:t>
            </a:r>
            <a:r>
              <a:rPr lang="en-US" sz="3600" b="1" i="1" dirty="0" smtClean="0">
                <a:cs typeface="Times New Roman" pitchFamily="18" charset="0"/>
              </a:rPr>
              <a:t> </a:t>
            </a:r>
          </a:p>
        </p:txBody>
      </p:sp>
      <p:sp>
        <p:nvSpPr>
          <p:cNvPr id="1699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229600" cy="4800600"/>
          </a:xfrm>
        </p:spPr>
        <p:txBody>
          <a:bodyPr/>
          <a:lstStyle/>
          <a:p>
            <a:pPr eaLnBrk="1" hangingPunct="1">
              <a:defRPr/>
            </a:pPr>
            <a:r>
              <a:rPr lang="sr-Latn-CS" i="1" smtClean="0">
                <a:latin typeface="Times New Roman" pitchFamily="18" charset="0"/>
                <a:cs typeface="Times New Roman" pitchFamily="18" charset="0"/>
              </a:rPr>
              <a:t>Zbog metodoloških problema pri merenju ukupnog kvaliteta ekonomije, u teoriji i praksi su odomaćeni parcijalni pokazatelji uspešnosti poslovanja</a:t>
            </a:r>
            <a:r>
              <a:rPr lang="en-US" i="1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sl-SI" i="1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defRPr/>
            </a:pPr>
            <a:endParaRPr lang="en-US" i="1" smtClean="0">
              <a:latin typeface="Times New Roman" pitchFamily="18" charset="0"/>
            </a:endParaRPr>
          </a:p>
          <a:p>
            <a:pPr eaLnBrk="1" hangingPunct="1">
              <a:defRPr/>
            </a:pPr>
            <a:r>
              <a:rPr lang="sr-Latn-CS" i="1" smtClean="0">
                <a:latin typeface="Times New Roman" pitchFamily="18" charset="0"/>
              </a:rPr>
              <a:t>P</a:t>
            </a:r>
            <a:r>
              <a:rPr lang="sr-Latn-CS" i="1" smtClean="0">
                <a:latin typeface="Times New Roman" pitchFamily="18" charset="0"/>
                <a:cs typeface="Times New Roman" pitchFamily="18" charset="0"/>
              </a:rPr>
              <a:t>roduktivnost</a:t>
            </a:r>
            <a:r>
              <a:rPr lang="sr-Latn-CS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r-Latn-CS" smtClean="0">
                <a:latin typeface="Times New Roman" pitchFamily="18" charset="0"/>
              </a:rPr>
              <a:t> P- </a:t>
            </a:r>
            <a:r>
              <a:rPr lang="sr-Latn-CS" smtClean="0">
                <a:latin typeface="Times New Roman" pitchFamily="18" charset="0"/>
                <a:cs typeface="Times New Roman" pitchFamily="18" charset="0"/>
              </a:rPr>
              <a:t>koli</a:t>
            </a:r>
            <a:r>
              <a:rPr lang="sr-Latn-CS" smtClean="0">
                <a:latin typeface="Times New Roman" pitchFamily="18" charset="0"/>
              </a:rPr>
              <a:t>č</a:t>
            </a:r>
            <a:r>
              <a:rPr lang="sr-Latn-CS" smtClean="0">
                <a:latin typeface="Times New Roman" pitchFamily="18" charset="0"/>
                <a:cs typeface="Times New Roman" pitchFamily="18" charset="0"/>
              </a:rPr>
              <a:t>nik koli</a:t>
            </a:r>
            <a:r>
              <a:rPr lang="sr-Latn-CS" smtClean="0">
                <a:latin typeface="Times New Roman" pitchFamily="18" charset="0"/>
              </a:rPr>
              <a:t>č</a:t>
            </a:r>
            <a:r>
              <a:rPr lang="sr-Latn-CS" smtClean="0">
                <a:latin typeface="Times New Roman" pitchFamily="18" charset="0"/>
                <a:cs typeface="Times New Roman" pitchFamily="18" charset="0"/>
              </a:rPr>
              <a:t>ine ostvarenog proizvoda </a:t>
            </a:r>
            <a:r>
              <a:rPr lang="sr-Latn-CS" smtClean="0">
                <a:latin typeface="Times New Roman" pitchFamily="18" charset="0"/>
              </a:rPr>
              <a:t>Q</a:t>
            </a:r>
            <a:r>
              <a:rPr lang="sr-Latn-CS" smtClean="0">
                <a:latin typeface="Times New Roman" pitchFamily="18" charset="0"/>
                <a:cs typeface="Times New Roman" pitchFamily="18" charset="0"/>
              </a:rPr>
              <a:t>  i utroška radne snage</a:t>
            </a:r>
            <a:r>
              <a:rPr lang="sr-Latn-CS" smtClean="0">
                <a:latin typeface="Times New Roman" pitchFamily="18" charset="0"/>
              </a:rPr>
              <a:t> L</a:t>
            </a:r>
            <a:r>
              <a:rPr lang="sr-Latn-CS" smtClean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sl-SI" smtClean="0">
              <a:latin typeface="Times New Roman" pitchFamily="18" charset="0"/>
            </a:endParaRPr>
          </a:p>
          <a:p>
            <a:pPr lvl="1" eaLnBrk="1" hangingPunct="1">
              <a:defRPr/>
            </a:pPr>
            <a:r>
              <a:rPr lang="sl-SI" smtClean="0">
                <a:latin typeface="Times New Roman" pitchFamily="18" charset="0"/>
              </a:rPr>
              <a:t>P = Q </a:t>
            </a:r>
            <a:r>
              <a:rPr lang="en-US" smtClean="0">
                <a:latin typeface="Times New Roman" pitchFamily="18" charset="0"/>
              </a:rPr>
              <a:t>: L</a:t>
            </a:r>
            <a:r>
              <a:rPr lang="en-US" smtClean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6749400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E6050F0-8BEF-4973-BBC8-34EB6C3FB687}" type="slidenum">
              <a:rPr lang="en-US"/>
              <a:pPr>
                <a:defRPr/>
              </a:pPr>
              <a:t>3</a:t>
            </a:fld>
            <a:endParaRPr lang="en-US"/>
          </a:p>
        </p:txBody>
      </p:sp>
      <p:sp>
        <p:nvSpPr>
          <p:cNvPr id="171010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" y="381000"/>
            <a:ext cx="8915400" cy="609600"/>
          </a:xfrm>
        </p:spPr>
        <p:txBody>
          <a:bodyPr/>
          <a:lstStyle/>
          <a:p>
            <a:pPr eaLnBrk="1" hangingPunct="1">
              <a:defRPr/>
            </a:pPr>
            <a:r>
              <a:rPr lang="sr-Latn-CS" sz="3200" b="1" i="1" dirty="0" smtClean="0">
                <a:cs typeface="Times New Roman" pitchFamily="18" charset="0"/>
              </a:rPr>
              <a:t>POKAZATELJI POSLOVANJA</a:t>
            </a:r>
            <a:endParaRPr lang="en-US" sz="3600" b="1" i="1" dirty="0" smtClean="0">
              <a:cs typeface="Times New Roman" pitchFamily="18" charset="0"/>
            </a:endParaRPr>
          </a:p>
        </p:txBody>
      </p:sp>
      <p:sp>
        <p:nvSpPr>
          <p:cNvPr id="1710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229600" cy="4800600"/>
          </a:xfrm>
        </p:spPr>
        <p:txBody>
          <a:bodyPr/>
          <a:lstStyle/>
          <a:p>
            <a:pPr eaLnBrk="1" hangingPunct="1">
              <a:defRPr/>
            </a:pPr>
            <a:r>
              <a:rPr lang="sr-Latn-CS" i="1" smtClean="0">
                <a:latin typeface="Times New Roman" pitchFamily="18" charset="0"/>
              </a:rPr>
              <a:t>E</a:t>
            </a:r>
            <a:r>
              <a:rPr lang="sr-Latn-CS" i="1" smtClean="0">
                <a:latin typeface="Times New Roman" pitchFamily="18" charset="0"/>
                <a:cs typeface="Times New Roman" pitchFamily="18" charset="0"/>
              </a:rPr>
              <a:t>konomi</a:t>
            </a:r>
            <a:r>
              <a:rPr lang="sr-Latn-CS" i="1" smtClean="0">
                <a:latin typeface="Times New Roman" pitchFamily="18" charset="0"/>
              </a:rPr>
              <a:t>č</a:t>
            </a:r>
            <a:r>
              <a:rPr lang="sr-Latn-CS" i="1" smtClean="0">
                <a:latin typeface="Times New Roman" pitchFamily="18" charset="0"/>
                <a:cs typeface="Times New Roman" pitchFamily="18" charset="0"/>
              </a:rPr>
              <a:t>nost</a:t>
            </a:r>
            <a:r>
              <a:rPr lang="sr-Latn-CS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r-Latn-CS" smtClean="0">
                <a:latin typeface="Times New Roman" pitchFamily="18" charset="0"/>
              </a:rPr>
              <a:t> E – </a:t>
            </a:r>
            <a:r>
              <a:rPr lang="sr-Latn-CS" smtClean="0">
                <a:latin typeface="Times New Roman" pitchFamily="18" charset="0"/>
                <a:cs typeface="Times New Roman" pitchFamily="18" charset="0"/>
              </a:rPr>
              <a:t>koli</a:t>
            </a:r>
            <a:r>
              <a:rPr lang="sr-Latn-CS" smtClean="0">
                <a:latin typeface="Times New Roman" pitchFamily="18" charset="0"/>
              </a:rPr>
              <a:t>č</a:t>
            </a:r>
            <a:r>
              <a:rPr lang="sr-Latn-CS" smtClean="0">
                <a:latin typeface="Times New Roman" pitchFamily="18" charset="0"/>
                <a:cs typeface="Times New Roman" pitchFamily="18" charset="0"/>
              </a:rPr>
              <a:t>nik ostvarene vrednosti proizvodnje</a:t>
            </a:r>
            <a:r>
              <a:rPr lang="sr-Latn-CS" smtClean="0">
                <a:latin typeface="Times New Roman" pitchFamily="18" charset="0"/>
              </a:rPr>
              <a:t> V</a:t>
            </a:r>
            <a:r>
              <a:rPr lang="sr-Latn-CS" smtClean="0">
                <a:latin typeface="Times New Roman" pitchFamily="18" charset="0"/>
                <a:cs typeface="Times New Roman" pitchFamily="18" charset="0"/>
              </a:rPr>
              <a:t> i troškova</a:t>
            </a:r>
            <a:r>
              <a:rPr lang="sr-Latn-CS" smtClean="0">
                <a:latin typeface="Times New Roman" pitchFamily="18" charset="0"/>
              </a:rPr>
              <a:t> T:</a:t>
            </a:r>
          </a:p>
          <a:p>
            <a:pPr lvl="1" eaLnBrk="1" hangingPunct="1">
              <a:defRPr/>
            </a:pPr>
            <a:r>
              <a:rPr lang="sr-Latn-CS" smtClean="0">
                <a:latin typeface="Times New Roman" pitchFamily="18" charset="0"/>
              </a:rPr>
              <a:t>E = V : T</a:t>
            </a:r>
            <a:endParaRPr lang="en-US" smtClean="0">
              <a:latin typeface="Times New Roman" pitchFamily="18" charset="0"/>
            </a:endParaRPr>
          </a:p>
          <a:p>
            <a:pPr eaLnBrk="1" hangingPunct="1">
              <a:defRPr/>
            </a:pPr>
            <a:endParaRPr lang="en-US" smtClean="0">
              <a:latin typeface="Times New Roman" pitchFamily="18" charset="0"/>
            </a:endParaRPr>
          </a:p>
          <a:p>
            <a:pPr algn="just" eaLnBrk="1" hangingPunct="1">
              <a:defRPr/>
            </a:pPr>
            <a:r>
              <a:rPr lang="sr-Latn-CS" smtClean="0">
                <a:latin typeface="Times New Roman" pitchFamily="18" charset="0"/>
                <a:cs typeface="Times New Roman" pitchFamily="18" charset="0"/>
              </a:rPr>
              <a:t>Rentabilnost</a:t>
            </a:r>
            <a:r>
              <a:rPr lang="sr-Latn-CS" smtClean="0">
                <a:latin typeface="Times New Roman" pitchFamily="18" charset="0"/>
              </a:rPr>
              <a:t> R</a:t>
            </a:r>
            <a:r>
              <a:rPr lang="sr-Latn-CS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r-Latn-CS" smtClean="0">
                <a:latin typeface="Times New Roman" pitchFamily="18" charset="0"/>
              </a:rPr>
              <a:t>– </a:t>
            </a:r>
            <a:r>
              <a:rPr lang="sr-Latn-CS" smtClean="0">
                <a:latin typeface="Times New Roman" pitchFamily="18" charset="0"/>
                <a:cs typeface="Times New Roman" pitchFamily="18" charset="0"/>
              </a:rPr>
              <a:t>koli</a:t>
            </a:r>
            <a:r>
              <a:rPr lang="sr-Latn-CS" smtClean="0">
                <a:latin typeface="Times New Roman" pitchFamily="18" charset="0"/>
              </a:rPr>
              <a:t>č</a:t>
            </a:r>
            <a:r>
              <a:rPr lang="sr-Latn-CS" smtClean="0">
                <a:latin typeface="Times New Roman" pitchFamily="18" charset="0"/>
                <a:cs typeface="Times New Roman" pitchFamily="18" charset="0"/>
              </a:rPr>
              <a:t>nik dohotka </a:t>
            </a:r>
            <a:r>
              <a:rPr lang="sr-Latn-CS" smtClean="0">
                <a:latin typeface="Times New Roman" pitchFamily="18" charset="0"/>
              </a:rPr>
              <a:t>D</a:t>
            </a:r>
            <a:r>
              <a:rPr lang="sr-Latn-CS" smtClean="0">
                <a:latin typeface="Times New Roman" pitchFamily="18" charset="0"/>
                <a:cs typeface="Times New Roman" pitchFamily="18" charset="0"/>
              </a:rPr>
              <a:t> i sredstava anga</a:t>
            </a:r>
            <a:r>
              <a:rPr lang="sr-Latn-CS" smtClean="0">
                <a:latin typeface="Times New Roman" pitchFamily="18" charset="0"/>
              </a:rPr>
              <a:t>ž</a:t>
            </a:r>
            <a:r>
              <a:rPr lang="sr-Latn-CS" smtClean="0">
                <a:latin typeface="Times New Roman" pitchFamily="18" charset="0"/>
                <a:cs typeface="Times New Roman" pitchFamily="18" charset="0"/>
              </a:rPr>
              <a:t>ovanih u proizvodnji </a:t>
            </a:r>
            <a:r>
              <a:rPr lang="sr-Latn-CS" smtClean="0">
                <a:latin typeface="Times New Roman" pitchFamily="18" charset="0"/>
              </a:rPr>
              <a:t>S:</a:t>
            </a:r>
            <a:endParaRPr lang="en-US" smtClean="0">
              <a:latin typeface="Times New Roman" pitchFamily="18" charset="0"/>
            </a:endParaRPr>
          </a:p>
          <a:p>
            <a:pPr lvl="1" algn="just" eaLnBrk="1" hangingPunct="1">
              <a:defRPr/>
            </a:pPr>
            <a:r>
              <a:rPr lang="sr-Latn-CS" smtClean="0">
                <a:latin typeface="Times New Roman" pitchFamily="18" charset="0"/>
              </a:rPr>
              <a:t>R = D : S</a:t>
            </a:r>
          </a:p>
          <a:p>
            <a:pPr eaLnBrk="1" hangingPunct="1">
              <a:defRPr/>
            </a:pPr>
            <a:endParaRPr lang="sr-Latn-CS" smtClean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905059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1934A28-D90D-48C2-A397-EFBAC31BFEBA}" type="slidenum">
              <a:rPr lang="en-US"/>
              <a:pPr>
                <a:defRPr/>
              </a:pPr>
              <a:t>4</a:t>
            </a:fld>
            <a:endParaRPr lang="en-US"/>
          </a:p>
        </p:txBody>
      </p:sp>
      <p:sp>
        <p:nvSpPr>
          <p:cNvPr id="172034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" y="381000"/>
            <a:ext cx="8915400" cy="609600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sr-Latn-CS" sz="3200" b="1" i="1" dirty="0" smtClean="0">
                <a:cs typeface="Times New Roman" pitchFamily="18" charset="0"/>
              </a:rPr>
              <a:t>POKAZATELJI POSLOVANJA</a:t>
            </a:r>
            <a:r>
              <a:rPr lang="en-US" sz="3600" b="1" i="1" dirty="0" smtClean="0">
                <a:cs typeface="Times New Roman" pitchFamily="18" charset="0"/>
              </a:rPr>
              <a:t> </a:t>
            </a:r>
          </a:p>
        </p:txBody>
      </p:sp>
      <p:sp>
        <p:nvSpPr>
          <p:cNvPr id="1720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229600" cy="4800600"/>
          </a:xfrm>
        </p:spPr>
        <p:txBody>
          <a:bodyPr/>
          <a:lstStyle/>
          <a:p>
            <a:pPr algn="just" eaLnBrk="1" hangingPunct="1">
              <a:defRPr/>
            </a:pPr>
            <a:r>
              <a:rPr lang="sr-Latn-CS" dirty="0" smtClean="0">
                <a:latin typeface="Times New Roman" pitchFamily="18" charset="0"/>
                <a:cs typeface="Times New Roman" pitchFamily="18" charset="0"/>
              </a:rPr>
              <a:t>Poznajući pokazatelje poslovanja, moguće je doneti zaključke tipa:</a:t>
            </a:r>
            <a:r>
              <a:rPr lang="en-US" dirty="0" smtClean="0">
                <a:latin typeface="Times New Roman" pitchFamily="18" charset="0"/>
              </a:rPr>
              <a:t> </a:t>
            </a:r>
          </a:p>
          <a:p>
            <a:pPr lvl="1" algn="just" eaLnBrk="1" hangingPunct="1">
              <a:defRPr/>
            </a:pPr>
            <a:r>
              <a:rPr lang="sr-Latn-CS" dirty="0" smtClean="0">
                <a:latin typeface="Times New Roman" pitchFamily="18" charset="0"/>
                <a:cs typeface="Times New Roman" pitchFamily="18" charset="0"/>
              </a:rPr>
              <a:t>produktivnost mala zbog neispunjenja potrebne norme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lvl="1" algn="just" eaLnBrk="1" hangingPunct="1">
              <a:defRPr/>
            </a:pPr>
            <a:r>
              <a:rPr lang="sr-Latn-CS" dirty="0" smtClean="0">
                <a:latin typeface="Times New Roman" pitchFamily="18" charset="0"/>
                <a:cs typeface="Times New Roman" pitchFamily="18" charset="0"/>
              </a:rPr>
              <a:t>produktivnost mala zbog niskog nivoa tehnologije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lvl="1" algn="just" eaLnBrk="1" hangingPunct="1">
              <a:defRPr/>
            </a:pPr>
            <a:r>
              <a:rPr lang="sr-Latn-CS" dirty="0" smtClean="0">
                <a:latin typeface="Times New Roman" pitchFamily="18" charset="0"/>
                <a:cs typeface="Times New Roman" pitchFamily="18" charset="0"/>
              </a:rPr>
              <a:t>produktivnost mala zbog loše ugovorenih radova </a:t>
            </a:r>
            <a:r>
              <a:rPr lang="sr-Latn-CS" dirty="0" err="1" smtClean="0">
                <a:latin typeface="Times New Roman" pitchFamily="18" charset="0"/>
                <a:cs typeface="Times New Roman" pitchFamily="18" charset="0"/>
              </a:rPr>
              <a:t>suizvođača</a:t>
            </a:r>
            <a:endParaRPr lang="en-US" dirty="0" smtClean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415070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sr-Latn-RS" sz="3200" b="1" i="1" dirty="0" smtClean="0">
                <a:solidFill>
                  <a:srgbClr val="FF0000"/>
                </a:solidFill>
                <a:cs typeface="Times New Roman" pitchFamily="18" charset="0"/>
              </a:rPr>
              <a:t>Osnovni pokazatelji finansiranja</a:t>
            </a:r>
            <a:endParaRPr lang="en-US" sz="3200" b="1" i="1" dirty="0" smtClean="0">
              <a:solidFill>
                <a:srgbClr val="FF0000"/>
              </a:solidFill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sr-Latn-RS" dirty="0" smtClean="0">
                <a:solidFill>
                  <a:srgbClr val="FF0000"/>
                </a:solidFill>
              </a:rPr>
              <a:t>Ekonomičnost</a:t>
            </a:r>
          </a:p>
          <a:p>
            <a:pPr eaLnBrk="1" hangingPunct="1">
              <a:defRPr/>
            </a:pPr>
            <a:r>
              <a:rPr lang="sr-Latn-RS" dirty="0" smtClean="0">
                <a:solidFill>
                  <a:srgbClr val="FF0000"/>
                </a:solidFill>
              </a:rPr>
              <a:t>Rentabilnost</a:t>
            </a:r>
          </a:p>
          <a:p>
            <a:pPr eaLnBrk="1" hangingPunct="1">
              <a:defRPr/>
            </a:pPr>
            <a:r>
              <a:rPr lang="sr-Latn-RS" dirty="0" smtClean="0">
                <a:solidFill>
                  <a:srgbClr val="FF0000"/>
                </a:solidFill>
              </a:rPr>
              <a:t>Period povraćaja investicije</a:t>
            </a:r>
          </a:p>
          <a:p>
            <a:pPr marL="0" indent="0" eaLnBrk="1" hangingPunct="1">
              <a:buFont typeface="Wingdings" pitchFamily="2" charset="2"/>
              <a:buNone/>
              <a:defRPr/>
            </a:pPr>
            <a:endParaRPr lang="sr-Latn-RS" dirty="0" smtClean="0"/>
          </a:p>
          <a:p>
            <a:pPr marL="0" indent="0" eaLnBrk="1" hangingPunct="1">
              <a:buFont typeface="Wingdings" pitchFamily="2" charset="2"/>
              <a:buNone/>
              <a:defRPr/>
            </a:pPr>
            <a:r>
              <a:rPr lang="sr-Latn-RS" dirty="0" smtClean="0"/>
              <a:t>Osnovno pitanje:</a:t>
            </a:r>
          </a:p>
          <a:p>
            <a:pPr marL="0" indent="0" eaLnBrk="1" hangingPunct="1">
              <a:buFont typeface="Wingdings" pitchFamily="2" charset="2"/>
              <a:buNone/>
              <a:defRPr/>
            </a:pPr>
            <a:r>
              <a:rPr lang="sr-Latn-RS" dirty="0" smtClean="0">
                <a:solidFill>
                  <a:srgbClr val="FFC000"/>
                </a:solidFill>
              </a:rPr>
              <a:t>Da li je bolja </a:t>
            </a:r>
            <a:r>
              <a:rPr lang="sr-Latn-RS" smtClean="0">
                <a:solidFill>
                  <a:srgbClr val="FFC000"/>
                </a:solidFill>
              </a:rPr>
              <a:t>manja rentabilnost</a:t>
            </a:r>
            <a:r>
              <a:rPr lang="sr-Latn-RS" dirty="0" smtClean="0">
                <a:solidFill>
                  <a:srgbClr val="FFC000"/>
                </a:solidFill>
              </a:rPr>
              <a:t>, a kraći period povraćaja investicije, ili obrnuto?</a:t>
            </a:r>
          </a:p>
          <a:p>
            <a:pPr eaLnBrk="1" hangingPunct="1">
              <a:defRPr/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4D3477B-BEE4-4C06-A333-9793B7C40522}" type="slidenum">
              <a:rPr lang="en-US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82816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C229B74-17C8-4D6C-A816-C6FE34BF88DC}" type="slidenum">
              <a:rPr lang="en-US"/>
              <a:pPr>
                <a:defRPr/>
              </a:pPr>
              <a:t>6</a:t>
            </a:fld>
            <a:endParaRPr lang="en-US"/>
          </a:p>
        </p:txBody>
      </p:sp>
      <p:sp>
        <p:nvSpPr>
          <p:cNvPr id="306178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" y="228600"/>
            <a:ext cx="8991600" cy="533400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sr-Latn-CS" sz="3200" b="1" smtClean="0">
                <a:latin typeface="Times New Roman" pitchFamily="18" charset="0"/>
                <a:cs typeface="Times New Roman" pitchFamily="18" charset="0"/>
              </a:rPr>
              <a:t>FINANSIJSKI POKAZATELJI INVESTIRANJA</a:t>
            </a:r>
            <a:r>
              <a:rPr lang="en-US" sz="3200" b="1" smtClean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3061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066800"/>
            <a:ext cx="8229600" cy="5562600"/>
          </a:xfrm>
        </p:spPr>
        <p:txBody>
          <a:bodyPr/>
          <a:lstStyle/>
          <a:p>
            <a:pPr marL="609600" indent="-609600" eaLnBrk="1" hangingPunct="1">
              <a:lnSpc>
                <a:spcPct val="90000"/>
              </a:lnSpc>
              <a:spcBef>
                <a:spcPct val="40000"/>
              </a:spcBef>
              <a:buSzPct val="85000"/>
              <a:buFont typeface="Wingdings" pitchFamily="2" charset="2"/>
              <a:buChar char="§"/>
              <a:defRPr/>
            </a:pPr>
            <a:r>
              <a:rPr lang="sr-Latn-CS" sz="2600" dirty="0" smtClean="0">
                <a:latin typeface="Times New Roman" pitchFamily="18" charset="0"/>
                <a:cs typeface="Times New Roman" pitchFamily="18" charset="0"/>
              </a:rPr>
              <a:t>Buduća/konačna vrednost investicije je vrednost sadašnjeg novčanog iznosa ili niza isplata u nekom budućem vremenu, procenjena uz odgovarajuću/zadatu </a:t>
            </a:r>
            <a:r>
              <a:rPr lang="sr-Latn-CS" sz="2600" dirty="0" err="1" smtClean="0">
                <a:latin typeface="Times New Roman" pitchFamily="18" charset="0"/>
                <a:cs typeface="Times New Roman" pitchFamily="18" charset="0"/>
              </a:rPr>
              <a:t>kamatu</a:t>
            </a:r>
            <a:r>
              <a:rPr lang="sr-Latn-CS" sz="2600" dirty="0" smtClean="0">
                <a:latin typeface="Times New Roman" pitchFamily="18" charset="0"/>
                <a:cs typeface="Times New Roman" pitchFamily="18" charset="0"/>
              </a:rPr>
              <a:t>-stopu. </a:t>
            </a:r>
            <a:endParaRPr lang="sr-Latn-CS" sz="2600" dirty="0" smtClean="0">
              <a:latin typeface="Times New Roman" pitchFamily="18" charset="0"/>
            </a:endParaRPr>
          </a:p>
          <a:p>
            <a:pPr marL="609600" indent="-609600" eaLnBrk="1" hangingPunct="1">
              <a:lnSpc>
                <a:spcPct val="90000"/>
              </a:lnSpc>
              <a:spcBef>
                <a:spcPct val="40000"/>
              </a:spcBef>
              <a:buSzPct val="85000"/>
              <a:buFont typeface="Wingdings" pitchFamily="2" charset="2"/>
              <a:buChar char="§"/>
              <a:defRPr/>
            </a:pPr>
            <a:r>
              <a:rPr lang="sr-Latn-CS" sz="2600" dirty="0" smtClean="0">
                <a:latin typeface="Times New Roman" pitchFamily="18" charset="0"/>
                <a:cs typeface="Times New Roman" pitchFamily="18" charset="0"/>
              </a:rPr>
              <a:t>U tom smislu i sadašnja vrednost projekta, predstavlja, praktično, sadašnju vrednost budućeg novčanog iznosa ili niza isplata, uz definisanu </a:t>
            </a:r>
            <a:r>
              <a:rPr lang="sr-Latn-CS" sz="2600" dirty="0" err="1" smtClean="0">
                <a:latin typeface="Times New Roman" pitchFamily="18" charset="0"/>
                <a:cs typeface="Times New Roman" pitchFamily="18" charset="0"/>
              </a:rPr>
              <a:t>kamatu</a:t>
            </a:r>
            <a:endParaRPr lang="sr-Latn-CS" sz="2600" dirty="0" smtClean="0">
              <a:latin typeface="Times New Roman" pitchFamily="18" charset="0"/>
            </a:endParaRPr>
          </a:p>
          <a:p>
            <a:pPr marL="609600" indent="-609600" eaLnBrk="1" hangingPunct="1">
              <a:lnSpc>
                <a:spcPct val="90000"/>
              </a:lnSpc>
              <a:spcBef>
                <a:spcPct val="40000"/>
              </a:spcBef>
              <a:buSzPct val="85000"/>
              <a:buFont typeface="Wingdings" pitchFamily="2" charset="2"/>
              <a:buChar char="§"/>
              <a:defRPr/>
            </a:pPr>
            <a:r>
              <a:rPr lang="sr-Latn-CS" sz="2600" dirty="0" smtClean="0">
                <a:latin typeface="Times New Roman" pitchFamily="18" charset="0"/>
                <a:cs typeface="Times New Roman" pitchFamily="18" charset="0"/>
              </a:rPr>
              <a:t>Procena troškova finansiranja je ključna akcija u opredeljenju za način finansijske realizacije projekta. </a:t>
            </a:r>
            <a:endParaRPr lang="sr-Latn-CS" sz="2600" dirty="0" smtClean="0">
              <a:latin typeface="Times New Roman" pitchFamily="18" charset="0"/>
            </a:endParaRPr>
          </a:p>
          <a:p>
            <a:pPr marL="609600" indent="-609600" eaLnBrk="1" hangingPunct="1">
              <a:lnSpc>
                <a:spcPct val="90000"/>
              </a:lnSpc>
              <a:spcBef>
                <a:spcPct val="40000"/>
              </a:spcBef>
              <a:buSzPct val="85000"/>
              <a:buFont typeface="Wingdings" pitchFamily="2" charset="2"/>
              <a:buChar char="§"/>
              <a:defRPr/>
            </a:pPr>
            <a:r>
              <a:rPr lang="sr-Latn-CS" sz="2600" dirty="0" smtClean="0">
                <a:latin typeface="Times New Roman" pitchFamily="18" charset="0"/>
                <a:cs typeface="Times New Roman" pitchFamily="18" charset="0"/>
              </a:rPr>
              <a:t>Vremenska vrednost novca predstavlja obezvređivanje novca tokom vremena. </a:t>
            </a:r>
            <a:endParaRPr lang="sr-Latn-CS" sz="2600" dirty="0" smtClean="0">
              <a:latin typeface="Times New Roman" pitchFamily="18" charset="0"/>
            </a:endParaRPr>
          </a:p>
          <a:p>
            <a:pPr marL="609600" indent="-609600" eaLnBrk="1" hangingPunct="1">
              <a:lnSpc>
                <a:spcPct val="90000"/>
              </a:lnSpc>
              <a:spcBef>
                <a:spcPct val="40000"/>
              </a:spcBef>
              <a:buSzPct val="85000"/>
              <a:buFont typeface="Wingdings" pitchFamily="2" charset="2"/>
              <a:buChar char="§"/>
              <a:defRPr/>
            </a:pPr>
            <a:r>
              <a:rPr lang="sr-Latn-CS" sz="2600" dirty="0" smtClean="0">
                <a:latin typeface="Times New Roman" pitchFamily="18" charset="0"/>
                <a:cs typeface="Times New Roman" pitchFamily="18" charset="0"/>
              </a:rPr>
              <a:t>Zbog toga je uobičajeno da se budući efekti investicije svode na </a:t>
            </a:r>
            <a:r>
              <a:rPr lang="sr-Latn-CS" sz="2600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sadašnju vrednost</a:t>
            </a:r>
            <a:r>
              <a:rPr lang="en-US" sz="2600" b="1" i="1" dirty="0" smtClean="0">
                <a:solidFill>
                  <a:srgbClr val="FFC000"/>
                </a:solidFill>
                <a:latin typeface="Times New Roman" pitchFamily="18" charset="0"/>
              </a:rPr>
              <a:t>  </a:t>
            </a:r>
            <a:endParaRPr lang="sl-SI" sz="2600" b="1" i="1" dirty="0" smtClean="0">
              <a:solidFill>
                <a:srgbClr val="FFC000"/>
              </a:solidFill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76379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228</Words>
  <Application>Microsoft Office PowerPoint</Application>
  <PresentationFormat>On-screen Show (4:3)</PresentationFormat>
  <Paragraphs>36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Finansijski pokazatelji</vt:lpstr>
      <vt:lpstr>POKAZATELJI POSLOVANJA </vt:lpstr>
      <vt:lpstr>POKAZATELJI POSLOVANJA</vt:lpstr>
      <vt:lpstr>POKAZATELJI POSLOVANJA </vt:lpstr>
      <vt:lpstr>Osnovni pokazatelji finansiranja</vt:lpstr>
      <vt:lpstr>FINANSIJSKI POKAZATELJI INVESTIRANJA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Finansisjki pokazatelji</dc:title>
  <dc:creator>Goran</dc:creator>
  <cp:lastModifiedBy>Goran</cp:lastModifiedBy>
  <cp:revision>2</cp:revision>
  <dcterms:created xsi:type="dcterms:W3CDTF">2020-11-21T22:12:21Z</dcterms:created>
  <dcterms:modified xsi:type="dcterms:W3CDTF">2020-11-21T22:16:46Z</dcterms:modified>
</cp:coreProperties>
</file>