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73" r:id="rId9"/>
    <p:sldId id="274" r:id="rId10"/>
    <p:sldId id="275" r:id="rId11"/>
    <p:sldId id="276" r:id="rId12"/>
    <p:sldId id="277" r:id="rId13"/>
    <p:sldId id="278" r:id="rId14"/>
    <p:sldId id="279" r:id="rId15"/>
    <p:sldId id="280" r:id="rId16"/>
    <p:sldId id="263" r:id="rId17"/>
    <p:sldId id="272" r:id="rId18"/>
    <p:sldId id="27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9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6EFBFB8-A2AA-40C2-9243-6729EA737371}" type="datetimeFigureOut">
              <a:rPr lang="en-US" smtClean="0"/>
              <a:pPr/>
              <a:t>11/2/2020</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EFBFB8-A2AA-40C2-9243-6729EA737371}" type="datetimeFigureOut">
              <a:rPr lang="en-US" smtClean="0"/>
              <a:pPr/>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11/2/2020</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947C30F-0139-4235-8395-5E879E2F97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6EFBFB8-A2AA-40C2-9243-6729EA737371}" type="datetimeFigureOut">
              <a:rPr lang="en-US" smtClean="0"/>
              <a:pPr/>
              <a:t>11/2/2020</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947C30F-0139-4235-8395-5E879E2F9766}" type="slidenum">
              <a:rPr lang="en-US" smtClean="0"/>
              <a:pPr/>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6EFBFB8-A2AA-40C2-9243-6729EA737371}" type="datetimeFigureOut">
              <a:rPr lang="en-US" smtClean="0"/>
              <a:pPr/>
              <a:t>11/2/2020</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6EFBFB8-A2AA-40C2-9243-6729EA737371}" type="datetimeFigureOut">
              <a:rPr lang="en-US" smtClean="0"/>
              <a:pPr/>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947C30F-0139-4235-8395-5E879E2F9766}" type="slidenum">
              <a:rPr lang="en-US" smtClean="0"/>
              <a:pPr/>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6EFBFB8-A2AA-40C2-9243-6729EA737371}" type="datetimeFigureOut">
              <a:rPr lang="en-US" smtClean="0"/>
              <a:pPr/>
              <a:t>11/2/2020</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EFBFB8-A2AA-40C2-9243-6729EA737371}" type="datetimeFigureOut">
              <a:rPr lang="en-US" smtClean="0"/>
              <a:pPr/>
              <a:t>11/2/2020</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6EFBFB8-A2AA-40C2-9243-6729EA737371}" type="datetimeFigureOut">
              <a:rPr lang="en-US" smtClean="0"/>
              <a:pPr/>
              <a:t>11/2/2020</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47C30F-0139-4235-8395-5E879E2F97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6EFBFB8-A2AA-40C2-9243-6729EA737371}" type="datetimeFigureOut">
              <a:rPr lang="en-US" smtClean="0"/>
              <a:pPr/>
              <a:t>11/2/2020</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947C30F-0139-4235-8395-5E879E2F9766}" type="slidenum">
              <a:rPr lang="en-US" smtClean="0"/>
              <a:pPr/>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C6EFBFB8-A2AA-40C2-9243-6729EA737371}" type="datetimeFigureOut">
              <a:rPr lang="en-US" smtClean="0"/>
              <a:pPr/>
              <a:t>11/2/2020</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947C30F-0139-4235-8395-5E879E2F9766}" type="slidenum">
              <a:rPr lang="en-US" smtClean="0"/>
              <a:pPr/>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1"/>
            <a:ext cx="7772400" cy="1981199"/>
          </a:xfrm>
        </p:spPr>
        <p:txBody>
          <a:bodyPr>
            <a:noAutofit/>
          </a:bodyPr>
          <a:lstStyle/>
          <a:p>
            <a:pPr algn="ctr"/>
            <a:r>
              <a:rPr lang="sr-Cyrl-CS" sz="3200" b="1" dirty="0" smtClean="0"/>
              <a:t>АКАДЕМИЈА ТЕХНИЧКО – УМЕТНИЧКИХ</a:t>
            </a:r>
            <a:br>
              <a:rPr lang="sr-Cyrl-CS" sz="3200" b="1" dirty="0" smtClean="0"/>
            </a:br>
            <a:r>
              <a:rPr lang="sr-Cyrl-CS" sz="3200" b="1" dirty="0" smtClean="0"/>
              <a:t>СТРУКОВНИХ СТУДИЈА</a:t>
            </a:r>
            <a:br>
              <a:rPr lang="sr-Cyrl-CS" sz="3200" b="1" dirty="0" smtClean="0"/>
            </a:br>
            <a:r>
              <a:rPr lang="sr-Cyrl-CS" sz="3200" b="1" dirty="0" smtClean="0"/>
              <a:t>БЕОГРАД</a:t>
            </a:r>
            <a:br>
              <a:rPr lang="sr-Cyrl-CS" sz="3200" b="1" dirty="0" smtClean="0"/>
            </a:br>
            <a:r>
              <a:rPr lang="sr-Cyrl-CS" sz="3200" b="1" dirty="0" smtClean="0"/>
              <a:t>ВИСОКА ГРАЂЕВИНСКО ГЕОДЕТСКА ШКОЛА</a:t>
            </a:r>
            <a:endParaRPr lang="en-US" sz="3200" b="1" dirty="0"/>
          </a:p>
        </p:txBody>
      </p:sp>
      <p:sp>
        <p:nvSpPr>
          <p:cNvPr id="3" name="Subtitle 2"/>
          <p:cNvSpPr>
            <a:spLocks noGrp="1"/>
          </p:cNvSpPr>
          <p:nvPr>
            <p:ph type="subTitle" idx="1"/>
          </p:nvPr>
        </p:nvSpPr>
        <p:spPr>
          <a:xfrm>
            <a:off x="1371600" y="4038600"/>
            <a:ext cx="6400800" cy="2819400"/>
          </a:xfrm>
        </p:spPr>
        <p:txBody>
          <a:bodyPr>
            <a:normAutofit fontScale="85000" lnSpcReduction="20000"/>
          </a:bodyPr>
          <a:lstStyle/>
          <a:p>
            <a:r>
              <a:rPr lang="sr-Cyrl-CS" sz="4000" b="1" dirty="0" smtClean="0">
                <a:solidFill>
                  <a:schemeClr val="tx1"/>
                </a:solidFill>
              </a:rPr>
              <a:t>ПРОЈЕКТОВАЊЕ</a:t>
            </a:r>
            <a:endParaRPr lang="sr-Latn-CS" sz="4000" b="1" dirty="0" smtClean="0">
              <a:solidFill>
                <a:schemeClr val="tx1"/>
              </a:solidFill>
            </a:endParaRPr>
          </a:p>
          <a:p>
            <a:endParaRPr lang="sr-Latn-CS" dirty="0" smtClean="0">
              <a:solidFill>
                <a:schemeClr val="tx1"/>
              </a:solidFill>
            </a:endParaRPr>
          </a:p>
          <a:p>
            <a:r>
              <a:rPr lang="sr-Cyrl-CS" b="1" dirty="0" smtClean="0"/>
              <a:t>П Р Е Д А В А Њ Е    </a:t>
            </a:r>
            <a:r>
              <a:rPr lang="en-US" b="1" dirty="0" smtClean="0"/>
              <a:t>II</a:t>
            </a:r>
            <a:r>
              <a:rPr lang="sr-Cyrl-CS" b="1" dirty="0" smtClean="0"/>
              <a:t> </a:t>
            </a:r>
            <a:r>
              <a:rPr lang="sr-Latn-CS" b="1" dirty="0" smtClean="0"/>
              <a:t>I</a:t>
            </a:r>
            <a:endParaRPr lang="en-US" dirty="0" smtClean="0"/>
          </a:p>
          <a:p>
            <a:r>
              <a:rPr lang="sr-Cyrl-CS" b="1" dirty="0" smtClean="0"/>
              <a:t> </a:t>
            </a:r>
            <a:endParaRPr lang="en-US" dirty="0" smtClean="0"/>
          </a:p>
          <a:p>
            <a:r>
              <a:rPr lang="sr-Cyrl-RS" b="1" dirty="0" smtClean="0"/>
              <a:t>ПРИНЦИПИ ПРОЈЕКТОВАЊА СТАМБЕНИХ ЗГРАДА</a:t>
            </a:r>
            <a:endParaRPr lang="en-US" dirty="0" smtClean="0"/>
          </a:p>
          <a:p>
            <a:r>
              <a:rPr lang="sr-Cyrl-CS" b="1" dirty="0" smtClean="0"/>
              <a:t> </a:t>
            </a:r>
            <a:endParaRPr lang="en-US" dirty="0" smtClean="0"/>
          </a:p>
          <a:p>
            <a:endParaRPr lang="sr-Latn-CS" dirty="0" smtClean="0">
              <a:solidFill>
                <a:schemeClr val="tx1"/>
              </a:solidFill>
            </a:endParaRPr>
          </a:p>
          <a:p>
            <a:r>
              <a:rPr lang="sr-Cyrl-CS" sz="2800" dirty="0" smtClean="0">
                <a:solidFill>
                  <a:schemeClr val="tx1"/>
                </a:solidFill>
              </a:rPr>
              <a:t>Мр</a:t>
            </a:r>
            <a:r>
              <a:rPr lang="en-US" sz="2800" dirty="0" smtClean="0">
                <a:solidFill>
                  <a:schemeClr val="tx1"/>
                </a:solidFill>
              </a:rPr>
              <a:t> </a:t>
            </a:r>
            <a:r>
              <a:rPr lang="sr-Cyrl-CS" sz="2800" dirty="0" smtClean="0">
                <a:solidFill>
                  <a:schemeClr val="tx1"/>
                </a:solidFill>
              </a:rPr>
              <a:t>Зоран Живковић дипл.инж.арх.</a:t>
            </a:r>
            <a:endParaRPr lang="sr-Latn-CS" sz="2800"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55000" lnSpcReduction="20000"/>
          </a:bodyPr>
          <a:lstStyle/>
          <a:p>
            <a:pPr lvl="8"/>
            <a:r>
              <a:rPr lang="sr-Cyrl-RS" dirty="0"/>
              <a:t>Стандарди који су већ усвојени код произвођача намештаја и опреме</a:t>
            </a:r>
            <a:endParaRPr lang="en-US" dirty="0"/>
          </a:p>
          <a:p>
            <a:r>
              <a:rPr lang="sr-Cyrl-CS" b="1" dirty="0"/>
              <a:t>НАЧИНИ ГРУПИСАЊА ЗГРАДА</a:t>
            </a:r>
            <a:endParaRPr lang="en-US" dirty="0"/>
          </a:p>
          <a:p>
            <a:r>
              <a:rPr lang="sr-Cyrl-CS" b="1" dirty="0"/>
              <a:t> </a:t>
            </a:r>
            <a:endParaRPr lang="en-US" dirty="0"/>
          </a:p>
          <a:p>
            <a:r>
              <a:rPr lang="sr-Cyrl-CS" b="1" dirty="0"/>
              <a:t>Разликујемо груписање станова у колективним објектима за становање и груписање индивидуалних кућа.</a:t>
            </a:r>
            <a:endParaRPr lang="en-US" dirty="0"/>
          </a:p>
          <a:p>
            <a:r>
              <a:rPr lang="sr-Cyrl-CS" b="1" dirty="0"/>
              <a:t>У првом случају постоји могућност хоризонталног и вертикалног груписања станова око комуникација – прилаза. Јако битно је да се приликом груписања води рачуна о осунчаности простора унутар станова.</a:t>
            </a:r>
            <a:endParaRPr lang="en-US" dirty="0"/>
          </a:p>
          <a:p>
            <a:r>
              <a:rPr lang="sr-Cyrl-CS" b="1" dirty="0"/>
              <a:t>Могуће варијанте хоризонталног груписања су обликовно разноврсније од вертикалног.</a:t>
            </a:r>
            <a:endParaRPr lang="en-US" dirty="0"/>
          </a:p>
          <a:p>
            <a:r>
              <a:rPr lang="sr-Cyrl-CS" b="1" dirty="0"/>
              <a:t>Битно је знати да густина насељености за овај слушај износи око 200ст/</a:t>
            </a:r>
            <a:r>
              <a:rPr lang="sr-Latn-CS" b="1" dirty="0"/>
              <a:t>ha</a:t>
            </a:r>
            <a:r>
              <a:rPr lang="sr-Cyrl-CS" b="1" dirty="0"/>
              <a:t>, што представља битан фактор приликом планирања градских насеља.</a:t>
            </a:r>
            <a:endParaRPr lang="en-US" dirty="0"/>
          </a:p>
          <a:p>
            <a:r>
              <a:rPr lang="sr-Cyrl-CS" b="1" dirty="0"/>
              <a:t>У случају индивидуалних објеката груписање се врши по принципу саћа, а сами објекти могу бити постављени као </a:t>
            </a:r>
            <a:r>
              <a:rPr lang="sr-Cyrl-CS" b="1" dirty="0" err="1"/>
              <a:t>слободностојећи</a:t>
            </a:r>
            <a:r>
              <a:rPr lang="sr-Cyrl-CS" b="1" dirty="0"/>
              <a:t>, двојини или у низу, </a:t>
            </a:r>
            <a:r>
              <a:rPr lang="sr-Cyrl-CS" b="1" dirty="0" err="1"/>
              <a:t>спратност</a:t>
            </a:r>
            <a:r>
              <a:rPr lang="sr-Cyrl-CS" b="1" dirty="0"/>
              <a:t> је могућа до П+2.</a:t>
            </a:r>
            <a:endParaRPr lang="en-US" dirty="0"/>
          </a:p>
          <a:p>
            <a:r>
              <a:rPr lang="sr-Cyrl-CS" b="1" dirty="0"/>
              <a:t>Ова врста груписања обезбеђује мању густину насељености.</a:t>
            </a:r>
            <a:endParaRPr lang="en-US" dirty="0"/>
          </a:p>
          <a:p>
            <a:r>
              <a:rPr lang="sr-Cyrl-CS" b="1" dirty="0"/>
              <a:t> </a:t>
            </a:r>
            <a:endParaRPr lang="en-US" dirty="0"/>
          </a:p>
          <a:p>
            <a:endParaRPr lang="en-US" dirty="0"/>
          </a:p>
        </p:txBody>
      </p:sp>
    </p:spTree>
    <p:extLst>
      <p:ext uri="{BB962C8B-B14F-4D97-AF65-F5344CB8AC3E}">
        <p14:creationId xmlns:p14="http://schemas.microsoft.com/office/powerpoint/2010/main" val="2614480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92500" lnSpcReduction="20000"/>
          </a:bodyPr>
          <a:lstStyle/>
          <a:p>
            <a:r>
              <a:rPr lang="sr-Cyrl-CS" b="1" dirty="0"/>
              <a:t>ТИПОВИ ИЗГРАДЊЕ ПОРОДИЧНИХ КУЋА</a:t>
            </a:r>
            <a:endParaRPr lang="en-US" dirty="0"/>
          </a:p>
          <a:p>
            <a:r>
              <a:rPr lang="sr-Cyrl-CS" b="1" dirty="0"/>
              <a:t> </a:t>
            </a:r>
            <a:endParaRPr lang="en-US" dirty="0"/>
          </a:p>
          <a:p>
            <a:pPr lvl="0"/>
            <a:r>
              <a:rPr lang="sr-Cyrl-CS" b="1" dirty="0"/>
              <a:t>Самостална (</a:t>
            </a:r>
            <a:r>
              <a:rPr lang="sr-Cyrl-CS" b="1" dirty="0" err="1"/>
              <a:t>слободностојећа</a:t>
            </a:r>
            <a:r>
              <a:rPr lang="sr-Cyrl-CS" b="1" dirty="0"/>
              <a:t>)</a:t>
            </a:r>
            <a:endParaRPr lang="en-US" dirty="0"/>
          </a:p>
          <a:p>
            <a:pPr lvl="0"/>
            <a:r>
              <a:rPr lang="sr-Cyrl-CS" b="1" dirty="0"/>
              <a:t>Двојна кућа (</a:t>
            </a:r>
            <a:r>
              <a:rPr lang="sr-Cyrl-CS" b="1" dirty="0" err="1"/>
              <a:t>двокућа</a:t>
            </a:r>
            <a:r>
              <a:rPr lang="sr-Cyrl-CS" b="1" dirty="0"/>
              <a:t>)</a:t>
            </a:r>
            <a:endParaRPr lang="en-US" dirty="0"/>
          </a:p>
          <a:p>
            <a:pPr lvl="0"/>
            <a:r>
              <a:rPr lang="sr-Cyrl-CS" b="1" dirty="0"/>
              <a:t>Куће у низу</a:t>
            </a:r>
            <a:endParaRPr lang="en-US" dirty="0"/>
          </a:p>
          <a:p>
            <a:pPr lvl="0"/>
            <a:r>
              <a:rPr lang="sr-Cyrl-CS" b="1" dirty="0"/>
              <a:t>Атријумски типови</a:t>
            </a:r>
            <a:endParaRPr lang="en-US" dirty="0"/>
          </a:p>
          <a:p>
            <a:r>
              <a:rPr lang="sr-Cyrl-CS" b="1" dirty="0"/>
              <a:t>Све ове варијанте кућа су могуће а њихова </a:t>
            </a:r>
            <a:r>
              <a:rPr lang="sr-Cyrl-CS" b="1" dirty="0" err="1"/>
              <a:t>спратност</a:t>
            </a:r>
            <a:r>
              <a:rPr lang="sr-Cyrl-CS" b="1" dirty="0"/>
              <a:t> је могућа са свим варијантама ПО+ПР+СПР+ПО.</a:t>
            </a:r>
            <a:endParaRPr lang="en-US" dirty="0"/>
          </a:p>
          <a:p>
            <a:r>
              <a:rPr lang="sr-Cyrl-CS" b="1" dirty="0"/>
              <a:t> </a:t>
            </a:r>
            <a:endParaRPr lang="en-US" dirty="0"/>
          </a:p>
        </p:txBody>
      </p:sp>
    </p:spTree>
    <p:extLst>
      <p:ext uri="{BB962C8B-B14F-4D97-AF65-F5344CB8AC3E}">
        <p14:creationId xmlns:p14="http://schemas.microsoft.com/office/powerpoint/2010/main" val="484190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92500" lnSpcReduction="20000"/>
          </a:bodyPr>
          <a:lstStyle/>
          <a:p>
            <a:r>
              <a:rPr lang="sr-Cyrl-CS" b="1" dirty="0"/>
              <a:t>ПРИСТУП</a:t>
            </a:r>
            <a:endParaRPr lang="en-US" dirty="0"/>
          </a:p>
          <a:p>
            <a:r>
              <a:rPr lang="sr-Cyrl-CS" b="1" dirty="0"/>
              <a:t> </a:t>
            </a:r>
            <a:endParaRPr lang="en-US" dirty="0"/>
          </a:p>
          <a:p>
            <a:r>
              <a:rPr lang="sr-Cyrl-CS" b="1" dirty="0"/>
              <a:t>Омогућавање правилног како колског тако и пешачког прилаза до објекта је један од основних услова правилног функционисања. Избор прилазног пута зависи највише од услова на локацији , али је могуће правилним анализирањем и вештим постављањем објекта обезбедити повољан приступ а не угрозити остале функције објекта. Најповољнија варијанта је са севера или истока.</a:t>
            </a:r>
            <a:endParaRPr lang="en-US" dirty="0"/>
          </a:p>
          <a:p>
            <a:endParaRPr lang="en-US" dirty="0"/>
          </a:p>
        </p:txBody>
      </p:sp>
    </p:spTree>
    <p:extLst>
      <p:ext uri="{BB962C8B-B14F-4D97-AF65-F5344CB8AC3E}">
        <p14:creationId xmlns:p14="http://schemas.microsoft.com/office/powerpoint/2010/main" val="33731634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92500" lnSpcReduction="10000"/>
          </a:bodyPr>
          <a:lstStyle/>
          <a:p>
            <a:r>
              <a:rPr lang="sr-Cyrl-CS" b="1" dirty="0"/>
              <a:t>ОСУНЧАЊЕ</a:t>
            </a:r>
            <a:endParaRPr lang="en-US" dirty="0"/>
          </a:p>
          <a:p>
            <a:r>
              <a:rPr lang="sr-Cyrl-CS" b="1" dirty="0"/>
              <a:t> </a:t>
            </a:r>
            <a:endParaRPr lang="en-US" dirty="0"/>
          </a:p>
          <a:p>
            <a:r>
              <a:rPr lang="sr-Cyrl-CS" b="1" dirty="0"/>
              <a:t>Зависи од гео-положаја, оријентације, доба године и доба дана.</a:t>
            </a:r>
            <a:endParaRPr lang="en-US" dirty="0"/>
          </a:p>
          <a:p>
            <a:r>
              <a:rPr lang="sr-Cyrl-CS" b="1" dirty="0"/>
              <a:t> </a:t>
            </a:r>
            <a:endParaRPr lang="en-US" dirty="0"/>
          </a:p>
          <a:p>
            <a:r>
              <a:rPr lang="sr-Cyrl-CS" b="1" dirty="0"/>
              <a:t>ОРИЈЕНТАЦИЈА</a:t>
            </a:r>
            <a:endParaRPr lang="en-US" dirty="0"/>
          </a:p>
          <a:p>
            <a:r>
              <a:rPr lang="sr-Cyrl-CS" b="1" dirty="0"/>
              <a:t> </a:t>
            </a:r>
            <a:endParaRPr lang="en-US" dirty="0"/>
          </a:p>
          <a:p>
            <a:r>
              <a:rPr lang="sr-Cyrl-CS" b="1" dirty="0"/>
              <a:t>Представља </a:t>
            </a:r>
            <a:r>
              <a:rPr lang="sr-Cyrl-CS" b="1" dirty="0" err="1"/>
              <a:t>положајодређних</a:t>
            </a:r>
            <a:r>
              <a:rPr lang="sr-Cyrl-CS" b="1" dirty="0"/>
              <a:t> група просторија  у односу на стране света.</a:t>
            </a:r>
            <a:endParaRPr lang="en-US" dirty="0"/>
          </a:p>
          <a:p>
            <a:endParaRPr lang="en-US" dirty="0"/>
          </a:p>
        </p:txBody>
      </p:sp>
    </p:spTree>
    <p:extLst>
      <p:ext uri="{BB962C8B-B14F-4D97-AF65-F5344CB8AC3E}">
        <p14:creationId xmlns:p14="http://schemas.microsoft.com/office/powerpoint/2010/main" val="2630982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lstStyle/>
          <a:p>
            <a:pPr lvl="0"/>
            <a:r>
              <a:rPr lang="sr-Cyrl-CS" b="1" dirty="0"/>
              <a:t>СЕВЕР    	- улаз, гаража, остав, домаћинство, помоћне просторије</a:t>
            </a:r>
            <a:endParaRPr lang="en-US" dirty="0"/>
          </a:p>
          <a:p>
            <a:pPr lvl="0"/>
            <a:r>
              <a:rPr lang="sr-Cyrl-CS" b="1" dirty="0"/>
              <a:t>ИСТОК 	- спаваће собе</a:t>
            </a:r>
            <a:endParaRPr lang="en-US" dirty="0"/>
          </a:p>
          <a:p>
            <a:pPr lvl="0"/>
            <a:r>
              <a:rPr lang="sr-Cyrl-CS" b="1" dirty="0"/>
              <a:t>ЈУГ	- дневни боравак, дечја соба, игра деце, терасе</a:t>
            </a:r>
            <a:endParaRPr lang="en-US" dirty="0"/>
          </a:p>
          <a:p>
            <a:pPr lvl="0"/>
            <a:r>
              <a:rPr lang="sr-Cyrl-CS" b="1" dirty="0"/>
              <a:t>ЗАПАД	- трпезарија,дневни боравак, терасе</a:t>
            </a:r>
            <a:endParaRPr lang="en-US" dirty="0"/>
          </a:p>
          <a:p>
            <a:r>
              <a:rPr lang="sr-Cyrl-CS" b="1" dirty="0"/>
              <a:t> </a:t>
            </a:r>
            <a:endParaRPr lang="en-US" dirty="0"/>
          </a:p>
          <a:p>
            <a:endParaRPr lang="en-US" dirty="0"/>
          </a:p>
        </p:txBody>
      </p:sp>
    </p:spTree>
    <p:extLst>
      <p:ext uri="{BB962C8B-B14F-4D97-AF65-F5344CB8AC3E}">
        <p14:creationId xmlns:p14="http://schemas.microsoft.com/office/powerpoint/2010/main" val="31562576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77500" lnSpcReduction="20000"/>
          </a:bodyPr>
          <a:lstStyle/>
          <a:p>
            <a:r>
              <a:rPr lang="sr-Cyrl-CS" b="1" dirty="0"/>
              <a:t>ВЕЗА КУЋЕ СА НЕПОСРЕДНОМ ОКОЛИНОМ</a:t>
            </a:r>
            <a:endParaRPr lang="en-US" dirty="0"/>
          </a:p>
          <a:p>
            <a:r>
              <a:rPr lang="sr-Cyrl-CS" b="1" dirty="0"/>
              <a:t> </a:t>
            </a:r>
            <a:endParaRPr lang="en-US" dirty="0"/>
          </a:p>
          <a:p>
            <a:r>
              <a:rPr lang="sr-Cyrl-CS" b="1" dirty="0"/>
              <a:t>Човеков контакт са природом и тлом је битан са више аспеката. Остваривањем веза путем визура, тераса , зимских башти и других видова контакта постиже  се топао и хуман однос човека и куће као и пријатан облик битисања на некој територији.</a:t>
            </a:r>
            <a:endParaRPr lang="en-US" dirty="0"/>
          </a:p>
          <a:p>
            <a:r>
              <a:rPr lang="sr-Cyrl-CS" b="1" dirty="0"/>
              <a:t>Дакле  кућу никад не можемо  посматрати одвојено у односу на природу, суседство или ближе окружење, већ морамо цео склоп посматрати као једну функционалну и </a:t>
            </a:r>
            <a:r>
              <a:rPr lang="sr-Cyrl-CS" b="1" dirty="0" err="1"/>
              <a:t>обликовну</a:t>
            </a:r>
            <a:r>
              <a:rPr lang="sr-Cyrl-CS" b="1" dirty="0"/>
              <a:t> целину која као таква функционише. Неретки су примери „мртвих“ градова или насеља који нису ускладили односе или потребе и као такви су изумрли.</a:t>
            </a:r>
            <a:endParaRPr lang="en-US" dirty="0"/>
          </a:p>
          <a:p>
            <a:endParaRPr lang="en-US" dirty="0"/>
          </a:p>
        </p:txBody>
      </p:sp>
    </p:spTree>
    <p:extLst>
      <p:ext uri="{BB962C8B-B14F-4D97-AF65-F5344CB8AC3E}">
        <p14:creationId xmlns:p14="http://schemas.microsoft.com/office/powerpoint/2010/main" val="3434826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fontScale="70000" lnSpcReduction="20000"/>
          </a:bodyPr>
          <a:lstStyle/>
          <a:p>
            <a:r>
              <a:rPr lang="sr-Cyrl-CS" b="1" dirty="0"/>
              <a:t>ПРОСТОРНИ НИВОИ ПОРОДИЧНОГ СТАНОВАЊА</a:t>
            </a:r>
            <a:endParaRPr lang="en-US" dirty="0"/>
          </a:p>
          <a:p>
            <a:r>
              <a:rPr lang="sr-Cyrl-CS" b="1" dirty="0"/>
              <a:t> </a:t>
            </a:r>
            <a:endParaRPr lang="en-US" dirty="0"/>
          </a:p>
          <a:p>
            <a:r>
              <a:rPr lang="sr-Cyrl-CS" b="1" dirty="0"/>
              <a:t>Човек је друштвено биће и на основу ове дефиниције не можемо рећи да је кућа било само место за становање- то је место где је човек имао уређене односе са члановима своје породице. Нормално је да су се ови односи унутар једне групе људи током векова и времена мењали и сигурно је да нису исти за период првобитне људске заједнице и данашњег времена. </a:t>
            </a:r>
            <a:endParaRPr lang="en-US" dirty="0"/>
          </a:p>
          <a:p>
            <a:r>
              <a:rPr lang="sr-Cyrl-CS" b="1" dirty="0"/>
              <a:t>На исти или сличан начин човек је уређивао своје односе са остатком друштва. Због тога је требало јасно успоставити односе приватно-јавно, како на нивоу породице тако и на нивоу друштвене заједнице, како уже тако и шире.</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85000" lnSpcReduction="20000"/>
          </a:bodyPr>
          <a:lstStyle/>
          <a:p>
            <a:r>
              <a:rPr lang="sr-Cyrl-CS" b="1" dirty="0"/>
              <a:t>Због тога можемо рећи да је основни </a:t>
            </a:r>
            <a:r>
              <a:rPr lang="sr-Cyrl-CS" b="1" dirty="0" smtClean="0"/>
              <a:t>ниво </a:t>
            </a:r>
            <a:r>
              <a:rPr lang="sr-Cyrl-CS" b="1" dirty="0"/>
              <a:t>становања стан или кућа. Следећи ниво је насеље или заједница која функционише на основу разних утицаја, фактора како спољних тако и унутрашњих. Ова проблематика представља једну широку науку која обухвата различите аспекте људског деловања.</a:t>
            </a:r>
            <a:endParaRPr lang="en-US" dirty="0"/>
          </a:p>
          <a:p>
            <a:r>
              <a:rPr lang="sr-Cyrl-CS" b="1" dirty="0"/>
              <a:t>Какво ће изгледати и функционисати једно насеље зависи од великог броја фактора, почевши од основних да ли се налази у урбаној или руралној средини, преко делатности које ће се у њему одвијати,саобраћајне инфраструктуре која постоји, густине насељености итд.</a:t>
            </a:r>
            <a:endParaRPr lang="en-US" dirty="0"/>
          </a:p>
          <a:p>
            <a:endParaRPr lang="en-US" dirty="0"/>
          </a:p>
          <a:p>
            <a:endParaRPr lang="en-US" dirty="0"/>
          </a:p>
        </p:txBody>
      </p:sp>
    </p:spTree>
    <p:extLst>
      <p:ext uri="{BB962C8B-B14F-4D97-AF65-F5344CB8AC3E}">
        <p14:creationId xmlns:p14="http://schemas.microsoft.com/office/powerpoint/2010/main" val="6787665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92500" lnSpcReduction="20000"/>
          </a:bodyPr>
          <a:lstStyle/>
          <a:p>
            <a:pPr algn="ctr"/>
            <a:r>
              <a:rPr lang="sr-Cyrl-RS" b="1" dirty="0" smtClean="0"/>
              <a:t>ЗАКЉУЧАК</a:t>
            </a:r>
            <a:endParaRPr lang="en-US" dirty="0"/>
          </a:p>
          <a:p>
            <a:pPr algn="ctr"/>
            <a:r>
              <a:rPr lang="sr-Cyrl-RS" b="1" dirty="0"/>
              <a:t> </a:t>
            </a:r>
            <a:endParaRPr lang="en-US" dirty="0"/>
          </a:p>
          <a:p>
            <a:r>
              <a:rPr lang="sr-Cyrl-CS" b="1" dirty="0"/>
              <a:t>Закључак једног оваквог сагледавања - не можемо </a:t>
            </a:r>
            <a:r>
              <a:rPr lang="sr-Cyrl-RS" b="1" dirty="0"/>
              <a:t>случајно решавати могуће варијанте избора типа изградње.</a:t>
            </a:r>
            <a:endParaRPr lang="en-US" dirty="0"/>
          </a:p>
          <a:p>
            <a:r>
              <a:rPr lang="sr-Cyrl-RS" b="1" dirty="0"/>
              <a:t>Овај процес јесте производ рационалног и хуманог приступа сваком кориснику понаособ, као и локацији са свим њеним карактеристикама</a:t>
            </a:r>
            <a:endParaRPr lang="en-US" dirty="0"/>
          </a:p>
          <a:p>
            <a:pPr algn="ctr"/>
            <a:r>
              <a:rPr lang="sr-Cyrl-RS" b="1" dirty="0"/>
              <a:t> </a:t>
            </a:r>
            <a:endParaRPr lang="en-US" dirty="0"/>
          </a:p>
          <a:p>
            <a:endParaRPr lang="en-US" dirty="0"/>
          </a:p>
        </p:txBody>
      </p:sp>
    </p:spTree>
    <p:extLst>
      <p:ext uri="{BB962C8B-B14F-4D97-AF65-F5344CB8AC3E}">
        <p14:creationId xmlns:p14="http://schemas.microsoft.com/office/powerpoint/2010/main" val="2354308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smtClean="0">
                <a:solidFill>
                  <a:schemeClr val="tx1"/>
                </a:solidFill>
              </a:rPr>
              <a:t>ПРОЈЕКТОВАЊЕ</a:t>
            </a:r>
            <a:r>
              <a:rPr lang="sr-Latn-CS" b="1" dirty="0" smtClean="0">
                <a:solidFill>
                  <a:schemeClr val="tx1"/>
                </a:solidFill>
              </a:rPr>
              <a:t/>
            </a:r>
            <a:br>
              <a:rPr lang="sr-Latn-CS" b="1" dirty="0" smtClean="0">
                <a:solidFill>
                  <a:schemeClr val="tx1"/>
                </a:solidFill>
              </a:rPr>
            </a:br>
            <a:r>
              <a:rPr lang="sr-Cyrl-CS" b="1" dirty="0" smtClean="0"/>
              <a:t>ПРИНЦИПИ ПРОЈЕКТОВАЊА СТАМБЕНИХ ЗГРАДА</a:t>
            </a:r>
            <a:endParaRPr lang="en-US" dirty="0" smtClean="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r>
              <a:rPr lang="sr-Cyrl-CS" b="1" dirty="0"/>
              <a:t> </a:t>
            </a:r>
            <a:endParaRPr lang="en-US" dirty="0"/>
          </a:p>
          <a:p>
            <a:r>
              <a:rPr lang="sr-Cyrl-CS" b="1" dirty="0"/>
              <a:t>Архитектура се бави пројектовањем свих објеката, а нарочито је изражена стамбена изградња јер основна човекова потреба је дом за битисање.</a:t>
            </a:r>
            <a:endParaRPr lang="en-US" dirty="0"/>
          </a:p>
          <a:p>
            <a:r>
              <a:rPr lang="sr-Cyrl-CS" b="1" dirty="0"/>
              <a:t>Сви ови објекти су специфични и сваки од њих је по својим захтевима другачији, али им је једна ствар заједничка – корисник је човек.</a:t>
            </a:r>
            <a:endParaRPr lang="en-US" dirty="0"/>
          </a:p>
          <a:p>
            <a:r>
              <a:rPr lang="sr-Cyrl-CS" b="1" dirty="0"/>
              <a:t>Пројектовањем ми стварамо простор који је намењен човеку, али исто тако ми морамо посматрати процесе који се дешавају унутар тог простора да би на правилан начин одредили односе, облике, структуре, пропорције и остале елементе који ће </a:t>
            </a:r>
            <a:r>
              <a:rPr lang="sr-Cyrl-CS" b="1" dirty="0" smtClean="0"/>
              <a:t>на крају </a:t>
            </a:r>
            <a:r>
              <a:rPr lang="sr-Cyrl-CS" b="1" dirty="0"/>
              <a:t>дати сврсисходан склоп.</a:t>
            </a:r>
            <a:endParaRPr lang="en-US" dirty="0"/>
          </a:p>
          <a:p>
            <a:r>
              <a:rPr lang="sr-Cyrl-CS" b="1" dirty="0"/>
              <a:t>Овакав приступ мора бити систематичан и аналитичан  али не сме се занемарити утицај времена и динамике јер врло брзо резултати могу изгубити своју актуелност.</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fontScale="85000" lnSpcReduction="20000"/>
          </a:bodyPr>
          <a:lstStyle/>
          <a:p>
            <a:r>
              <a:rPr lang="sr-Cyrl-CS" b="1" dirty="0"/>
              <a:t>Дакле ако желимо да наш посао буде успешан, морамо приступити проблему кроз један аналитички приступ, а уједно га посматрати и као процес који траје у неком одређеном времену али не треба да буде ограничен тим временом.</a:t>
            </a:r>
            <a:endParaRPr lang="en-US" dirty="0"/>
          </a:p>
          <a:p>
            <a:r>
              <a:rPr lang="sr-Cyrl-CS" b="1" dirty="0"/>
              <a:t>Одређивање приоритета ће бити један од захтева коме морамо одговорити на прави начин, јер уочавањем односа, праћењем процеса сталним преиспитивањем ми морамо доћи до решења које ће удовољити захтевима, а уједно ће бити допринос човековом стремљењу.</a:t>
            </a:r>
            <a:endParaRPr lang="en-US" dirty="0"/>
          </a:p>
          <a:p>
            <a:r>
              <a:rPr lang="sr-Cyrl-CS" b="1" dirty="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a:bodyPr>
          <a:lstStyle/>
          <a:p>
            <a:r>
              <a:rPr lang="sr-Cyrl-CS" b="1" dirty="0"/>
              <a:t>ВРСТЕ И УРБАНИСТИЧКА СВОЈСТВА СТАМБЕНИХ ЗГРАДА</a:t>
            </a:r>
            <a:endParaRPr lang="en-US" dirty="0"/>
          </a:p>
          <a:p>
            <a:r>
              <a:rPr lang="sr-Cyrl-CS" b="1" dirty="0"/>
              <a:t> </a:t>
            </a:r>
            <a:endParaRPr lang="en-US" dirty="0"/>
          </a:p>
          <a:p>
            <a:pPr lvl="0"/>
            <a:r>
              <a:rPr lang="sr-Cyrl-CS" b="1" dirty="0"/>
              <a:t>Ниске породичне зграде</a:t>
            </a:r>
            <a:endParaRPr lang="en-US" dirty="0"/>
          </a:p>
          <a:p>
            <a:pPr lvl="0"/>
            <a:r>
              <a:rPr lang="sr-Cyrl-CS" b="1" dirty="0"/>
              <a:t>Високе колективне зграде</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a:bodyPr>
          <a:lstStyle/>
          <a:p>
            <a:r>
              <a:rPr lang="sr-Cyrl-CS" sz="2400" b="1" dirty="0" smtClean="0"/>
              <a:t>Одредити </a:t>
            </a:r>
            <a:r>
              <a:rPr lang="sr-Cyrl-CS" sz="2400" b="1" dirty="0"/>
              <a:t>границу између ове две врсте становања није једноставан задатак приликом планирања људских насеља. Зато ћемо овај задатак обрадити у посебном поглављу, али морамо знати да се један објекат за становање не може посматрати засебно као јединица већ морамо имати један шири приступ који ће поред ових објеката обухватити и објекте друштвеног стандарда, амбијенталну целину, културну и религиозну заједницу итд.</a:t>
            </a:r>
            <a:endParaRPr lang="en-US" sz="2400" dirty="0"/>
          </a:p>
          <a:p>
            <a:endParaRPr lang="en-US" sz="2400" dirty="0"/>
          </a:p>
          <a:p>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fontScale="85000" lnSpcReduction="20000"/>
          </a:bodyPr>
          <a:lstStyle/>
          <a:p>
            <a:r>
              <a:rPr lang="sr-Cyrl-CS" b="1" dirty="0"/>
              <a:t>ПРЕДНОСТИ И НЕДОСТАТЦИ </a:t>
            </a:r>
            <a:endParaRPr lang="en-US" dirty="0"/>
          </a:p>
          <a:p>
            <a:r>
              <a:rPr lang="sr-Cyrl-CS" b="1" dirty="0"/>
              <a:t> </a:t>
            </a:r>
            <a:endParaRPr lang="en-US" dirty="0"/>
          </a:p>
          <a:p>
            <a:pPr lvl="0"/>
            <a:r>
              <a:rPr lang="sr-Cyrl-CS" b="1" dirty="0"/>
              <a:t>Високе колективне зграде</a:t>
            </a:r>
            <a:endParaRPr lang="en-US" dirty="0"/>
          </a:p>
          <a:p>
            <a:r>
              <a:rPr lang="sr-Cyrl-CS" b="1" dirty="0"/>
              <a:t> </a:t>
            </a:r>
            <a:endParaRPr lang="en-US" dirty="0"/>
          </a:p>
          <a:p>
            <a:r>
              <a:rPr lang="sr-Cyrl-CS" b="1" dirty="0"/>
              <a:t>ПРЕДНОСТИ</a:t>
            </a:r>
            <a:endParaRPr lang="en-US" dirty="0"/>
          </a:p>
          <a:p>
            <a:pPr lvl="1"/>
            <a:r>
              <a:rPr lang="sr-Cyrl-CS" b="1" dirty="0"/>
              <a:t>Рационалност </a:t>
            </a:r>
            <a:endParaRPr lang="en-US" dirty="0"/>
          </a:p>
          <a:p>
            <a:pPr lvl="1"/>
            <a:r>
              <a:rPr lang="sr-Cyrl-CS" b="1" dirty="0"/>
              <a:t>Економичност</a:t>
            </a:r>
            <a:endParaRPr lang="en-US" dirty="0"/>
          </a:p>
          <a:p>
            <a:pPr lvl="1"/>
            <a:r>
              <a:rPr lang="sr-Cyrl-CS" b="1" dirty="0"/>
              <a:t>Брзина израде</a:t>
            </a:r>
            <a:endParaRPr lang="en-US" dirty="0"/>
          </a:p>
          <a:p>
            <a:pPr lvl="1"/>
            <a:r>
              <a:rPr lang="sr-Cyrl-CS" b="1" dirty="0"/>
              <a:t>Густина насељености</a:t>
            </a:r>
            <a:endParaRPr lang="en-US" dirty="0"/>
          </a:p>
          <a:p>
            <a:pPr lvl="1"/>
            <a:r>
              <a:rPr lang="sr-Cyrl-CS" b="1" dirty="0"/>
              <a:t>Саобраћај</a:t>
            </a:r>
            <a:endParaRPr lang="en-US" dirty="0"/>
          </a:p>
          <a:p>
            <a:pPr lvl="1"/>
            <a:r>
              <a:rPr lang="sr-Cyrl-CS" b="1" dirty="0"/>
              <a:t>Композиција</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b="1" dirty="0"/>
          </a:p>
        </p:txBody>
      </p:sp>
      <p:sp>
        <p:nvSpPr>
          <p:cNvPr id="3" name="Content Placeholder 2"/>
          <p:cNvSpPr>
            <a:spLocks noGrp="1"/>
          </p:cNvSpPr>
          <p:nvPr>
            <p:ph idx="1"/>
          </p:nvPr>
        </p:nvSpPr>
        <p:spPr/>
        <p:txBody>
          <a:bodyPr>
            <a:normAutofit/>
          </a:bodyPr>
          <a:lstStyle/>
          <a:p>
            <a:r>
              <a:rPr lang="sr-Cyrl-CS" b="1" dirty="0"/>
              <a:t>НЕДОСТАТЦИ</a:t>
            </a:r>
            <a:endParaRPr lang="en-US" dirty="0"/>
          </a:p>
          <a:p>
            <a:pPr lvl="0"/>
            <a:r>
              <a:rPr lang="sr-Cyrl-CS" b="1" dirty="0"/>
              <a:t>У зависности од тла – скупља изградња</a:t>
            </a:r>
            <a:endParaRPr lang="en-US" dirty="0"/>
          </a:p>
          <a:p>
            <a:pPr lvl="0"/>
            <a:r>
              <a:rPr lang="sr-Cyrl-CS" b="1" dirty="0"/>
              <a:t>Лифтови- вертикалне комуникације</a:t>
            </a:r>
            <a:endParaRPr lang="en-US" dirty="0"/>
          </a:p>
          <a:p>
            <a:pPr lvl="0"/>
            <a:r>
              <a:rPr lang="sr-Cyrl-CS" b="1" dirty="0"/>
              <a:t>Социјални услови</a:t>
            </a:r>
            <a:endParaRPr lang="en-US" dirty="0"/>
          </a:p>
          <a:p>
            <a:pPr lvl="0"/>
            <a:r>
              <a:rPr lang="sr-Cyrl-CS" b="1" dirty="0"/>
              <a:t>Звучна изолација</a:t>
            </a:r>
            <a:endParaRPr lang="en-US" dirty="0"/>
          </a:p>
          <a:p>
            <a:pPr lvl="0"/>
            <a:r>
              <a:rPr lang="sr-Cyrl-CS" b="1" dirty="0"/>
              <a:t>Недостатак контакта са природом</a:t>
            </a:r>
            <a:endParaRPr lang="en-US" dirty="0"/>
          </a:p>
          <a:p>
            <a:r>
              <a:rPr lang="sr-Cyrl-CS" b="1" dirty="0"/>
              <a:t> </a:t>
            </a:r>
            <a:endParaRPr lang="en-US"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70000" lnSpcReduction="20000"/>
          </a:bodyPr>
          <a:lstStyle/>
          <a:p>
            <a:r>
              <a:rPr lang="sr-Cyrl-RS" dirty="0"/>
              <a:t> </a:t>
            </a:r>
            <a:r>
              <a:rPr lang="sr-Cyrl-CS" b="1" dirty="0"/>
              <a:t>ПРЕДНОСТИ И НЕДОСТАТЦИ </a:t>
            </a:r>
            <a:endParaRPr lang="en-US" dirty="0"/>
          </a:p>
          <a:p>
            <a:r>
              <a:rPr lang="sr-Cyrl-CS" b="1" dirty="0"/>
              <a:t> </a:t>
            </a:r>
            <a:endParaRPr lang="en-US" dirty="0"/>
          </a:p>
          <a:p>
            <a:pPr lvl="0"/>
            <a:r>
              <a:rPr lang="sr-Cyrl-CS" b="1" dirty="0"/>
              <a:t>Ниске породичне зграде</a:t>
            </a:r>
            <a:endParaRPr lang="en-US" dirty="0"/>
          </a:p>
          <a:p>
            <a:r>
              <a:rPr lang="sr-Cyrl-CS" b="1" dirty="0"/>
              <a:t>Глобално можемо рећи да </a:t>
            </a:r>
            <a:r>
              <a:rPr lang="sr-Cyrl-CS" b="1" dirty="0" err="1"/>
              <a:t>предносте</a:t>
            </a:r>
            <a:r>
              <a:rPr lang="sr-Cyrl-CS" b="1" dirty="0"/>
              <a:t> и недостатке у једној врсти изградње можемо реципрочно посматрати за други тип, али ово нису елементи једне просте једначине, већ скуп врло комплексних показатеља који се дају измерити и посматрати и у друштвеном </a:t>
            </a:r>
            <a:r>
              <a:rPr lang="sr-Cyrl-CS" b="1" dirty="0" err="1"/>
              <a:t>контесту</a:t>
            </a:r>
            <a:r>
              <a:rPr lang="sr-Cyrl-CS" b="1" dirty="0"/>
              <a:t> ради </a:t>
            </a:r>
            <a:r>
              <a:rPr lang="sr-Cyrl-CS" b="1" dirty="0" err="1"/>
              <a:t>правилинијег</a:t>
            </a:r>
            <a:r>
              <a:rPr lang="sr-Cyrl-CS" b="1" dirty="0"/>
              <a:t> одлучивања и доласка до рационалних закључака.</a:t>
            </a:r>
            <a:endParaRPr lang="en-US" dirty="0"/>
          </a:p>
          <a:p>
            <a:r>
              <a:rPr lang="sr-Cyrl-CS" b="1" dirty="0"/>
              <a:t>Овакви закључци се у оквиру нашег стручног деловања претачу у стручне студије на основу којих се праве урбанистички и други планови који одређују „судбине“ људских насеља.</a:t>
            </a:r>
            <a:endParaRPr lang="en-US" dirty="0"/>
          </a:p>
          <a:p>
            <a:endParaRPr lang="en-US" dirty="0"/>
          </a:p>
          <a:p>
            <a:endParaRPr lang="en-US" dirty="0"/>
          </a:p>
        </p:txBody>
      </p:sp>
    </p:spTree>
    <p:extLst>
      <p:ext uri="{BB962C8B-B14F-4D97-AF65-F5344CB8AC3E}">
        <p14:creationId xmlns:p14="http://schemas.microsoft.com/office/powerpoint/2010/main" val="3458143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sr-Cyrl-CS" b="1" dirty="0">
                <a:solidFill>
                  <a:schemeClr val="tx1"/>
                </a:solidFill>
              </a:rPr>
              <a:t>ПРОЈЕКТОВАЊЕ</a:t>
            </a:r>
            <a:r>
              <a:rPr lang="sr-Latn-CS" b="1" dirty="0">
                <a:solidFill>
                  <a:schemeClr val="tx1"/>
                </a:solidFill>
              </a:rPr>
              <a:t/>
            </a:r>
            <a:br>
              <a:rPr lang="sr-Latn-CS" b="1" dirty="0">
                <a:solidFill>
                  <a:schemeClr val="tx1"/>
                </a:solidFill>
              </a:rPr>
            </a:br>
            <a:r>
              <a:rPr lang="sr-Cyrl-CS" b="1" dirty="0"/>
              <a:t>ПРИНЦИПИ ПРОЈЕКТОВАЊА СТАМБЕНИХ ЗГРАДА</a:t>
            </a:r>
            <a:endParaRPr lang="en-US" dirty="0"/>
          </a:p>
        </p:txBody>
      </p:sp>
      <p:sp>
        <p:nvSpPr>
          <p:cNvPr id="3" name="Content Placeholder 2"/>
          <p:cNvSpPr>
            <a:spLocks noGrp="1"/>
          </p:cNvSpPr>
          <p:nvPr>
            <p:ph idx="1"/>
          </p:nvPr>
        </p:nvSpPr>
        <p:spPr/>
        <p:txBody>
          <a:bodyPr>
            <a:normAutofit fontScale="70000" lnSpcReduction="20000"/>
          </a:bodyPr>
          <a:lstStyle/>
          <a:p>
            <a:r>
              <a:rPr lang="sr-Cyrl-CS" b="1" dirty="0"/>
              <a:t>ИЗБОР ТИПОВА СТАМБЕНИХ ЗГРАДА</a:t>
            </a:r>
            <a:endParaRPr lang="en-US" dirty="0"/>
          </a:p>
          <a:p>
            <a:r>
              <a:rPr lang="sr-Cyrl-CS" b="1" dirty="0"/>
              <a:t> </a:t>
            </a:r>
            <a:endParaRPr lang="en-US" dirty="0"/>
          </a:p>
          <a:p>
            <a:r>
              <a:rPr lang="sr-Cyrl-CS" b="1" dirty="0"/>
              <a:t>Велики број фактора утиче на овај избор:</a:t>
            </a:r>
            <a:endParaRPr lang="en-US" dirty="0"/>
          </a:p>
          <a:p>
            <a:pPr lvl="0"/>
            <a:r>
              <a:rPr lang="sr-Cyrl-CS" b="1" dirty="0"/>
              <a:t>величина територије</a:t>
            </a:r>
            <a:endParaRPr lang="en-US" dirty="0"/>
          </a:p>
          <a:p>
            <a:pPr lvl="0"/>
            <a:r>
              <a:rPr lang="sr-Cyrl-CS" b="1" dirty="0"/>
              <a:t>предности за грађење</a:t>
            </a:r>
            <a:endParaRPr lang="en-US" dirty="0"/>
          </a:p>
          <a:p>
            <a:pPr lvl="0"/>
            <a:r>
              <a:rPr lang="sr-Cyrl-CS" b="1" dirty="0"/>
              <a:t>економски услови</a:t>
            </a:r>
            <a:endParaRPr lang="en-US" dirty="0"/>
          </a:p>
          <a:p>
            <a:pPr lvl="0"/>
            <a:r>
              <a:rPr lang="sr-Cyrl-CS" b="1" dirty="0"/>
              <a:t>технолошка опремљеност</a:t>
            </a:r>
            <a:endParaRPr lang="en-US" dirty="0"/>
          </a:p>
          <a:p>
            <a:pPr lvl="0"/>
            <a:r>
              <a:rPr lang="sr-Cyrl-CS" b="1" dirty="0"/>
              <a:t>величина и карактер града</a:t>
            </a:r>
            <a:endParaRPr lang="en-US" dirty="0"/>
          </a:p>
          <a:p>
            <a:pPr lvl="0"/>
            <a:r>
              <a:rPr lang="sr-Cyrl-CS" b="1" dirty="0"/>
              <a:t>рељеф и носивост тла</a:t>
            </a:r>
            <a:endParaRPr lang="en-US" dirty="0"/>
          </a:p>
          <a:p>
            <a:pPr lvl="0"/>
            <a:r>
              <a:rPr lang="sr-Cyrl-CS" b="1" dirty="0"/>
              <a:t>традиција </a:t>
            </a:r>
            <a:endParaRPr lang="en-US" dirty="0"/>
          </a:p>
          <a:p>
            <a:pPr lvl="0"/>
            <a:r>
              <a:rPr lang="sr-Cyrl-CS" b="1" dirty="0"/>
              <a:t>навике становништва итд</a:t>
            </a:r>
            <a:endParaRPr lang="en-US" dirty="0"/>
          </a:p>
          <a:p>
            <a:r>
              <a:rPr lang="sr-Cyrl-CS" b="1" dirty="0"/>
              <a:t> </a:t>
            </a:r>
            <a:endParaRPr lang="en-US" dirty="0"/>
          </a:p>
          <a:p>
            <a:endParaRPr lang="en-US" dirty="0"/>
          </a:p>
        </p:txBody>
      </p:sp>
    </p:spTree>
    <p:extLst>
      <p:ext uri="{BB962C8B-B14F-4D97-AF65-F5344CB8AC3E}">
        <p14:creationId xmlns:p14="http://schemas.microsoft.com/office/powerpoint/2010/main" val="28824982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1934</TotalTime>
  <Words>327</Words>
  <Application>Microsoft Office PowerPoint</Application>
  <PresentationFormat>On-screen Show (4:3)</PresentationFormat>
  <Paragraphs>122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Trek</vt:lpstr>
      <vt:lpstr>АКАДЕМИЈА ТЕХНИЧКО – УМЕТНИЧКИХ СТРУКОВНИХ СТУДИЈА БЕОГРАД ВИСОКА ГРАЂЕВИНСКО ГЕОДЕТСКА ШКОЛА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lpstr>ПРОЈЕКТОВАЊЕ ПРИНЦИПИ ПРОЈЕКТОВАЊА СТАМБЕНИХ ЗГРАДА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Sale</dc:creator>
  <cp:lastModifiedBy>Zivkovici</cp:lastModifiedBy>
  <cp:revision>53</cp:revision>
  <dcterms:created xsi:type="dcterms:W3CDTF">2012-12-17T09:27:09Z</dcterms:created>
  <dcterms:modified xsi:type="dcterms:W3CDTF">2020-11-02T05:18:00Z</dcterms:modified>
</cp:coreProperties>
</file>