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80" r:id="rId9"/>
    <p:sldId id="273" r:id="rId10"/>
    <p:sldId id="274" r:id="rId11"/>
    <p:sldId id="275" r:id="rId12"/>
    <p:sldId id="281" r:id="rId13"/>
    <p:sldId id="282" r:id="rId14"/>
    <p:sldId id="283" r:id="rId15"/>
    <p:sldId id="284" r:id="rId16"/>
    <p:sldId id="285" r:id="rId17"/>
    <p:sldId id="286" r:id="rId18"/>
    <p:sldId id="287" r:id="rId19"/>
    <p:sldId id="288" r:id="rId20"/>
    <p:sldId id="289" r:id="rId21"/>
    <p:sldId id="276" r:id="rId22"/>
    <p:sldId id="277" r:id="rId23"/>
    <p:sldId id="278"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5" d="100"/>
          <a:sy n="85" d="100"/>
        </p:scale>
        <p:origin x="-84" y="-2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C6EFBFB8-A2AA-40C2-9243-6729EA737371}" type="datetimeFigureOut">
              <a:rPr lang="en-US" smtClean="0"/>
              <a:pPr/>
              <a:t>11/29/2020</a:t>
            </a:fld>
            <a:endParaRPr lang="en-US"/>
          </a:p>
        </p:txBody>
      </p:sp>
      <p:sp>
        <p:nvSpPr>
          <p:cNvPr id="2" name="Footer Placeholder 1"/>
          <p:cNvSpPr>
            <a:spLocks noGrp="1"/>
          </p:cNvSpPr>
          <p:nvPr>
            <p:ph type="ftr" sz="quarter" idx="11"/>
          </p:nvPr>
        </p:nvSpPr>
        <p:spPr/>
        <p:txBody>
          <a:bodyPr/>
          <a:lstStyle/>
          <a:p>
            <a:endParaRPr lang="en-US"/>
          </a:p>
        </p:txBody>
      </p:sp>
      <p:sp>
        <p:nvSpPr>
          <p:cNvPr id="15" name="Slide Number Placeholder 14"/>
          <p:cNvSpPr>
            <a:spLocks noGrp="1"/>
          </p:cNvSpPr>
          <p:nvPr>
            <p:ph type="sldNum" sz="quarter" idx="12"/>
          </p:nvPr>
        </p:nvSpPr>
        <p:spPr>
          <a:xfrm>
            <a:off x="8229600" y="6473952"/>
            <a:ext cx="758952" cy="246888"/>
          </a:xfrm>
        </p:spPr>
        <p:txBody>
          <a:bodyPr/>
          <a:lstStyle/>
          <a:p>
            <a:fld id="{3947C30F-0139-4235-8395-5E879E2F976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6EFBFB8-A2AA-40C2-9243-6729EA737371}" type="datetimeFigureOut">
              <a:rPr lang="en-US" smtClean="0"/>
              <a:pPr/>
              <a:t>11/29/2020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47C30F-0139-4235-8395-5E879E2F976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6EFBFB8-A2AA-40C2-9243-6729EA737371}" type="datetimeFigureOut">
              <a:rPr lang="en-US" smtClean="0"/>
              <a:pPr/>
              <a:t>11/29/2020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47C30F-0139-4235-8395-5E879E2F976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C6EFBFB8-A2AA-40C2-9243-6729EA737371}" type="datetimeFigureOut">
              <a:rPr lang="en-US" smtClean="0"/>
              <a:pPr/>
              <a:t>11/29/2020</a:t>
            </a:fld>
            <a:endParaRPr lang="en-US"/>
          </a:p>
        </p:txBody>
      </p:sp>
      <p:sp>
        <p:nvSpPr>
          <p:cNvPr id="19" name="Footer Placeholder 18"/>
          <p:cNvSpPr>
            <a:spLocks noGrp="1"/>
          </p:cNvSpPr>
          <p:nvPr>
            <p:ph type="ftr" sz="quarter" idx="11"/>
          </p:nvPr>
        </p:nvSpPr>
        <p:spPr>
          <a:xfrm>
            <a:off x="3581400" y="76200"/>
            <a:ext cx="2895600" cy="288925"/>
          </a:xfrm>
        </p:spPr>
        <p:txBody>
          <a:bodyPr/>
          <a:lstStyle/>
          <a:p>
            <a:endParaRPr lang="en-US"/>
          </a:p>
        </p:txBody>
      </p:sp>
      <p:sp>
        <p:nvSpPr>
          <p:cNvPr id="16" name="Slide Number Placeholder 15"/>
          <p:cNvSpPr>
            <a:spLocks noGrp="1"/>
          </p:cNvSpPr>
          <p:nvPr>
            <p:ph type="sldNum" sz="quarter" idx="12"/>
          </p:nvPr>
        </p:nvSpPr>
        <p:spPr>
          <a:xfrm>
            <a:off x="8229600" y="6473952"/>
            <a:ext cx="758952" cy="246888"/>
          </a:xfrm>
        </p:spPr>
        <p:txBody>
          <a:bodyPr/>
          <a:lstStyle/>
          <a:p>
            <a:fld id="{3947C30F-0139-4235-8395-5E879E2F976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C6EFBFB8-A2AA-40C2-9243-6729EA737371}" type="datetimeFigureOut">
              <a:rPr lang="en-US" smtClean="0"/>
              <a:pPr/>
              <a:t>11/29/2020</a:t>
            </a:fld>
            <a:endParaRPr lang="en-US"/>
          </a:p>
        </p:txBody>
      </p:sp>
      <p:sp>
        <p:nvSpPr>
          <p:cNvPr id="11" name="Footer Placeholder 10"/>
          <p:cNvSpPr>
            <a:spLocks noGrp="1"/>
          </p:cNvSpPr>
          <p:nvPr>
            <p:ph type="ftr" sz="quarter" idx="11"/>
          </p:nvPr>
        </p:nvSpPr>
        <p:spPr/>
        <p:txBody>
          <a:bodyPr/>
          <a:lstStyle/>
          <a:p>
            <a:endParaRPr lang="en-US"/>
          </a:p>
        </p:txBody>
      </p:sp>
      <p:sp>
        <p:nvSpPr>
          <p:cNvPr id="16" name="Slide Number Placeholder 15"/>
          <p:cNvSpPr>
            <a:spLocks noGrp="1"/>
          </p:cNvSpPr>
          <p:nvPr>
            <p:ph type="sldNum" sz="quarter" idx="12"/>
          </p:nvPr>
        </p:nvSpPr>
        <p:spPr/>
        <p:txBody>
          <a:bodyPr/>
          <a:lstStyle/>
          <a:p>
            <a:fld id="{3947C30F-0139-4235-8395-5E879E2F9766}" type="slidenum">
              <a:rPr lang="en-US" smtClean="0"/>
              <a:pPr/>
              <a:t>‹#›</a:t>
            </a:fld>
            <a:endParaRPr lang="en-US"/>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C6EFBFB8-A2AA-40C2-9243-6729EA737371}" type="datetimeFigureOut">
              <a:rPr lang="en-US" smtClean="0"/>
              <a:pPr/>
              <a:t>11/29/2020</a:t>
            </a:fld>
            <a:endParaRPr lang="en-US"/>
          </a:p>
        </p:txBody>
      </p:sp>
      <p:sp>
        <p:nvSpPr>
          <p:cNvPr id="10" name="Footer Placeholder 9"/>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3947C30F-0139-4235-8395-5E879E2F976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C6EFBFB8-A2AA-40C2-9243-6729EA737371}" type="datetimeFigureOut">
              <a:rPr lang="en-US" smtClean="0"/>
              <a:pPr/>
              <a:t>11/29/2020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229600" y="6477000"/>
            <a:ext cx="762000" cy="246888"/>
          </a:xfrm>
        </p:spPr>
        <p:txBody>
          <a:bodyPr/>
          <a:lstStyle/>
          <a:p>
            <a:fld id="{3947C30F-0139-4235-8395-5E879E2F9766}" type="slidenum">
              <a:rPr lang="en-US" smtClean="0"/>
              <a:pPr/>
              <a:t>‹#›</a:t>
            </a:fld>
            <a:endParaRPr lang="en-US"/>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C6EFBFB8-A2AA-40C2-9243-6729EA737371}" type="datetimeFigureOut">
              <a:rPr lang="en-US" smtClean="0"/>
              <a:pPr/>
              <a:t>11/29/2020</a:t>
            </a:fld>
            <a:endParaRPr lang="en-US"/>
          </a:p>
        </p:txBody>
      </p:sp>
      <p:sp>
        <p:nvSpPr>
          <p:cNvPr id="21" name="Footer Placeholder 20"/>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47C30F-0139-4235-8395-5E879E2F976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C6EFBFB8-A2AA-40C2-9243-6729EA737371}" type="datetimeFigureOut">
              <a:rPr lang="en-US" smtClean="0"/>
              <a:pPr/>
              <a:t>11/29/2020</a:t>
            </a:fld>
            <a:endParaRPr lang="en-US"/>
          </a:p>
        </p:txBody>
      </p:sp>
      <p:sp>
        <p:nvSpPr>
          <p:cNvPr id="24" name="Footer Placeholder 23"/>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947C30F-0139-4235-8395-5E879E2F976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C6EFBFB8-A2AA-40C2-9243-6729EA737371}" type="datetimeFigureOut">
              <a:rPr lang="en-US" smtClean="0"/>
              <a:pPr/>
              <a:t>11/29/2020</a:t>
            </a:fld>
            <a:endParaRPr lang="en-US"/>
          </a:p>
        </p:txBody>
      </p:sp>
      <p:sp>
        <p:nvSpPr>
          <p:cNvPr id="29" name="Footer Placeholder 28"/>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947C30F-0139-4235-8395-5E879E2F976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fld id="{C6EFBFB8-A2AA-40C2-9243-6729EA737371}" type="datetimeFigureOut">
              <a:rPr lang="en-US" smtClean="0"/>
              <a:pPr/>
              <a:t>11/29/2020</a:t>
            </a:fld>
            <a:endParaRPr lang="en-US"/>
          </a:p>
        </p:txBody>
      </p:sp>
      <p:sp>
        <p:nvSpPr>
          <p:cNvPr id="5" name="Footer Placeholder 4"/>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3947C30F-0139-4235-8395-5E879E2F9766}" type="slidenum">
              <a:rPr lang="en-US" smtClean="0"/>
              <a:pPr/>
              <a:t>‹#›</a:t>
            </a:fld>
            <a:endParaRPr lang="en-US"/>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C6EFBFB8-A2AA-40C2-9243-6729EA737371}" type="datetimeFigureOut">
              <a:rPr lang="en-US" smtClean="0"/>
              <a:pPr/>
              <a:t>11/29/2020</a:t>
            </a:fld>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3947C30F-0139-4235-8395-5E879E2F9766}" type="slidenum">
              <a:rPr lang="en-US" smtClean="0"/>
              <a:pPr/>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85801"/>
            <a:ext cx="7772400" cy="1981199"/>
          </a:xfrm>
        </p:spPr>
        <p:txBody>
          <a:bodyPr>
            <a:noAutofit/>
          </a:bodyPr>
          <a:lstStyle/>
          <a:p>
            <a:pPr algn="ctr"/>
            <a:r>
              <a:rPr lang="sr-Cyrl-CS" sz="3200" b="1" dirty="0" smtClean="0"/>
              <a:t>АКАДЕМИЈА ТЕХНИЧКО – УМЕТНИЧКИХ</a:t>
            </a:r>
            <a:br>
              <a:rPr lang="sr-Cyrl-CS" sz="3200" b="1" dirty="0" smtClean="0"/>
            </a:br>
            <a:r>
              <a:rPr lang="sr-Cyrl-CS" sz="3200" b="1" dirty="0" smtClean="0"/>
              <a:t>СТРУКОВНИХ СТУДИЈА</a:t>
            </a:r>
            <a:br>
              <a:rPr lang="sr-Cyrl-CS" sz="3200" b="1" dirty="0" smtClean="0"/>
            </a:br>
            <a:r>
              <a:rPr lang="sr-Cyrl-CS" sz="3200" b="1" dirty="0" smtClean="0"/>
              <a:t>БЕОГРАД</a:t>
            </a:r>
            <a:br>
              <a:rPr lang="sr-Cyrl-CS" sz="3200" b="1" dirty="0" smtClean="0"/>
            </a:br>
            <a:r>
              <a:rPr lang="sr-Cyrl-CS" sz="3200" b="1" dirty="0" smtClean="0"/>
              <a:t>ВИСОКА ГРАЂЕВИНСКО ГЕОДЕТСКА ШКОЛА</a:t>
            </a:r>
            <a:endParaRPr lang="en-US" sz="3200" b="1" dirty="0"/>
          </a:p>
        </p:txBody>
      </p:sp>
      <p:sp>
        <p:nvSpPr>
          <p:cNvPr id="3" name="Subtitle 2"/>
          <p:cNvSpPr>
            <a:spLocks noGrp="1"/>
          </p:cNvSpPr>
          <p:nvPr>
            <p:ph type="subTitle" idx="1"/>
          </p:nvPr>
        </p:nvSpPr>
        <p:spPr>
          <a:xfrm>
            <a:off x="1371600" y="4038600"/>
            <a:ext cx="6400800" cy="2819400"/>
          </a:xfrm>
        </p:spPr>
        <p:txBody>
          <a:bodyPr>
            <a:normAutofit fontScale="85000" lnSpcReduction="20000"/>
          </a:bodyPr>
          <a:lstStyle/>
          <a:p>
            <a:r>
              <a:rPr lang="sr-Cyrl-CS" sz="4000" b="1" dirty="0" smtClean="0">
                <a:solidFill>
                  <a:schemeClr val="tx1"/>
                </a:solidFill>
              </a:rPr>
              <a:t>ПРОЈЕКТОВАЊЕ</a:t>
            </a:r>
            <a:endParaRPr lang="sr-Latn-CS" sz="4000" b="1" dirty="0" smtClean="0">
              <a:solidFill>
                <a:schemeClr val="tx1"/>
              </a:solidFill>
            </a:endParaRPr>
          </a:p>
          <a:p>
            <a:endParaRPr lang="sr-Latn-CS" dirty="0" smtClean="0">
              <a:solidFill>
                <a:schemeClr val="tx1"/>
              </a:solidFill>
            </a:endParaRPr>
          </a:p>
          <a:p>
            <a:r>
              <a:rPr lang="sr-Cyrl-CS" b="1" dirty="0" smtClean="0"/>
              <a:t>П Р Е Д А В А Њ Е    </a:t>
            </a:r>
            <a:r>
              <a:rPr lang="en-US" b="1" dirty="0" smtClean="0"/>
              <a:t>VII</a:t>
            </a:r>
            <a:endParaRPr lang="en-US" dirty="0" smtClean="0"/>
          </a:p>
          <a:p>
            <a:r>
              <a:rPr lang="sr-Cyrl-CS" b="1" dirty="0" smtClean="0"/>
              <a:t> </a:t>
            </a:r>
            <a:endParaRPr lang="en-US" dirty="0" smtClean="0"/>
          </a:p>
          <a:p>
            <a:r>
              <a:rPr lang="sr-Cyrl-RS" b="1" dirty="0" smtClean="0"/>
              <a:t>ПОСТУПАК У АРХИТЕКТОНСКОМ ПРОЈЕКТОВАЊУ</a:t>
            </a:r>
            <a:endParaRPr lang="en-US" dirty="0" smtClean="0"/>
          </a:p>
          <a:p>
            <a:r>
              <a:rPr lang="sr-Cyrl-CS" b="1" dirty="0" smtClean="0"/>
              <a:t> </a:t>
            </a:r>
            <a:endParaRPr lang="en-US" dirty="0" smtClean="0"/>
          </a:p>
          <a:p>
            <a:endParaRPr lang="sr-Latn-CS" dirty="0" smtClean="0">
              <a:solidFill>
                <a:schemeClr val="tx1"/>
              </a:solidFill>
            </a:endParaRPr>
          </a:p>
          <a:p>
            <a:r>
              <a:rPr lang="sr-Cyrl-CS" sz="2800" dirty="0" smtClean="0">
                <a:solidFill>
                  <a:schemeClr val="tx1"/>
                </a:solidFill>
              </a:rPr>
              <a:t>Мр</a:t>
            </a:r>
            <a:r>
              <a:rPr lang="en-US" sz="2800" dirty="0" smtClean="0">
                <a:solidFill>
                  <a:schemeClr val="tx1"/>
                </a:solidFill>
              </a:rPr>
              <a:t> </a:t>
            </a:r>
            <a:r>
              <a:rPr lang="sr-Cyrl-CS" sz="2800" dirty="0" smtClean="0">
                <a:solidFill>
                  <a:schemeClr val="tx1"/>
                </a:solidFill>
              </a:rPr>
              <a:t>Зоран Живковић дипл.инж.арх.</a:t>
            </a:r>
            <a:endParaRPr lang="sr-Latn-CS" sz="2800" dirty="0" smtClean="0">
              <a:solidFill>
                <a:schemeClr val="tx1"/>
              </a:solidFill>
            </a:endParaRPr>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sr-Cyrl-CS" b="1" dirty="0">
                <a:solidFill>
                  <a:schemeClr val="tx1"/>
                </a:solidFill>
              </a:rPr>
              <a:t>ПРОЈЕКТОВАЊЕ</a:t>
            </a:r>
            <a:r>
              <a:rPr lang="sr-Latn-CS" b="1" dirty="0">
                <a:solidFill>
                  <a:schemeClr val="tx1"/>
                </a:solidFill>
              </a:rPr>
              <a:t/>
            </a:r>
            <a:br>
              <a:rPr lang="sr-Latn-CS" b="1" dirty="0">
                <a:solidFill>
                  <a:schemeClr val="tx1"/>
                </a:solidFill>
              </a:rPr>
            </a:br>
            <a:r>
              <a:rPr lang="sr-Cyrl-RS" b="1" dirty="0"/>
              <a:t>ПОСТУПАК У АРХИТЕКТОНСКОМ ПРОЈЕКТОВАЊУ</a:t>
            </a:r>
            <a:r>
              <a:rPr lang="en-US" dirty="0"/>
              <a:t/>
            </a:r>
            <a:br>
              <a:rPr lang="en-US" dirty="0"/>
            </a:br>
            <a:endParaRPr lang="en-US" dirty="0"/>
          </a:p>
        </p:txBody>
      </p:sp>
      <p:sp>
        <p:nvSpPr>
          <p:cNvPr id="3" name="Content Placeholder 2"/>
          <p:cNvSpPr>
            <a:spLocks noGrp="1"/>
          </p:cNvSpPr>
          <p:nvPr>
            <p:ph idx="1"/>
          </p:nvPr>
        </p:nvSpPr>
        <p:spPr/>
        <p:txBody>
          <a:bodyPr>
            <a:normAutofit fontScale="92500" lnSpcReduction="20000"/>
          </a:bodyPr>
          <a:lstStyle/>
          <a:p>
            <a:r>
              <a:rPr lang="sr-Cyrl-CS" b="1" dirty="0"/>
              <a:t>Опис форме или примењених архитектонских облика садржи:</a:t>
            </a:r>
            <a:endParaRPr lang="en-US" b="1" dirty="0"/>
          </a:p>
          <a:p>
            <a:pPr lvl="0"/>
            <a:r>
              <a:rPr lang="sr-Cyrl-CS" dirty="0"/>
              <a:t>опис архитектонско </a:t>
            </a:r>
            <a:r>
              <a:rPr lang="sr-Cyrl-CS" dirty="0" err="1"/>
              <a:t>обликовних</a:t>
            </a:r>
            <a:r>
              <a:rPr lang="sr-Cyrl-CS" dirty="0"/>
              <a:t> елемената</a:t>
            </a:r>
            <a:endParaRPr lang="en-US" dirty="0"/>
          </a:p>
          <a:p>
            <a:pPr lvl="0"/>
            <a:r>
              <a:rPr lang="sr-Cyrl-CS" dirty="0"/>
              <a:t>опис примењених материјала (у спољном облагању фасаде крова итд, и у </a:t>
            </a:r>
            <a:r>
              <a:rPr lang="sr-Cyrl-CS" dirty="0" smtClean="0"/>
              <a:t>унутрашњим </a:t>
            </a:r>
            <a:r>
              <a:rPr lang="sr-Cyrl-CS" dirty="0"/>
              <a:t>облогама; подови, зидови, плафони)</a:t>
            </a:r>
            <a:endParaRPr lang="en-US" dirty="0"/>
          </a:p>
          <a:p>
            <a:pPr lvl="0"/>
            <a:r>
              <a:rPr lang="sr-Cyrl-CS" dirty="0"/>
              <a:t>опис спољног уређења (прилазне стазе , зеленило, елементи екстеријера </a:t>
            </a:r>
            <a:r>
              <a:rPr lang="sr-Cyrl-CS" dirty="0" err="1"/>
              <a:t>перголе</a:t>
            </a:r>
            <a:r>
              <a:rPr lang="sr-Cyrl-CS" dirty="0"/>
              <a:t> надстрешнице, базени и слично)</a:t>
            </a:r>
            <a:endParaRPr lang="en-US" dirty="0"/>
          </a:p>
          <a:p>
            <a:pPr lvl="0"/>
            <a:r>
              <a:rPr lang="sr-Cyrl-CS" dirty="0"/>
              <a:t>Опис колорита објекта</a:t>
            </a:r>
            <a:endParaRPr lang="en-US" dirty="0"/>
          </a:p>
          <a:p>
            <a:endParaRPr lang="en-US" dirty="0"/>
          </a:p>
          <a:p>
            <a:endParaRPr lang="en-US" dirty="0"/>
          </a:p>
        </p:txBody>
      </p:sp>
    </p:spTree>
    <p:extLst>
      <p:ext uri="{BB962C8B-B14F-4D97-AF65-F5344CB8AC3E}">
        <p14:creationId xmlns:p14="http://schemas.microsoft.com/office/powerpoint/2010/main" val="28824982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sr-Cyrl-CS" b="1" dirty="0">
                <a:solidFill>
                  <a:schemeClr val="tx1"/>
                </a:solidFill>
              </a:rPr>
              <a:t>ПРОЈЕКТОВАЊЕ</a:t>
            </a:r>
            <a:r>
              <a:rPr lang="sr-Latn-CS" b="1" dirty="0">
                <a:solidFill>
                  <a:schemeClr val="tx1"/>
                </a:solidFill>
              </a:rPr>
              <a:t/>
            </a:r>
            <a:br>
              <a:rPr lang="sr-Latn-CS" b="1" dirty="0">
                <a:solidFill>
                  <a:schemeClr val="tx1"/>
                </a:solidFill>
              </a:rPr>
            </a:br>
            <a:r>
              <a:rPr lang="sr-Cyrl-RS" b="1" dirty="0"/>
              <a:t>ПОСТУПАК У АРХИТЕКТОНСКОМ ПРОЈЕКТОВАЊУ</a:t>
            </a:r>
            <a:r>
              <a:rPr lang="en-US" dirty="0"/>
              <a:t/>
            </a:r>
            <a:br>
              <a:rPr lang="en-US" dirty="0"/>
            </a:br>
            <a:endParaRPr lang="en-US" dirty="0"/>
          </a:p>
        </p:txBody>
      </p:sp>
      <p:sp>
        <p:nvSpPr>
          <p:cNvPr id="3" name="Content Placeholder 2"/>
          <p:cNvSpPr>
            <a:spLocks noGrp="1"/>
          </p:cNvSpPr>
          <p:nvPr>
            <p:ph idx="1"/>
          </p:nvPr>
        </p:nvSpPr>
        <p:spPr/>
        <p:txBody>
          <a:bodyPr>
            <a:normAutofit/>
          </a:bodyPr>
          <a:lstStyle/>
          <a:p>
            <a:pPr lvl="8"/>
            <a:endParaRPr lang="en-US" dirty="0"/>
          </a:p>
          <a:p>
            <a:pPr algn="ctr"/>
            <a:r>
              <a:rPr lang="sr-Cyrl-RS" b="1" dirty="0"/>
              <a:t>ЗАКЉУЧАК</a:t>
            </a:r>
            <a:endParaRPr lang="en-US" b="1" dirty="0"/>
          </a:p>
          <a:p>
            <a:r>
              <a:rPr lang="sr-Cyrl-RS" dirty="0"/>
              <a:t>На основу претходно наведеног следи садржај и презентација техничке документације</a:t>
            </a:r>
            <a:endParaRPr lang="en-US" dirty="0"/>
          </a:p>
          <a:p>
            <a:endParaRPr lang="en-US" dirty="0"/>
          </a:p>
        </p:txBody>
      </p:sp>
    </p:spTree>
    <p:extLst>
      <p:ext uri="{BB962C8B-B14F-4D97-AF65-F5344CB8AC3E}">
        <p14:creationId xmlns:p14="http://schemas.microsoft.com/office/powerpoint/2010/main" val="26144804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sr-Cyrl-CS" b="1" dirty="0">
                <a:solidFill>
                  <a:schemeClr val="tx1"/>
                </a:solidFill>
              </a:rPr>
              <a:t>ПРОЈЕКТОВАЊЕ</a:t>
            </a:r>
            <a:r>
              <a:rPr lang="sr-Latn-CS" b="1" dirty="0">
                <a:solidFill>
                  <a:schemeClr val="tx1"/>
                </a:solidFill>
              </a:rPr>
              <a:t/>
            </a:r>
            <a:br>
              <a:rPr lang="sr-Latn-CS" b="1" dirty="0">
                <a:solidFill>
                  <a:schemeClr val="tx1"/>
                </a:solidFill>
              </a:rPr>
            </a:br>
            <a:r>
              <a:rPr lang="sr-Cyrl-RS" b="1" dirty="0"/>
              <a:t>ПОСТУПАК У АРХИТЕКТОНСКОМ ПРОЈЕКТОВАЊУ</a:t>
            </a:r>
            <a:endParaRPr lang="en-US" dirty="0"/>
          </a:p>
        </p:txBody>
      </p:sp>
      <p:sp>
        <p:nvSpPr>
          <p:cNvPr id="3" name="Content Placeholder 2"/>
          <p:cNvSpPr>
            <a:spLocks noGrp="1"/>
          </p:cNvSpPr>
          <p:nvPr>
            <p:ph idx="1"/>
          </p:nvPr>
        </p:nvSpPr>
        <p:spPr/>
        <p:txBody>
          <a:bodyPr/>
          <a:lstStyle/>
          <a:p>
            <a:pPr algn="ctr"/>
            <a:endParaRPr lang="sr-Cyrl-CS" b="1" dirty="0" smtClean="0"/>
          </a:p>
          <a:p>
            <a:pPr algn="ctr"/>
            <a:endParaRPr lang="sr-Cyrl-CS" b="1" dirty="0"/>
          </a:p>
          <a:p>
            <a:pPr algn="ctr"/>
            <a:r>
              <a:rPr lang="sr-Cyrl-CS" b="1" dirty="0" smtClean="0"/>
              <a:t>Садржај </a:t>
            </a:r>
            <a:r>
              <a:rPr lang="sr-Cyrl-CS" b="1" dirty="0"/>
              <a:t>и презентација техничке документације – </a:t>
            </a:r>
            <a:endParaRPr lang="sr-Cyrl-CS" b="1" dirty="0" smtClean="0"/>
          </a:p>
          <a:p>
            <a:pPr algn="ctr"/>
            <a:r>
              <a:rPr lang="sr-Cyrl-CS" b="1" dirty="0" smtClean="0"/>
              <a:t>ОБЈЕДИЊЕНА ПРОЦЕДУРА (ОП)</a:t>
            </a:r>
            <a:endParaRPr lang="en-US" dirty="0"/>
          </a:p>
          <a:p>
            <a:endParaRPr lang="en-US" dirty="0"/>
          </a:p>
        </p:txBody>
      </p:sp>
    </p:spTree>
    <p:extLst>
      <p:ext uri="{BB962C8B-B14F-4D97-AF65-F5344CB8AC3E}">
        <p14:creationId xmlns:p14="http://schemas.microsoft.com/office/powerpoint/2010/main" val="41265829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sr-Cyrl-CS" b="1" dirty="0">
                <a:solidFill>
                  <a:schemeClr val="tx1"/>
                </a:solidFill>
              </a:rPr>
              <a:t>ПРОЈЕКТОВАЊЕ</a:t>
            </a:r>
            <a:r>
              <a:rPr lang="sr-Latn-CS" b="1" dirty="0">
                <a:solidFill>
                  <a:schemeClr val="tx1"/>
                </a:solidFill>
              </a:rPr>
              <a:t/>
            </a:r>
            <a:br>
              <a:rPr lang="sr-Latn-CS" b="1" dirty="0">
                <a:solidFill>
                  <a:schemeClr val="tx1"/>
                </a:solidFill>
              </a:rPr>
            </a:br>
            <a:r>
              <a:rPr lang="sr-Cyrl-RS" b="1" dirty="0"/>
              <a:t>ПОСТУПАК У АРХИТЕКТОНСКОМ </a:t>
            </a:r>
            <a:r>
              <a:rPr lang="sr-Cyrl-RS" b="1" dirty="0" smtClean="0"/>
              <a:t>ПРОЈЕКТОВАЊУ</a:t>
            </a:r>
            <a:endParaRPr lang="en-US" dirty="0"/>
          </a:p>
        </p:txBody>
      </p:sp>
      <p:sp>
        <p:nvSpPr>
          <p:cNvPr id="3" name="Content Placeholder 2"/>
          <p:cNvSpPr>
            <a:spLocks noGrp="1"/>
          </p:cNvSpPr>
          <p:nvPr>
            <p:ph idx="1"/>
          </p:nvPr>
        </p:nvSpPr>
        <p:spPr/>
        <p:txBody>
          <a:bodyPr>
            <a:normAutofit fontScale="70000" lnSpcReduction="20000"/>
          </a:bodyPr>
          <a:lstStyle/>
          <a:p>
            <a:r>
              <a:rPr lang="sr-Cyrl-CS" dirty="0"/>
              <a:t>Техничка документација израђује се као: </a:t>
            </a:r>
            <a:endParaRPr lang="en-US" sz="4400" dirty="0"/>
          </a:p>
          <a:p>
            <a:r>
              <a:rPr lang="sr-Cyrl-CS" dirty="0"/>
              <a:t> </a:t>
            </a:r>
            <a:endParaRPr lang="en-US" sz="4400" dirty="0"/>
          </a:p>
          <a:p>
            <a:pPr marL="914400" lvl="2" indent="0">
              <a:buNone/>
            </a:pPr>
            <a:r>
              <a:rPr lang="sr-Cyrl-CS" sz="4000" b="1" dirty="0" smtClean="0"/>
              <a:t>1)генерални пројекат;</a:t>
            </a:r>
            <a:endParaRPr lang="en-US" sz="4000" b="1" dirty="0" smtClean="0"/>
          </a:p>
          <a:p>
            <a:r>
              <a:rPr lang="sr-Cyrl-CS" dirty="0" smtClean="0"/>
              <a:t>Генерални </a:t>
            </a:r>
            <a:r>
              <a:rPr lang="sr-Cyrl-CS" dirty="0"/>
              <a:t>пројекат садржи нарочито податке о: </a:t>
            </a:r>
            <a:r>
              <a:rPr lang="sr-Cyrl-CS" dirty="0" err="1"/>
              <a:t>макролокацији</a:t>
            </a:r>
            <a:r>
              <a:rPr lang="sr-Cyrl-CS" dirty="0"/>
              <a:t> објекта; општој диспозицији објекта; </a:t>
            </a:r>
            <a:r>
              <a:rPr lang="sr-Cyrl-CS" dirty="0" err="1"/>
              <a:t>техничкотехнолошкој</a:t>
            </a:r>
            <a:r>
              <a:rPr lang="sr-Cyrl-CS" dirty="0"/>
              <a:t> концепцији објекта; начину обезбеђења инфраструктуре; могућим варијантама просторних и техничких решења са становишта уклапања у простор; природним условима; процени утицаја на животну средину; </a:t>
            </a:r>
            <a:r>
              <a:rPr lang="sr-Cyrl-CS" dirty="0" err="1"/>
              <a:t>инжењерскогеолошким</a:t>
            </a:r>
            <a:r>
              <a:rPr lang="sr-Cyrl-CS" dirty="0"/>
              <a:t>-</a:t>
            </a:r>
            <a:r>
              <a:rPr lang="sr-Cyrl-CS" dirty="0" err="1"/>
              <a:t>геотехничким</a:t>
            </a:r>
            <a:r>
              <a:rPr lang="sr-Cyrl-CS" dirty="0"/>
              <a:t> карактеристикама терена са аспекта утврђивања генералне концепције и оправданости изградње објекта; истражним радовима за израду идејног пројекта; заштити природних и непокретних културних добара; функционалности и рационалности решења.</a:t>
            </a:r>
            <a:endParaRPr lang="en-US" sz="4400" dirty="0"/>
          </a:p>
          <a:p>
            <a:endParaRPr lang="en-US" dirty="0"/>
          </a:p>
        </p:txBody>
      </p:sp>
    </p:spTree>
    <p:extLst>
      <p:ext uri="{BB962C8B-B14F-4D97-AF65-F5344CB8AC3E}">
        <p14:creationId xmlns:p14="http://schemas.microsoft.com/office/powerpoint/2010/main" val="19073436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sr-Cyrl-CS" b="1" dirty="0">
                <a:solidFill>
                  <a:schemeClr val="tx1"/>
                </a:solidFill>
              </a:rPr>
              <a:t>ПРОЈЕКТОВАЊЕ</a:t>
            </a:r>
            <a:r>
              <a:rPr lang="sr-Latn-CS" b="1" dirty="0">
                <a:solidFill>
                  <a:schemeClr val="tx1"/>
                </a:solidFill>
              </a:rPr>
              <a:t/>
            </a:r>
            <a:br>
              <a:rPr lang="sr-Latn-CS" b="1" dirty="0">
                <a:solidFill>
                  <a:schemeClr val="tx1"/>
                </a:solidFill>
              </a:rPr>
            </a:br>
            <a:r>
              <a:rPr lang="sr-Cyrl-RS" b="1" dirty="0"/>
              <a:t>ПОСТУПАК У АРХИТЕКТОНСКОМ ПРОЈЕКТОВАЊУ</a:t>
            </a:r>
            <a:endParaRPr lang="en-US" dirty="0"/>
          </a:p>
        </p:txBody>
      </p:sp>
      <p:sp>
        <p:nvSpPr>
          <p:cNvPr id="3" name="Content Placeholder 2"/>
          <p:cNvSpPr>
            <a:spLocks noGrp="1"/>
          </p:cNvSpPr>
          <p:nvPr>
            <p:ph idx="1"/>
          </p:nvPr>
        </p:nvSpPr>
        <p:spPr/>
        <p:txBody>
          <a:bodyPr>
            <a:normAutofit fontScale="77500" lnSpcReduction="20000"/>
          </a:bodyPr>
          <a:lstStyle/>
          <a:p>
            <a:pPr marL="914400" lvl="2" indent="0">
              <a:buNone/>
            </a:pPr>
            <a:r>
              <a:rPr lang="sr-Cyrl-CS" sz="3600" b="1" dirty="0" smtClean="0"/>
              <a:t>2)идејно </a:t>
            </a:r>
            <a:r>
              <a:rPr lang="sr-Cyrl-CS" sz="3600" b="1" dirty="0"/>
              <a:t>решење; </a:t>
            </a:r>
            <a:endParaRPr lang="en-US" sz="3600" b="1" dirty="0"/>
          </a:p>
          <a:p>
            <a:r>
              <a:rPr lang="sr-Cyrl-CS" dirty="0"/>
              <a:t>Идејно решење се израђује за потребе прибављања </a:t>
            </a:r>
            <a:r>
              <a:rPr lang="sr-Cyrl-CS" dirty="0" err="1"/>
              <a:t>локацијских</a:t>
            </a:r>
            <a:r>
              <a:rPr lang="sr-Cyrl-CS" dirty="0"/>
              <a:t> услова, а може бити део урбанистичког пројекта за потребе урбанистичко-архитектонске разраде локације.</a:t>
            </a:r>
            <a:endParaRPr lang="en-US" sz="4400" dirty="0"/>
          </a:p>
          <a:p>
            <a:r>
              <a:rPr lang="sr-Cyrl-CS" dirty="0"/>
              <a:t> </a:t>
            </a:r>
            <a:endParaRPr lang="en-US" sz="4400" dirty="0"/>
          </a:p>
          <a:p>
            <a:r>
              <a:rPr lang="sr-Cyrl-CS" dirty="0"/>
              <a:t> </a:t>
            </a:r>
            <a:endParaRPr lang="en-US" sz="4400" dirty="0"/>
          </a:p>
          <a:p>
            <a:pPr marL="914400" lvl="2" indent="0">
              <a:buNone/>
            </a:pPr>
            <a:r>
              <a:rPr lang="sr-Cyrl-CS" sz="3600" b="1" dirty="0" smtClean="0"/>
              <a:t>3)идејни </a:t>
            </a:r>
            <a:r>
              <a:rPr lang="sr-Cyrl-CS" sz="3600" b="1" dirty="0"/>
              <a:t>пројекат; </a:t>
            </a:r>
            <a:endParaRPr lang="en-US" sz="3600" b="1" dirty="0"/>
          </a:p>
          <a:p>
            <a:r>
              <a:rPr lang="sr-Cyrl-CS" dirty="0"/>
              <a:t>Идејни пројекат се израђује за потребе изградње објеката и извођења радова из члана 145. овог закона, као и за објекте из члана 133. овог закона, када подлеже стручној контроли од стране </a:t>
            </a:r>
            <a:r>
              <a:rPr lang="sr-Cyrl-CS" dirty="0" err="1"/>
              <a:t>ревизионе</a:t>
            </a:r>
            <a:r>
              <a:rPr lang="sr-Cyrl-CS" dirty="0"/>
              <a:t> комисије.</a:t>
            </a:r>
            <a:endParaRPr lang="en-US" sz="4400" dirty="0"/>
          </a:p>
          <a:p>
            <a:endParaRPr lang="en-US" dirty="0"/>
          </a:p>
        </p:txBody>
      </p:sp>
    </p:spTree>
    <p:extLst>
      <p:ext uri="{BB962C8B-B14F-4D97-AF65-F5344CB8AC3E}">
        <p14:creationId xmlns:p14="http://schemas.microsoft.com/office/powerpoint/2010/main" val="4658748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sr-Cyrl-CS" b="1" dirty="0">
                <a:solidFill>
                  <a:schemeClr val="tx1"/>
                </a:solidFill>
              </a:rPr>
              <a:t>ПРОЈЕКТОВАЊЕ</a:t>
            </a:r>
            <a:r>
              <a:rPr lang="sr-Latn-CS" b="1" dirty="0">
                <a:solidFill>
                  <a:schemeClr val="tx1"/>
                </a:solidFill>
              </a:rPr>
              <a:t/>
            </a:r>
            <a:br>
              <a:rPr lang="sr-Latn-CS" b="1" dirty="0">
                <a:solidFill>
                  <a:schemeClr val="tx1"/>
                </a:solidFill>
              </a:rPr>
            </a:br>
            <a:r>
              <a:rPr lang="sr-Cyrl-RS" b="1" dirty="0"/>
              <a:t>ПОСТУПАК У АРХИТЕКТОНСКОМ ПРОЈЕКТОВАЊУ</a:t>
            </a:r>
            <a:endParaRPr lang="en-US" dirty="0"/>
          </a:p>
        </p:txBody>
      </p:sp>
      <p:sp>
        <p:nvSpPr>
          <p:cNvPr id="3" name="Content Placeholder 2"/>
          <p:cNvSpPr>
            <a:spLocks noGrp="1"/>
          </p:cNvSpPr>
          <p:nvPr>
            <p:ph idx="1"/>
          </p:nvPr>
        </p:nvSpPr>
        <p:spPr/>
        <p:txBody>
          <a:bodyPr>
            <a:normAutofit fontScale="77500" lnSpcReduction="20000"/>
          </a:bodyPr>
          <a:lstStyle/>
          <a:p>
            <a:pPr marL="914400" lvl="2" indent="0">
              <a:buNone/>
            </a:pPr>
            <a:r>
              <a:rPr lang="sr-Cyrl-CS" sz="3600" b="1" dirty="0" smtClean="0"/>
              <a:t>4)пројекат </a:t>
            </a:r>
            <a:r>
              <a:rPr lang="sr-Cyrl-CS" sz="3600" b="1" dirty="0"/>
              <a:t>за грађевинску дозволу; </a:t>
            </a:r>
            <a:endParaRPr lang="en-US" sz="3600" b="1" dirty="0"/>
          </a:p>
          <a:p>
            <a:r>
              <a:rPr lang="sr-Cyrl-CS" dirty="0"/>
              <a:t>Пројекат за грађевинску дозволу се израђује за потребе прибављања решења о грађевинској дозволи. Пројекат из става 1. овог члана обавезно садржи и изјаву главног пројектанта, одговорног пројектанта и вршиоца техничке контроле, којом се потврђује да је пројекат израђен у складу са </a:t>
            </a:r>
            <a:r>
              <a:rPr lang="sr-Cyrl-CS" dirty="0" err="1"/>
              <a:t>локацијским</a:t>
            </a:r>
            <a:r>
              <a:rPr lang="sr-Cyrl-CS" dirty="0"/>
              <a:t> условима, прописима и правилима струке. За објекте за које је законом којим се уређује заштита од пожара прописана мера обавезне заштите од пожара, саставни део пројекта за грађевинску дозволу јесте и елаборат о заштити од пожара. Елаборат о заштити од пожара израђује лице са одговарајућом лиценцом издатом у складу са прописима којима се уређује заштита од пожара. </a:t>
            </a:r>
            <a:endParaRPr lang="en-US" sz="4400" dirty="0"/>
          </a:p>
          <a:p>
            <a:endParaRPr lang="en-US" dirty="0"/>
          </a:p>
        </p:txBody>
      </p:sp>
    </p:spTree>
    <p:extLst>
      <p:ext uri="{BB962C8B-B14F-4D97-AF65-F5344CB8AC3E}">
        <p14:creationId xmlns:p14="http://schemas.microsoft.com/office/powerpoint/2010/main" val="13283245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sr-Cyrl-CS" b="1" dirty="0">
                <a:solidFill>
                  <a:schemeClr val="tx1"/>
                </a:solidFill>
              </a:rPr>
              <a:t>ПРОЈЕКТОВАЊЕ</a:t>
            </a:r>
            <a:r>
              <a:rPr lang="sr-Latn-CS" b="1" dirty="0">
                <a:solidFill>
                  <a:schemeClr val="tx1"/>
                </a:solidFill>
              </a:rPr>
              <a:t/>
            </a:r>
            <a:br>
              <a:rPr lang="sr-Latn-CS" b="1" dirty="0">
                <a:solidFill>
                  <a:schemeClr val="tx1"/>
                </a:solidFill>
              </a:rPr>
            </a:br>
            <a:r>
              <a:rPr lang="sr-Cyrl-RS" b="1" dirty="0"/>
              <a:t>ПОСТУПАК У АРХИТЕКТОНСКОМ ПРОЈЕКТОВАЊУ</a:t>
            </a:r>
            <a:endParaRPr lang="en-US" dirty="0"/>
          </a:p>
        </p:txBody>
      </p:sp>
      <p:sp>
        <p:nvSpPr>
          <p:cNvPr id="3" name="Content Placeholder 2"/>
          <p:cNvSpPr>
            <a:spLocks noGrp="1"/>
          </p:cNvSpPr>
          <p:nvPr>
            <p:ph idx="1"/>
          </p:nvPr>
        </p:nvSpPr>
        <p:spPr/>
        <p:txBody>
          <a:bodyPr>
            <a:normAutofit fontScale="47500" lnSpcReduction="20000"/>
          </a:bodyPr>
          <a:lstStyle/>
          <a:p>
            <a:pPr marL="914400" lvl="2" indent="0">
              <a:buNone/>
            </a:pPr>
            <a:r>
              <a:rPr lang="sr-Cyrl-CS" sz="5100" b="1" dirty="0" smtClean="0"/>
              <a:t>5)пројекат </a:t>
            </a:r>
            <a:r>
              <a:rPr lang="sr-Cyrl-CS" sz="5100" b="1" dirty="0"/>
              <a:t>за извођење; </a:t>
            </a:r>
            <a:endParaRPr lang="en-US" sz="5100" b="1" dirty="0"/>
          </a:p>
          <a:p>
            <a:r>
              <a:rPr lang="sr-Cyrl-CS" dirty="0"/>
              <a:t> </a:t>
            </a:r>
            <a:endParaRPr lang="en-US" sz="4400" dirty="0"/>
          </a:p>
          <a:p>
            <a:r>
              <a:rPr lang="sr-Cyrl-CS" dirty="0"/>
              <a:t>Пројекат за извођење израђује се за потребе извођења радова на грађењу. Пројекат за извођење је скуп међусобно усаглашених пројеката којим се утврђују грађевинско-техничке, технолошке и експлоатационе карактеристике објекта са опремом и инсталацијама, техничко-технолошка и организациона решења за градњу објекта, инвестициона вредност објекта и услови одржавања објекта. </a:t>
            </a:r>
            <a:endParaRPr lang="en-US" sz="4400" dirty="0"/>
          </a:p>
          <a:p>
            <a:r>
              <a:rPr lang="sr-Cyrl-CS" dirty="0"/>
              <a:t>Пројекат из става 1. овог члана обавезно садржи и изјаву главног пројектанта и изјаве одговорних пројектаната којима се потврђује да је пројекат израђен у складу са </a:t>
            </a:r>
            <a:r>
              <a:rPr lang="sr-Cyrl-CS" dirty="0" err="1"/>
              <a:t>локацијским</a:t>
            </a:r>
            <a:r>
              <a:rPr lang="sr-Cyrl-CS" dirty="0"/>
              <a:t> условима, грађевинском дозволом, пројектом за грађевинску дозволу, прописима и правилима струке. Пројекат за извођење се може израђивати и у фазама, у ком случају се радови изводе само за ону фазу за коју је пројекат за извођење потврђен у складу са ставом 3. овог члана. За објекте за које се у складу са законом којим се уређује заштита од пожара прибавља сагласност на технички документ, пре издавања употребне дозволе прибавља се сагласност на пројекат за извођење. Сагласност из става 5. овог члана прибавља се у поступку обједињене процедуре, у року од 15 дана од дана подношења захтева, односно у року од 30 дана у случају да се прибавља за објекте из члана 133. овог закона. 1.8.</a:t>
            </a:r>
            <a:endParaRPr lang="en-US" sz="4400" dirty="0"/>
          </a:p>
          <a:p>
            <a:endParaRPr lang="en-US" dirty="0"/>
          </a:p>
        </p:txBody>
      </p:sp>
    </p:spTree>
    <p:extLst>
      <p:ext uri="{BB962C8B-B14F-4D97-AF65-F5344CB8AC3E}">
        <p14:creationId xmlns:p14="http://schemas.microsoft.com/office/powerpoint/2010/main" val="18925781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sr-Cyrl-CS" b="1" dirty="0">
                <a:solidFill>
                  <a:schemeClr val="tx1"/>
                </a:solidFill>
              </a:rPr>
              <a:t>ПРОЈЕКТОВАЊЕ</a:t>
            </a:r>
            <a:r>
              <a:rPr lang="sr-Latn-CS" b="1" dirty="0">
                <a:solidFill>
                  <a:schemeClr val="tx1"/>
                </a:solidFill>
              </a:rPr>
              <a:t/>
            </a:r>
            <a:br>
              <a:rPr lang="sr-Latn-CS" b="1" dirty="0">
                <a:solidFill>
                  <a:schemeClr val="tx1"/>
                </a:solidFill>
              </a:rPr>
            </a:br>
            <a:r>
              <a:rPr lang="sr-Cyrl-RS" b="1" dirty="0"/>
              <a:t>ПОСТУПАК У АРХИТЕКТОНСКОМ ПРОЈЕКТОВАЊУ</a:t>
            </a:r>
            <a:endParaRPr lang="en-US" dirty="0"/>
          </a:p>
        </p:txBody>
      </p:sp>
      <p:sp>
        <p:nvSpPr>
          <p:cNvPr id="3" name="Content Placeholder 2"/>
          <p:cNvSpPr>
            <a:spLocks noGrp="1"/>
          </p:cNvSpPr>
          <p:nvPr>
            <p:ph idx="1"/>
          </p:nvPr>
        </p:nvSpPr>
        <p:spPr/>
        <p:txBody>
          <a:bodyPr>
            <a:normAutofit fontScale="70000" lnSpcReduction="20000"/>
          </a:bodyPr>
          <a:lstStyle/>
          <a:p>
            <a:r>
              <a:rPr lang="sr-Cyrl-CS" sz="4000" b="1" dirty="0"/>
              <a:t>6) пројекат изведеног објекта.</a:t>
            </a:r>
            <a:endParaRPr lang="en-US" sz="4000" b="1" dirty="0"/>
          </a:p>
          <a:p>
            <a:r>
              <a:rPr lang="sr-Cyrl-CS" b="1" dirty="0"/>
              <a:t> </a:t>
            </a:r>
            <a:endParaRPr lang="en-US" dirty="0"/>
          </a:p>
          <a:p>
            <a:r>
              <a:rPr lang="sr-Cyrl-CS" dirty="0"/>
              <a:t>Пројекат изведеног објекта израђује се за потребе прибављања употребне дозволе, коришћења и одржавања објекта. Пројекат изведеног објекта израђује се за све објекте за које се по одредбама овог закона прибавља грађевинска дозвола. Пројекат изведеног објекта је пројекат за извођење са изменама насталим у току грађења објекта. Пројекат изведеног објекта не подлеже техничкој контроли, осим када се израђује за потребе легализације објеката. У случају да у току грађења објекта није </a:t>
            </a:r>
            <a:r>
              <a:rPr lang="sr-Cyrl-CS" dirty="0" err="1"/>
              <a:t>одступљено</a:t>
            </a:r>
            <a:r>
              <a:rPr lang="sr-Cyrl-CS" dirty="0"/>
              <a:t> од пројекта за извођење, инвеститор, лице које врши стручни надзор и извођач радова потврђују и оверавају на пројекту за извођење да је изведено стање једнако пројектованом стању. </a:t>
            </a:r>
            <a:endParaRPr lang="en-US" dirty="0"/>
          </a:p>
          <a:p>
            <a:endParaRPr lang="en-US" dirty="0"/>
          </a:p>
        </p:txBody>
      </p:sp>
    </p:spTree>
    <p:extLst>
      <p:ext uri="{BB962C8B-B14F-4D97-AF65-F5344CB8AC3E}">
        <p14:creationId xmlns:p14="http://schemas.microsoft.com/office/powerpoint/2010/main" val="30813228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sr-Cyrl-CS" b="1" dirty="0">
                <a:solidFill>
                  <a:schemeClr val="tx1"/>
                </a:solidFill>
              </a:rPr>
              <a:t>ПРОЈЕКТОВАЊЕ</a:t>
            </a:r>
            <a:r>
              <a:rPr lang="sr-Latn-CS" b="1" dirty="0">
                <a:solidFill>
                  <a:schemeClr val="tx1"/>
                </a:solidFill>
              </a:rPr>
              <a:t/>
            </a:r>
            <a:br>
              <a:rPr lang="sr-Latn-CS" b="1" dirty="0">
                <a:solidFill>
                  <a:schemeClr val="tx1"/>
                </a:solidFill>
              </a:rPr>
            </a:br>
            <a:r>
              <a:rPr lang="sr-Cyrl-RS" b="1" dirty="0"/>
              <a:t>ПОСТУПАК У АРХИТЕКТОНСКОМ ПРОЈЕКТОВАЊУ</a:t>
            </a:r>
            <a:endParaRPr lang="en-US" dirty="0"/>
          </a:p>
        </p:txBody>
      </p:sp>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667000" y="1905000"/>
            <a:ext cx="3966433" cy="4525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891173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sr-Cyrl-CS" b="1" dirty="0">
                <a:solidFill>
                  <a:schemeClr val="tx1"/>
                </a:solidFill>
              </a:rPr>
              <a:t>ПРОЈЕКТОВАЊЕ</a:t>
            </a:r>
            <a:r>
              <a:rPr lang="sr-Latn-CS" b="1" dirty="0">
                <a:solidFill>
                  <a:schemeClr val="tx1"/>
                </a:solidFill>
              </a:rPr>
              <a:t/>
            </a:r>
            <a:br>
              <a:rPr lang="sr-Latn-CS" b="1" dirty="0">
                <a:solidFill>
                  <a:schemeClr val="tx1"/>
                </a:solidFill>
              </a:rPr>
            </a:br>
            <a:r>
              <a:rPr lang="sr-Cyrl-RS" b="1" dirty="0"/>
              <a:t>ПОСТУПАК У АРХИТЕКТОНСКОМ ПРОЈЕКТОВАЊУ</a:t>
            </a:r>
            <a:endParaRPr lang="en-US" dirty="0"/>
          </a:p>
        </p:txBody>
      </p:sp>
      <p:sp>
        <p:nvSpPr>
          <p:cNvPr id="3" name="Content Placeholder 2"/>
          <p:cNvSpPr>
            <a:spLocks noGrp="1"/>
          </p:cNvSpPr>
          <p:nvPr>
            <p:ph idx="1"/>
          </p:nvPr>
        </p:nvSpPr>
        <p:spPr/>
        <p:txBody>
          <a:bodyPr>
            <a:normAutofit fontScale="55000" lnSpcReduction="20000"/>
          </a:bodyPr>
          <a:lstStyle/>
          <a:p>
            <a:r>
              <a:rPr lang="sr-Cyrl-CS" b="1" dirty="0"/>
              <a:t>ЗАКОН О ПЛАНИРАЊУ И ИЗГРАДЊИ</a:t>
            </a:r>
            <a:endParaRPr lang="en-US" dirty="0"/>
          </a:p>
          <a:p>
            <a:r>
              <a:rPr lang="sr-Cyrl-CS" b="1" dirty="0"/>
              <a:t> </a:t>
            </a:r>
            <a:endParaRPr lang="en-US" dirty="0"/>
          </a:p>
          <a:p>
            <a:r>
              <a:rPr lang="sr-Cyrl-CS" b="1" dirty="0"/>
              <a:t>Спровођење обједињене процедуре Надлежни орган: </a:t>
            </a:r>
            <a:endParaRPr lang="en-US" dirty="0"/>
          </a:p>
          <a:p>
            <a:r>
              <a:rPr lang="sr-Cyrl-CS" b="1" dirty="0"/>
              <a:t> </a:t>
            </a:r>
            <a:endParaRPr lang="en-US" dirty="0"/>
          </a:p>
          <a:p>
            <a:r>
              <a:rPr lang="sr-Cyrl-CS" dirty="0"/>
              <a:t>1) по захтеву за издавање </a:t>
            </a:r>
            <a:r>
              <a:rPr lang="sr-Cyrl-CS" dirty="0" err="1"/>
              <a:t>локацијских</a:t>
            </a:r>
            <a:r>
              <a:rPr lang="sr-Cyrl-CS" dirty="0"/>
              <a:t> услова, те услове издаје најкасније у року од пет радних дана од прибављања свих услова, исправа и других докумената у складу са чланом 8б овог закона; </a:t>
            </a:r>
            <a:endParaRPr lang="en-US" dirty="0"/>
          </a:p>
          <a:p>
            <a:r>
              <a:rPr lang="sr-Cyrl-CS" dirty="0"/>
              <a:t>2) по захтеву за издавање грађевинске дозволе, дозволу издаје најкасније у року од пет радних дана од дана подношења захтева за издавање грађевинске дозволе; </a:t>
            </a:r>
            <a:endParaRPr lang="en-US" dirty="0"/>
          </a:p>
          <a:p>
            <a:r>
              <a:rPr lang="sr-Cyrl-CS" dirty="0"/>
              <a:t>3) по пријави радова, потврђује њен пријем пријаве без одлагања, осим ако се уз пријаву радова подноси средство обезбеђења из члана 98. овог закона, у ком случају након провере ваљаности средства обезбеђења пријаву радова потврђује, односно одбацује решењем, у року од пет радних дана; </a:t>
            </a:r>
            <a:endParaRPr lang="en-US" dirty="0"/>
          </a:p>
          <a:p>
            <a:r>
              <a:rPr lang="sr-Cyrl-CS" dirty="0"/>
              <a:t>4) по захтеву за прикључење објекта на инфраструктуру, упућује тај захтев имаоцу јавних овлашћења у року од три радна дана од дана подношења захтева; </a:t>
            </a:r>
            <a:endParaRPr lang="en-US" dirty="0"/>
          </a:p>
          <a:p>
            <a:r>
              <a:rPr lang="sr-Cyrl-CS" dirty="0"/>
              <a:t>5) по захтеву за издавање употребне дозволе, дозволу издаје најкасније у року од пет радних дана од дана подношења захтева за издавање употребне дозволе; </a:t>
            </a:r>
            <a:endParaRPr lang="en-US" dirty="0"/>
          </a:p>
          <a:p>
            <a:endParaRPr lang="en-US" dirty="0"/>
          </a:p>
        </p:txBody>
      </p:sp>
    </p:spTree>
    <p:extLst>
      <p:ext uri="{BB962C8B-B14F-4D97-AF65-F5344CB8AC3E}">
        <p14:creationId xmlns:p14="http://schemas.microsoft.com/office/powerpoint/2010/main" val="23470962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sr-Cyrl-CS" b="1" dirty="0" smtClean="0">
                <a:solidFill>
                  <a:schemeClr val="tx1"/>
                </a:solidFill>
              </a:rPr>
              <a:t>ПРОЈЕКТОВАЊЕ</a:t>
            </a:r>
            <a:r>
              <a:rPr lang="sr-Latn-CS" b="1" dirty="0" smtClean="0">
                <a:solidFill>
                  <a:schemeClr val="tx1"/>
                </a:solidFill>
              </a:rPr>
              <a:t/>
            </a:r>
            <a:br>
              <a:rPr lang="sr-Latn-CS" b="1" dirty="0" smtClean="0">
                <a:solidFill>
                  <a:schemeClr val="tx1"/>
                </a:solidFill>
              </a:rPr>
            </a:br>
            <a:r>
              <a:rPr lang="sr-Cyrl-RS" b="1" dirty="0"/>
              <a:t>ПОСТУПАК У АРХИТЕКТОНСКОМ ПРОЈЕКТОВАЊУ</a:t>
            </a:r>
            <a:endParaRPr lang="en-US" dirty="0"/>
          </a:p>
        </p:txBody>
      </p:sp>
      <p:sp>
        <p:nvSpPr>
          <p:cNvPr id="3" name="Content Placeholder 2"/>
          <p:cNvSpPr>
            <a:spLocks noGrp="1"/>
          </p:cNvSpPr>
          <p:nvPr>
            <p:ph idx="1"/>
          </p:nvPr>
        </p:nvSpPr>
        <p:spPr>
          <a:xfrm>
            <a:off x="457200" y="1600200"/>
            <a:ext cx="8229600" cy="5029200"/>
          </a:xfrm>
        </p:spPr>
        <p:txBody>
          <a:bodyPr>
            <a:normAutofit fontScale="77500" lnSpcReduction="20000"/>
          </a:bodyPr>
          <a:lstStyle/>
          <a:p>
            <a:r>
              <a:rPr lang="sr-Cyrl-CS" b="1" dirty="0"/>
              <a:t>Пројектни задатак – појам и дефиниција </a:t>
            </a:r>
            <a:endParaRPr lang="en-US" dirty="0"/>
          </a:p>
          <a:p>
            <a:r>
              <a:rPr lang="sr-Cyrl-CS" dirty="0"/>
              <a:t>Пројектни задатак је један од најважнијих докумената за пројектанта, јер је дат од стране инвеститора који жели да изведе објекат на начин како је то образложено у пројектном задатку. Текст пројектног задатка је по обичају доста обиман, а садржајно је на различите начине конципиран, тако да их има и на око двадесетак страна Уобичајено је да се доста текста посвећује опреми у објекту, позивима на постојеће прописе, а уобичајено је да је врло мало или нимало места посвећено будућим корисницима, који су у већини случајева непознати. Још је карактеристично да се дају подаци, ако је стамбени објекат у питању о тачном броју станова, структури станова, а остали технички и урбанистички подаци су дати уопштено.</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sr-Cyrl-CS" b="1" dirty="0">
                <a:solidFill>
                  <a:schemeClr val="tx1"/>
                </a:solidFill>
              </a:rPr>
              <a:t>ПРОЈЕКТОВАЊЕ</a:t>
            </a:r>
            <a:r>
              <a:rPr lang="sr-Latn-CS" b="1" dirty="0">
                <a:solidFill>
                  <a:schemeClr val="tx1"/>
                </a:solidFill>
              </a:rPr>
              <a:t/>
            </a:r>
            <a:br>
              <a:rPr lang="sr-Latn-CS" b="1" dirty="0">
                <a:solidFill>
                  <a:schemeClr val="tx1"/>
                </a:solidFill>
              </a:rPr>
            </a:br>
            <a:r>
              <a:rPr lang="sr-Cyrl-RS" b="1" dirty="0"/>
              <a:t>ПОСТУПАК У АРХИТЕКТОНСКОМ ПРОЈЕКТОВАЊУ</a:t>
            </a:r>
            <a:endParaRPr lang="en-US" dirty="0"/>
          </a:p>
        </p:txBody>
      </p:sp>
      <p:sp>
        <p:nvSpPr>
          <p:cNvPr id="4" name="Content Placeholder 3"/>
          <p:cNvSpPr>
            <a:spLocks noGrp="1"/>
          </p:cNvSpPr>
          <p:nvPr>
            <p:ph idx="1"/>
          </p:nvPr>
        </p:nvSpPr>
        <p:spPr/>
        <p:txBody>
          <a:bodyPr>
            <a:normAutofit fontScale="62500" lnSpcReduction="20000"/>
          </a:bodyPr>
          <a:lstStyle/>
          <a:p>
            <a:r>
              <a:rPr lang="sr-Cyrl-CS" dirty="0"/>
              <a:t>6) по захтеву за издавање решења из члана 145. овог закона решење издаје најкасније у року од пет радних дана од дана подношења захтева. Форму и садржину захтева и пријаве из става 1. овог члана, као и документације која се подноси уз захтеве и пријаву, прописује министар надлежан за послове грађевинарства. У оквиру рокова прописаних у ставу 1. овог члана, надлежни орган је дужан да по службеној дужности, у име и за рачун подносиоца захтева, прибавља све акте, услове и друга документа, које издају имаоци јавних овлашћења, а услов су за спровођење обједињене процедуре. Примерак издате грађевинске дозволе и пријаве радова надлежни орган доставља грађевинској инспекцији без одлагања. Ако је овим законом прописано да се у посебним случајевима грађења, односно извођења радова, не спроводи одређена фаза обједињене процедуре или је та фаза поједностављена, за спровођење поједностављене и преосталих фаза обједињене процедуре важе рокови прописани у ставу 1. овог члана, ако другачије није прописано законом.</a:t>
            </a:r>
            <a:endParaRPr lang="en-US" dirty="0"/>
          </a:p>
          <a:p>
            <a:endParaRPr lang="en-US" dirty="0"/>
          </a:p>
        </p:txBody>
      </p:sp>
    </p:spTree>
    <p:extLst>
      <p:ext uri="{BB962C8B-B14F-4D97-AF65-F5344CB8AC3E}">
        <p14:creationId xmlns:p14="http://schemas.microsoft.com/office/powerpoint/2010/main" val="36966751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sr-Cyrl-CS" b="1" dirty="0">
                <a:solidFill>
                  <a:schemeClr val="tx1"/>
                </a:solidFill>
              </a:rPr>
              <a:t>ПРОЈЕКТОВАЊЕ</a:t>
            </a:r>
            <a:r>
              <a:rPr lang="sr-Latn-CS" b="1" dirty="0">
                <a:solidFill>
                  <a:schemeClr val="tx1"/>
                </a:solidFill>
              </a:rPr>
              <a:t/>
            </a:r>
            <a:br>
              <a:rPr lang="sr-Latn-CS" b="1" dirty="0">
                <a:solidFill>
                  <a:schemeClr val="tx1"/>
                </a:solidFill>
              </a:rPr>
            </a:br>
            <a:r>
              <a:rPr lang="sr-Cyrl-RS" b="1" dirty="0"/>
              <a:t>ПОСТУПАК У АРХИТЕКТОНСКОМ ПРОЈЕКТОВАЊУ</a:t>
            </a:r>
            <a:endParaRPr lang="en-US" dirty="0"/>
          </a:p>
        </p:txBody>
      </p:sp>
      <p:sp>
        <p:nvSpPr>
          <p:cNvPr id="3" name="Content Placeholder 2"/>
          <p:cNvSpPr>
            <a:spLocks noGrp="1"/>
          </p:cNvSpPr>
          <p:nvPr>
            <p:ph idx="1"/>
          </p:nvPr>
        </p:nvSpPr>
        <p:spPr/>
        <p:txBody>
          <a:bodyPr>
            <a:normAutofit fontScale="92500" lnSpcReduction="20000"/>
          </a:bodyPr>
          <a:lstStyle/>
          <a:p>
            <a:r>
              <a:rPr lang="sr-Cyrl-CS" b="1" dirty="0"/>
              <a:t>Законска и подзаконска акта</a:t>
            </a:r>
            <a:endParaRPr lang="en-US" dirty="0"/>
          </a:p>
          <a:p>
            <a:r>
              <a:rPr lang="sr-Cyrl-CS" b="1" dirty="0"/>
              <a:t> </a:t>
            </a:r>
            <a:endParaRPr lang="en-US" dirty="0"/>
          </a:p>
          <a:p>
            <a:r>
              <a:rPr lang="sr-Cyrl-CS" b="1" dirty="0"/>
              <a:t> </a:t>
            </a:r>
            <a:endParaRPr lang="en-US" dirty="0"/>
          </a:p>
          <a:p>
            <a:r>
              <a:rPr lang="sr-Cyrl-CS" b="1" dirty="0"/>
              <a:t>	Прописи и правилници</a:t>
            </a:r>
            <a:endParaRPr lang="en-US" dirty="0"/>
          </a:p>
          <a:p>
            <a:r>
              <a:rPr lang="sr-Cyrl-CS" dirty="0"/>
              <a:t>За посебне проблеме пројектовања користи се посебни правилници и упутства која ближе одређују структуре одређених објеката, њихове функционалне захтеве, обликовне карактеристике, примењене материјале и </a:t>
            </a:r>
            <a:r>
              <a:rPr lang="sr-Cyrl-CS" dirty="0" smtClean="0"/>
              <a:t>слично</a:t>
            </a:r>
            <a:r>
              <a:rPr lang="sr-Cyrl-CS" dirty="0"/>
              <a:t>.</a:t>
            </a:r>
            <a:endParaRPr lang="en-US" dirty="0"/>
          </a:p>
          <a:p>
            <a:endParaRPr lang="en-US" dirty="0"/>
          </a:p>
          <a:p>
            <a:endParaRPr lang="en-US" dirty="0"/>
          </a:p>
        </p:txBody>
      </p:sp>
    </p:spTree>
    <p:extLst>
      <p:ext uri="{BB962C8B-B14F-4D97-AF65-F5344CB8AC3E}">
        <p14:creationId xmlns:p14="http://schemas.microsoft.com/office/powerpoint/2010/main" val="4841903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sr-Cyrl-CS" b="1" dirty="0">
                <a:solidFill>
                  <a:schemeClr val="tx1"/>
                </a:solidFill>
              </a:rPr>
              <a:t>ПРОЈЕКТОВАЊЕ</a:t>
            </a:r>
            <a:r>
              <a:rPr lang="sr-Latn-CS" b="1" dirty="0">
                <a:solidFill>
                  <a:schemeClr val="tx1"/>
                </a:solidFill>
              </a:rPr>
              <a:t/>
            </a:r>
            <a:br>
              <a:rPr lang="sr-Latn-CS" b="1" dirty="0">
                <a:solidFill>
                  <a:schemeClr val="tx1"/>
                </a:solidFill>
              </a:rPr>
            </a:br>
            <a:r>
              <a:rPr lang="sr-Cyrl-RS" b="1" dirty="0"/>
              <a:t>ПОСТУПАК У АРХИТЕКТОНСКОМ ПРОЈЕКТОВАЊУ</a:t>
            </a:r>
            <a:endParaRPr lang="en-US" dirty="0"/>
          </a:p>
        </p:txBody>
      </p:sp>
      <p:sp>
        <p:nvSpPr>
          <p:cNvPr id="3" name="Content Placeholder 2"/>
          <p:cNvSpPr>
            <a:spLocks noGrp="1"/>
          </p:cNvSpPr>
          <p:nvPr>
            <p:ph idx="1"/>
          </p:nvPr>
        </p:nvSpPr>
        <p:spPr/>
        <p:txBody>
          <a:bodyPr>
            <a:normAutofit fontScale="62500" lnSpcReduction="20000"/>
          </a:bodyPr>
          <a:lstStyle/>
          <a:p>
            <a:r>
              <a:rPr lang="sr-Cyrl-CS" dirty="0"/>
              <a:t>Примери :</a:t>
            </a:r>
            <a:endParaRPr lang="en-US" dirty="0"/>
          </a:p>
          <a:p>
            <a:pPr lvl="0"/>
            <a:r>
              <a:rPr lang="sr-Cyrl-CS" b="1" dirty="0"/>
              <a:t>ПРАВИЛНИК О БЛИЖИМ УСЛОВИМА ЗА ПОЧЕТАК РАДА И ОБАВЉАЊЕ ДЕЛАТНОСТИ УСТАНОВА ЗА ДЕЦУ (Објављен у "Сл. гласнику РС", бр. 50/94 и 6/96)</a:t>
            </a:r>
            <a:endParaRPr lang="en-US" dirty="0"/>
          </a:p>
          <a:p>
            <a:pPr lvl="0"/>
            <a:r>
              <a:rPr lang="sr-Cyrl-CS" b="1" dirty="0"/>
              <a:t>Правилник о условима и нормативима за пројектовање стамбених зграда и станова</a:t>
            </a:r>
            <a:endParaRPr lang="en-US" dirty="0"/>
          </a:p>
          <a:p>
            <a:pPr lvl="0"/>
            <a:r>
              <a:rPr lang="sr-Cyrl-CS" u="sng" dirty="0"/>
              <a:t>Правилник о ближим условима у погледу простора, опреме и наставних средстава за гимназију</a:t>
            </a:r>
            <a:endParaRPr lang="en-US" b="1" dirty="0"/>
          </a:p>
          <a:p>
            <a:pPr lvl="0"/>
            <a:r>
              <a:rPr lang="sr-Cyrl-CS" b="1" dirty="0"/>
              <a:t> </a:t>
            </a:r>
            <a:endParaRPr lang="en-US" dirty="0"/>
          </a:p>
          <a:p>
            <a:pPr lvl="0"/>
            <a:r>
              <a:rPr lang="sr-Cyrl-CS" b="1" dirty="0"/>
              <a:t> </a:t>
            </a:r>
            <a:endParaRPr lang="en-US" dirty="0"/>
          </a:p>
          <a:p>
            <a:pPr lvl="0"/>
            <a:r>
              <a:rPr lang="sr-Cyrl-CS" b="1" dirty="0"/>
              <a:t>ПРАВИЛНИК О СТАНДАРДИМА ЗА КАТЕГОРИЗАЦИЈУ УГОСТИТЕЉСКИХ ОБЈЕКАТА ЗА СМЕШТАЈ ("Сл. гласник РС", бр. 41/2010, 103/2010 и 99/2012)</a:t>
            </a:r>
            <a:endParaRPr lang="en-US" dirty="0"/>
          </a:p>
          <a:p>
            <a:pPr lvl="0"/>
            <a:r>
              <a:rPr lang="sr-Cyrl-CS" b="1" dirty="0"/>
              <a:t>ПРАВИЛНИК О УСЛОВИМА И НАЧИНУ УНУТРАШЊЕ ОРГАНИЗАЦИЈЕ ЗДРАВСТВЕНИХ УСТАНОВА("Сл. гласник РС", бр. 43/2006, 103/2010 и 126/2014)</a:t>
            </a:r>
            <a:endParaRPr lang="en-US" dirty="0"/>
          </a:p>
          <a:p>
            <a:endParaRPr lang="en-US" dirty="0"/>
          </a:p>
        </p:txBody>
      </p:sp>
    </p:spTree>
    <p:extLst>
      <p:ext uri="{BB962C8B-B14F-4D97-AF65-F5344CB8AC3E}">
        <p14:creationId xmlns:p14="http://schemas.microsoft.com/office/powerpoint/2010/main" val="33731634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sr-Cyrl-CS" b="1" dirty="0">
                <a:solidFill>
                  <a:schemeClr val="tx1"/>
                </a:solidFill>
              </a:rPr>
              <a:t>ПРОЈЕКТОВАЊЕ</a:t>
            </a:r>
            <a:r>
              <a:rPr lang="sr-Latn-CS" b="1" dirty="0">
                <a:solidFill>
                  <a:schemeClr val="tx1"/>
                </a:solidFill>
              </a:rPr>
              <a:t/>
            </a:r>
            <a:br>
              <a:rPr lang="sr-Latn-CS" b="1" dirty="0">
                <a:solidFill>
                  <a:schemeClr val="tx1"/>
                </a:solidFill>
              </a:rPr>
            </a:br>
            <a:r>
              <a:rPr lang="sr-Cyrl-RS" b="1" dirty="0"/>
              <a:t>ПОСТУПАК У АРХИТЕКТОНСКОМ ПРОЈЕКТОВАЊУ</a:t>
            </a:r>
            <a:endParaRPr lang="en-US" dirty="0"/>
          </a:p>
        </p:txBody>
      </p:sp>
      <p:sp>
        <p:nvSpPr>
          <p:cNvPr id="3" name="Content Placeholder 2"/>
          <p:cNvSpPr>
            <a:spLocks noGrp="1"/>
          </p:cNvSpPr>
          <p:nvPr>
            <p:ph idx="1"/>
          </p:nvPr>
        </p:nvSpPr>
        <p:spPr/>
        <p:txBody>
          <a:bodyPr>
            <a:normAutofit fontScale="85000" lnSpcReduction="10000"/>
          </a:bodyPr>
          <a:lstStyle/>
          <a:p>
            <a:r>
              <a:rPr lang="sr-Cyrl-CS" b="1" dirty="0"/>
              <a:t> </a:t>
            </a:r>
            <a:endParaRPr lang="en-US" dirty="0"/>
          </a:p>
          <a:p>
            <a:pPr algn="ctr"/>
            <a:r>
              <a:rPr lang="sr-Cyrl-RS" b="1" dirty="0"/>
              <a:t>ЗАКЉУЧАК</a:t>
            </a:r>
            <a:endParaRPr lang="en-US" dirty="0"/>
          </a:p>
          <a:p>
            <a:r>
              <a:rPr lang="sr-Cyrl-CS" b="1" dirty="0"/>
              <a:t>На основу горе наведеног и законске процедуре неопходно је упознати се свим законским и подзаконским актима ради правилног поступања у протоколима за пројектовање.</a:t>
            </a:r>
            <a:endParaRPr lang="en-US" dirty="0"/>
          </a:p>
          <a:p>
            <a:r>
              <a:rPr lang="sr-Cyrl-CS" b="1" dirty="0"/>
              <a:t>Такође је неопходно перманентно пратити промене у </a:t>
            </a:r>
            <a:r>
              <a:rPr lang="sr-Cyrl-CS" b="1" dirty="0" err="1"/>
              <a:t>регулативи</a:t>
            </a:r>
            <a:r>
              <a:rPr lang="sr-Cyrl-CS" b="1" dirty="0"/>
              <a:t> јер се измене у закону врше у складу са друштвеним потребама, савременим токовима као и технолошким предностима</a:t>
            </a:r>
            <a:endParaRPr lang="en-US" dirty="0"/>
          </a:p>
          <a:p>
            <a:r>
              <a:rPr lang="sr-Cyrl-CS" b="1" dirty="0"/>
              <a:t> </a:t>
            </a:r>
            <a:endParaRPr lang="en-US" dirty="0"/>
          </a:p>
          <a:p>
            <a:endParaRPr lang="en-US" dirty="0"/>
          </a:p>
        </p:txBody>
      </p:sp>
    </p:spTree>
    <p:extLst>
      <p:ext uri="{BB962C8B-B14F-4D97-AF65-F5344CB8AC3E}">
        <p14:creationId xmlns:p14="http://schemas.microsoft.com/office/powerpoint/2010/main" val="26309826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686800" cy="838200"/>
          </a:xfrm>
        </p:spPr>
        <p:txBody>
          <a:bodyPr>
            <a:normAutofit fontScale="90000"/>
          </a:bodyPr>
          <a:lstStyle/>
          <a:p>
            <a:pPr algn="ctr"/>
            <a:r>
              <a:rPr lang="sr-Cyrl-CS" b="1" dirty="0">
                <a:solidFill>
                  <a:schemeClr val="tx1"/>
                </a:solidFill>
              </a:rPr>
              <a:t>ПРОЈЕКТОВАЊЕ</a:t>
            </a:r>
            <a:r>
              <a:rPr lang="sr-Latn-CS" b="1" dirty="0">
                <a:solidFill>
                  <a:schemeClr val="tx1"/>
                </a:solidFill>
              </a:rPr>
              <a:t/>
            </a:r>
            <a:br>
              <a:rPr lang="sr-Latn-CS" b="1" dirty="0">
                <a:solidFill>
                  <a:schemeClr val="tx1"/>
                </a:solidFill>
              </a:rPr>
            </a:br>
            <a:r>
              <a:rPr lang="sr-Cyrl-RS" b="1" dirty="0"/>
              <a:t>ПОСТУПАК У АРХИТЕКТОНСКОМ ПРОЈЕКТОВАЊУ</a:t>
            </a:r>
            <a:endParaRPr lang="en-US" b="1" dirty="0"/>
          </a:p>
        </p:txBody>
      </p:sp>
      <p:sp>
        <p:nvSpPr>
          <p:cNvPr id="3" name="Content Placeholder 2"/>
          <p:cNvSpPr>
            <a:spLocks noGrp="1"/>
          </p:cNvSpPr>
          <p:nvPr>
            <p:ph idx="1"/>
          </p:nvPr>
        </p:nvSpPr>
        <p:spPr/>
        <p:txBody>
          <a:bodyPr>
            <a:normAutofit lnSpcReduction="10000"/>
          </a:bodyPr>
          <a:lstStyle/>
          <a:p>
            <a:r>
              <a:rPr lang="sr-Cyrl-CS" dirty="0"/>
              <a:t>У пројектном задатку поред уобичајених општих ставова од пројектаната се тражи да </a:t>
            </a:r>
            <a:r>
              <a:rPr lang="sr-Cyrl-CS" dirty="0" err="1"/>
              <a:t>да</a:t>
            </a:r>
            <a:r>
              <a:rPr lang="sr-Cyrl-CS" dirty="0"/>
              <a:t> решења која ће се одликовати:</a:t>
            </a:r>
            <a:endParaRPr lang="en-US" dirty="0"/>
          </a:p>
          <a:p>
            <a:pPr lvl="0"/>
            <a:r>
              <a:rPr lang="sr-Cyrl-CS" dirty="0" err="1"/>
              <a:t>функционалношћу</a:t>
            </a:r>
            <a:r>
              <a:rPr lang="sr-Cyrl-CS" dirty="0"/>
              <a:t> и </a:t>
            </a:r>
            <a:r>
              <a:rPr lang="sr-Cyrl-CS" dirty="0" err="1"/>
              <a:t>употребљивошћу</a:t>
            </a:r>
            <a:r>
              <a:rPr lang="sr-Cyrl-CS" dirty="0"/>
              <a:t> простора,</a:t>
            </a:r>
            <a:endParaRPr lang="en-US" dirty="0"/>
          </a:p>
          <a:p>
            <a:pPr lvl="0"/>
            <a:r>
              <a:rPr lang="sr-Cyrl-CS" dirty="0"/>
              <a:t>чистоћом и функционалном архитектуром</a:t>
            </a:r>
            <a:endParaRPr lang="en-US" dirty="0"/>
          </a:p>
          <a:p>
            <a:pPr lvl="0"/>
            <a:r>
              <a:rPr lang="sr-Cyrl-CS" dirty="0"/>
              <a:t>конструктивном јасноћом и рационалношћу уз обавезну примену датих система за одређено подручје:</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686800" cy="838200"/>
          </a:xfrm>
        </p:spPr>
        <p:txBody>
          <a:bodyPr>
            <a:normAutofit fontScale="90000"/>
          </a:bodyPr>
          <a:lstStyle/>
          <a:p>
            <a:pPr algn="ctr"/>
            <a:r>
              <a:rPr lang="sr-Cyrl-CS" b="1" dirty="0">
                <a:solidFill>
                  <a:schemeClr val="tx1"/>
                </a:solidFill>
              </a:rPr>
              <a:t>ПРОЈЕКТОВАЊЕ</a:t>
            </a:r>
            <a:r>
              <a:rPr lang="sr-Latn-CS" b="1" dirty="0">
                <a:solidFill>
                  <a:schemeClr val="tx1"/>
                </a:solidFill>
              </a:rPr>
              <a:t/>
            </a:r>
            <a:br>
              <a:rPr lang="sr-Latn-CS" b="1" dirty="0">
                <a:solidFill>
                  <a:schemeClr val="tx1"/>
                </a:solidFill>
              </a:rPr>
            </a:br>
            <a:r>
              <a:rPr lang="sr-Cyrl-RS" b="1" dirty="0"/>
              <a:t>ПОСТУПАК У АРХИТЕКТОНСКОМ ПРОЈЕКТОВАЊУ</a:t>
            </a:r>
            <a:r>
              <a:rPr lang="en-US" dirty="0"/>
              <a:t/>
            </a:r>
            <a:br>
              <a:rPr lang="en-US" dirty="0"/>
            </a:br>
            <a:endParaRPr lang="en-US" b="1" dirty="0"/>
          </a:p>
        </p:txBody>
      </p:sp>
      <p:sp>
        <p:nvSpPr>
          <p:cNvPr id="3" name="Content Placeholder 2"/>
          <p:cNvSpPr>
            <a:spLocks noGrp="1"/>
          </p:cNvSpPr>
          <p:nvPr>
            <p:ph idx="1"/>
          </p:nvPr>
        </p:nvSpPr>
        <p:spPr/>
        <p:txBody>
          <a:bodyPr>
            <a:normAutofit fontScale="85000" lnSpcReduction="10000"/>
          </a:bodyPr>
          <a:lstStyle/>
          <a:p>
            <a:r>
              <a:rPr lang="sr-Cyrl-CS" dirty="0"/>
              <a:t>Од пројектанта се тражи да при изради идејних решења води рачуна о примени важећих техничких мера и услова за пројектовање и изградњу стамбеног објекта... Из свега што је наведено може се закључити да је </a:t>
            </a:r>
            <a:r>
              <a:rPr lang="sr-Cyrl-CS" dirty="0" err="1"/>
              <a:t>пројектанту</a:t>
            </a:r>
            <a:r>
              <a:rPr lang="sr-Cyrl-CS" dirty="0"/>
              <a:t> дат тежак посао са доста непознатих.</a:t>
            </a:r>
            <a:endParaRPr lang="en-US" dirty="0"/>
          </a:p>
          <a:p>
            <a:r>
              <a:rPr lang="sr-Cyrl-CS" dirty="0"/>
              <a:t>Да би цео посао око израде пројектног задатка садржао све неопходне елементе-податке за израду пројектног задатка, пројектни задатак би требало да садржи неопходне податке не само за пројектовање, већ и за реализацију и коришћење будућег објекта.</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sr-Cyrl-CS" b="1" dirty="0">
                <a:solidFill>
                  <a:schemeClr val="tx1"/>
                </a:solidFill>
              </a:rPr>
              <a:t>ПРОЈЕКТОВАЊЕ</a:t>
            </a:r>
            <a:r>
              <a:rPr lang="sr-Latn-CS" b="1" dirty="0">
                <a:solidFill>
                  <a:schemeClr val="tx1"/>
                </a:solidFill>
              </a:rPr>
              <a:t/>
            </a:r>
            <a:br>
              <a:rPr lang="sr-Latn-CS" b="1" dirty="0">
                <a:solidFill>
                  <a:schemeClr val="tx1"/>
                </a:solidFill>
              </a:rPr>
            </a:br>
            <a:r>
              <a:rPr lang="sr-Cyrl-RS" b="1" dirty="0"/>
              <a:t>ПОСТУПАК У АРХИТЕКТОНСКОМ ПРОЈЕКТОВАЊУ</a:t>
            </a:r>
            <a:r>
              <a:rPr lang="en-US" dirty="0"/>
              <a:t/>
            </a:r>
            <a:br>
              <a:rPr lang="en-US" dirty="0"/>
            </a:br>
            <a:endParaRPr lang="en-US" b="1" dirty="0"/>
          </a:p>
        </p:txBody>
      </p:sp>
      <p:sp>
        <p:nvSpPr>
          <p:cNvPr id="3" name="Content Placeholder 2"/>
          <p:cNvSpPr>
            <a:spLocks noGrp="1"/>
          </p:cNvSpPr>
          <p:nvPr>
            <p:ph idx="1"/>
          </p:nvPr>
        </p:nvSpPr>
        <p:spPr/>
        <p:txBody>
          <a:bodyPr>
            <a:normAutofit fontScale="77500" lnSpcReduction="20000"/>
          </a:bodyPr>
          <a:lstStyle/>
          <a:p>
            <a:r>
              <a:rPr lang="sr-Cyrl-CS" dirty="0"/>
              <a:t>Сваки појединачни програм се образује на основу општих услова и студија становања у оквирима политике становања. Програм за реализацију пројектовања на пример стамбеног објекта треба да садржи у себи више различитих докумената Ово се не може спровести успешно уколико се документ програма своди на искључиви, моментални захтев за дато место и пример који је дат.</a:t>
            </a:r>
            <a:endParaRPr lang="en-US" dirty="0"/>
          </a:p>
          <a:p>
            <a:r>
              <a:rPr lang="sr-Cyrl-CS" dirty="0"/>
              <a:t>Шта је то што је карактеристично за пројектовање станова везано за функцију у оквиру стана, а о чему треба водити рачуна при састављању пројектног задатка? Код пројектовања стамбених објеката позната је теза </a:t>
            </a:r>
            <a:r>
              <a:rPr lang="sr-Cyrl-CS" dirty="0" smtClean="0"/>
              <a:t>који </a:t>
            </a:r>
            <a:r>
              <a:rPr lang="sr-Cyrl-CS" dirty="0"/>
              <a:t>је код пројектовања станова поставио поделу стана на </a:t>
            </a:r>
            <a:r>
              <a:rPr lang="sr-Cyrl-CS" dirty="0" smtClean="0"/>
              <a:t>дневне</a:t>
            </a:r>
            <a:r>
              <a:rPr lang="en-US" dirty="0" smtClean="0"/>
              <a:t> </a:t>
            </a:r>
            <a:r>
              <a:rPr lang="sr-Cyrl-RS" dirty="0" smtClean="0"/>
              <a:t>и ноћне зоне</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sr-Cyrl-CS" b="1" dirty="0">
                <a:solidFill>
                  <a:schemeClr val="tx1"/>
                </a:solidFill>
              </a:rPr>
              <a:t>ПРОЈЕКТОВАЊЕ</a:t>
            </a:r>
            <a:r>
              <a:rPr lang="sr-Latn-CS" b="1" dirty="0">
                <a:solidFill>
                  <a:schemeClr val="tx1"/>
                </a:solidFill>
              </a:rPr>
              <a:t/>
            </a:r>
            <a:br>
              <a:rPr lang="sr-Latn-CS" b="1" dirty="0">
                <a:solidFill>
                  <a:schemeClr val="tx1"/>
                </a:solidFill>
              </a:rPr>
            </a:br>
            <a:r>
              <a:rPr lang="sr-Cyrl-RS" b="1" dirty="0"/>
              <a:t>ПОСТУПАК У АРХИТЕКТОНСКОМ ПРОЈЕКТОВАЊУ</a:t>
            </a:r>
            <a:endParaRPr lang="en-US" b="1" dirty="0"/>
          </a:p>
        </p:txBody>
      </p:sp>
      <p:sp>
        <p:nvSpPr>
          <p:cNvPr id="3" name="Content Placeholder 2"/>
          <p:cNvSpPr>
            <a:spLocks noGrp="1"/>
          </p:cNvSpPr>
          <p:nvPr>
            <p:ph idx="1"/>
          </p:nvPr>
        </p:nvSpPr>
        <p:spPr/>
        <p:txBody>
          <a:bodyPr>
            <a:normAutofit fontScale="55000" lnSpcReduction="20000"/>
          </a:bodyPr>
          <a:lstStyle/>
          <a:p>
            <a:r>
              <a:rPr lang="sr-Cyrl-CS" b="1" dirty="0"/>
              <a:t>Пројектни задатак, као полазна основа за израду пројекта, садржи: </a:t>
            </a:r>
            <a:endParaRPr lang="en-US" dirty="0"/>
          </a:p>
          <a:p>
            <a:r>
              <a:rPr lang="sr-Cyrl-CS" dirty="0"/>
              <a:t> </a:t>
            </a:r>
            <a:endParaRPr lang="en-US" dirty="0"/>
          </a:p>
          <a:p>
            <a:r>
              <a:rPr lang="sr-Cyrl-CS" dirty="0"/>
              <a:t>1) циљеве и сврху израде пројекта;</a:t>
            </a:r>
            <a:endParaRPr lang="en-US" dirty="0"/>
          </a:p>
          <a:p>
            <a:r>
              <a:rPr lang="sr-Cyrl-CS" dirty="0"/>
              <a:t>2) податке о условима из одговарајуће просторно</a:t>
            </a:r>
            <a:r>
              <a:rPr lang="sr-Latn-CS" dirty="0"/>
              <a:t>-</a:t>
            </a:r>
            <a:r>
              <a:rPr lang="sr-Cyrl-CS" dirty="0"/>
              <a:t>планске и урбанистичке документације; </a:t>
            </a:r>
            <a:endParaRPr lang="en-US" dirty="0"/>
          </a:p>
          <a:p>
            <a:r>
              <a:rPr lang="sr-Cyrl-CS" dirty="0"/>
              <a:t>3) општи подаци о објекту (локација, намена, </a:t>
            </a:r>
            <a:r>
              <a:rPr lang="sr-Cyrl-CS" dirty="0" smtClean="0"/>
              <a:t>архитектонско обликовање</a:t>
            </a:r>
            <a:r>
              <a:rPr lang="sr-Cyrl-CS" dirty="0"/>
              <a:t>, димензије, </a:t>
            </a:r>
            <a:r>
              <a:rPr lang="sr-Cyrl-CS" dirty="0" err="1"/>
              <a:t>спратност</a:t>
            </a:r>
            <a:r>
              <a:rPr lang="sr-Cyrl-CS" dirty="0"/>
              <a:t>, капацитет, захтевани материјали и начин обраде, </a:t>
            </a:r>
            <a:r>
              <a:rPr lang="sr-Cyrl-CS" dirty="0" err="1"/>
              <a:t>етапност</a:t>
            </a:r>
            <a:r>
              <a:rPr lang="sr-Cyrl-CS" dirty="0"/>
              <a:t> градње, везе са окружењем, </a:t>
            </a:r>
            <a:r>
              <a:rPr lang="sr-Cyrl-CS" dirty="0" smtClean="0"/>
              <a:t>и др</a:t>
            </a:r>
            <a:r>
              <a:rPr lang="sr-Cyrl-CS" dirty="0"/>
              <a:t>.); </a:t>
            </a:r>
            <a:endParaRPr lang="en-US" dirty="0"/>
          </a:p>
          <a:p>
            <a:r>
              <a:rPr lang="sr-Cyrl-CS" dirty="0"/>
              <a:t>4) податке о техничким подлогама за пројектовање (истраживачки радови, </a:t>
            </a:r>
            <a:r>
              <a:rPr lang="sr-Cyrl-CS" dirty="0" err="1"/>
              <a:t>идр</a:t>
            </a:r>
            <a:r>
              <a:rPr lang="sr-Cyrl-CS" dirty="0"/>
              <a:t>.);</a:t>
            </a:r>
            <a:endParaRPr lang="en-US" dirty="0"/>
          </a:p>
          <a:p>
            <a:r>
              <a:rPr lang="sr-Cyrl-CS" dirty="0"/>
              <a:t>5) податке о захтеваном нивоу инсталација и опреме; </a:t>
            </a:r>
            <a:endParaRPr lang="en-US" dirty="0"/>
          </a:p>
          <a:p>
            <a:r>
              <a:rPr lang="sr-Cyrl-CS" dirty="0"/>
              <a:t>6) податке о технолошким процесима, штетностима и опасностима који потичу од тих процеса; </a:t>
            </a:r>
            <a:endParaRPr lang="en-US" dirty="0"/>
          </a:p>
          <a:p>
            <a:r>
              <a:rPr lang="sr-Cyrl-CS" dirty="0"/>
              <a:t>7) специфичне захтеве (унутрашње и спољашње уређење, термичка заштита, заштита од буке);</a:t>
            </a:r>
            <a:endParaRPr lang="en-US" dirty="0"/>
          </a:p>
          <a:p>
            <a:r>
              <a:rPr lang="sr-Cyrl-CS" dirty="0"/>
              <a:t>8) рок за израду пројекта; </a:t>
            </a:r>
            <a:endParaRPr lang="en-US" dirty="0"/>
          </a:p>
          <a:p>
            <a:r>
              <a:rPr lang="sr-Cyrl-CS" dirty="0"/>
              <a:t>9) потпис, и овера инвеститора. </a:t>
            </a:r>
            <a:endParaRPr lang="en-US" dirty="0"/>
          </a:p>
          <a:p>
            <a:r>
              <a:rPr lang="sr-Cyrl-CS" b="1" dirty="0"/>
              <a:t> </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sr-Cyrl-CS" b="1" dirty="0">
                <a:solidFill>
                  <a:schemeClr val="tx1"/>
                </a:solidFill>
              </a:rPr>
              <a:t>ПРОЈЕКТОВАЊЕ</a:t>
            </a:r>
            <a:r>
              <a:rPr lang="sr-Latn-CS" b="1" dirty="0">
                <a:solidFill>
                  <a:schemeClr val="tx1"/>
                </a:solidFill>
              </a:rPr>
              <a:t/>
            </a:r>
            <a:br>
              <a:rPr lang="sr-Latn-CS" b="1" dirty="0">
                <a:solidFill>
                  <a:schemeClr val="tx1"/>
                </a:solidFill>
              </a:rPr>
            </a:br>
            <a:r>
              <a:rPr lang="sr-Cyrl-RS" b="1" dirty="0"/>
              <a:t>ПОСТУПАК У АРХИТЕКТОНСКОМ ПРОЈЕКТОВАЊУ</a:t>
            </a:r>
            <a:r>
              <a:rPr lang="en-US" dirty="0"/>
              <a:t/>
            </a:r>
            <a:br>
              <a:rPr lang="en-US" dirty="0"/>
            </a:br>
            <a:endParaRPr lang="en-US" b="1" dirty="0"/>
          </a:p>
        </p:txBody>
      </p:sp>
      <p:sp>
        <p:nvSpPr>
          <p:cNvPr id="3" name="Content Placeholder 2"/>
          <p:cNvSpPr>
            <a:spLocks noGrp="1"/>
          </p:cNvSpPr>
          <p:nvPr>
            <p:ph idx="1"/>
          </p:nvPr>
        </p:nvSpPr>
        <p:spPr/>
        <p:txBody>
          <a:bodyPr>
            <a:normAutofit fontScale="47500" lnSpcReduction="20000"/>
          </a:bodyPr>
          <a:lstStyle/>
          <a:p>
            <a:r>
              <a:rPr lang="sr-Cyrl-CS" b="1" dirty="0"/>
              <a:t>Технички опис појам и дефиниција</a:t>
            </a:r>
            <a:endParaRPr lang="en-US" dirty="0"/>
          </a:p>
          <a:p>
            <a:r>
              <a:rPr lang="sr-Cyrl-CS" b="1" dirty="0"/>
              <a:t> </a:t>
            </a:r>
            <a:endParaRPr lang="en-US" dirty="0"/>
          </a:p>
          <a:p>
            <a:r>
              <a:rPr lang="sr-Cyrl-CS" dirty="0"/>
              <a:t>	Технички опис као део текстуалне документације у одређеним фазама пројекта неопходно је да садржи </a:t>
            </a:r>
            <a:r>
              <a:rPr lang="sr-Cyrl-CS" dirty="0" smtClean="0"/>
              <a:t>описе </a:t>
            </a:r>
            <a:r>
              <a:rPr lang="sr-Cyrl-CS" dirty="0"/>
              <a:t>локације, ширег окружења, ближе околине, функционално решење, конструктивно решење као и описе форме - облика и архитектуре на објекту.</a:t>
            </a:r>
            <a:endParaRPr lang="en-US" dirty="0"/>
          </a:p>
          <a:p>
            <a:r>
              <a:rPr lang="sr-Cyrl-CS" dirty="0"/>
              <a:t>	Уз ово неопходно је да се у техничком опису дају предвиђене инсталације у објекту.</a:t>
            </a:r>
            <a:endParaRPr lang="en-US" dirty="0"/>
          </a:p>
          <a:p>
            <a:r>
              <a:rPr lang="sr-Cyrl-CS" dirty="0"/>
              <a:t>	</a:t>
            </a:r>
            <a:r>
              <a:rPr lang="sr-Cyrl-CS" b="1" dirty="0"/>
              <a:t>Опис локације садржи:</a:t>
            </a:r>
            <a:endParaRPr lang="en-US" b="1" dirty="0"/>
          </a:p>
          <a:p>
            <a:pPr lvl="0"/>
            <a:r>
              <a:rPr lang="sr-Cyrl-CS" dirty="0"/>
              <a:t>податке о томе где се парцела налази (улица, кућни број, број катастарске парцеле, катастарска општина и друго</a:t>
            </a:r>
            <a:endParaRPr lang="en-US" dirty="0"/>
          </a:p>
          <a:p>
            <a:pPr lvl="0"/>
            <a:r>
              <a:rPr lang="sr-Cyrl-CS" dirty="0"/>
              <a:t>величину парцеле као и урбанистичке параметре који су задати за поменуту локацију (степен заузетости, коефицијент </a:t>
            </a:r>
            <a:r>
              <a:rPr lang="sr-Cyrl-CS" dirty="0" err="1"/>
              <a:t>изграђености</a:t>
            </a:r>
            <a:r>
              <a:rPr lang="sr-Cyrl-CS" dirty="0"/>
              <a:t>, </a:t>
            </a:r>
            <a:r>
              <a:rPr lang="sr-Cyrl-CS" dirty="0" err="1"/>
              <a:t>спратност</a:t>
            </a:r>
            <a:r>
              <a:rPr lang="sr-Cyrl-CS" dirty="0"/>
              <a:t> објекта, површине под зеленилом, предвиђене могућности паркирања и слично</a:t>
            </a:r>
            <a:endParaRPr lang="en-US" dirty="0"/>
          </a:p>
          <a:p>
            <a:pPr lvl="0"/>
            <a:r>
              <a:rPr lang="sr-Cyrl-CS" dirty="0"/>
              <a:t>податке о саобраћају на поменутој локацији (пешачки, колски, мирујући)</a:t>
            </a:r>
            <a:endParaRPr lang="en-US" dirty="0"/>
          </a:p>
          <a:p>
            <a:pPr lvl="0"/>
            <a:r>
              <a:rPr lang="sr-Cyrl-CS" dirty="0"/>
              <a:t>предвиђене локације паркинг простора и гаража.</a:t>
            </a:r>
            <a:endParaRPr lang="en-US" dirty="0"/>
          </a:p>
          <a:p>
            <a:pPr lvl="0"/>
            <a:r>
              <a:rPr lang="sr-Cyrl-CS" dirty="0"/>
              <a:t>опис архитектуре у ближој околини и могућности уклапања објекта у </a:t>
            </a:r>
            <a:r>
              <a:rPr lang="sr-Cyrl-CS" dirty="0" err="1"/>
              <a:t>преовладавајуће</a:t>
            </a:r>
            <a:r>
              <a:rPr lang="sr-Cyrl-CS" dirty="0"/>
              <a:t> архитектонске форме у ближој околини.</a:t>
            </a:r>
            <a:endParaRPr lang="en-US" dirty="0"/>
          </a:p>
          <a:p>
            <a:pPr lvl="0"/>
            <a:r>
              <a:rPr lang="sr-Cyrl-CS" dirty="0"/>
              <a:t>предвиђене обавезујуће или не грађевинске и регулационе линије и постављање објекта на </a:t>
            </a:r>
            <a:r>
              <a:rPr lang="sr-Cyrl-CS" dirty="0" smtClean="0"/>
              <a:t>локацији</a:t>
            </a:r>
            <a:r>
              <a:rPr lang="sr-Cyrl-CS" b="1" dirty="0"/>
              <a:t> </a:t>
            </a:r>
            <a:endParaRPr lang="en-US" dirty="0"/>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sr-Cyrl-CS" b="1" dirty="0">
                <a:solidFill>
                  <a:schemeClr val="tx1"/>
                </a:solidFill>
              </a:rPr>
              <a:t>ПРОЈЕКТОВАЊЕ</a:t>
            </a:r>
            <a:r>
              <a:rPr lang="sr-Latn-CS" b="1" dirty="0">
                <a:solidFill>
                  <a:schemeClr val="tx1"/>
                </a:solidFill>
              </a:rPr>
              <a:t/>
            </a:r>
            <a:br>
              <a:rPr lang="sr-Latn-CS" b="1" dirty="0">
                <a:solidFill>
                  <a:schemeClr val="tx1"/>
                </a:solidFill>
              </a:rPr>
            </a:br>
            <a:r>
              <a:rPr lang="sr-Cyrl-RS" b="1" dirty="0"/>
              <a:t>ПОСТУПАК У АРХИТЕКТОНСКОМ </a:t>
            </a:r>
            <a:r>
              <a:rPr lang="sr-Cyrl-RS" b="1" dirty="0" smtClean="0"/>
              <a:t>ПРОЈЕКТОВАЊУ</a:t>
            </a:r>
            <a:endParaRPr lang="en-US" dirty="0"/>
          </a:p>
        </p:txBody>
      </p:sp>
      <p:sp>
        <p:nvSpPr>
          <p:cNvPr id="3" name="Content Placeholder 2"/>
          <p:cNvSpPr>
            <a:spLocks noGrp="1"/>
          </p:cNvSpPr>
          <p:nvPr>
            <p:ph idx="1"/>
          </p:nvPr>
        </p:nvSpPr>
        <p:spPr/>
        <p:txBody>
          <a:bodyPr>
            <a:normAutofit fontScale="77500" lnSpcReduction="20000"/>
          </a:bodyPr>
          <a:lstStyle/>
          <a:p>
            <a:r>
              <a:rPr lang="sr-Cyrl-CS" b="1" dirty="0"/>
              <a:t>Опис функционалних карактеристика објекта садржи:</a:t>
            </a:r>
            <a:endParaRPr lang="en-US" b="1" dirty="0"/>
          </a:p>
          <a:p>
            <a:pPr lvl="0"/>
            <a:r>
              <a:rPr lang="sr-Cyrl-CS" dirty="0"/>
              <a:t>податке о функционалним </a:t>
            </a:r>
            <a:r>
              <a:rPr lang="sr-Cyrl-CS" dirty="0" err="1"/>
              <a:t>целима</a:t>
            </a:r>
            <a:r>
              <a:rPr lang="sr-Cyrl-CS" dirty="0"/>
              <a:t> у објекту , начине коришћења, описе коришћења по нивоима и слично.</a:t>
            </a:r>
            <a:endParaRPr lang="en-US" dirty="0"/>
          </a:p>
          <a:p>
            <a:pPr lvl="0"/>
            <a:r>
              <a:rPr lang="sr-Cyrl-CS" dirty="0"/>
              <a:t>ако објекат има само стамбену функцију – описе станова и њихове структуре и слично, уз горе наведено дају се и текстуални описи пратећих просторија (подруми,</a:t>
            </a:r>
            <a:endParaRPr lang="en-US" dirty="0"/>
          </a:p>
          <a:p>
            <a:pPr lvl="0"/>
            <a:r>
              <a:rPr lang="sr-Cyrl-CS" dirty="0"/>
              <a:t>ако објекат поседује и остале намене (пословање или слично) неопходно је описати поменуту функцију и дати основне карактеристике (намена, број корисника, начин функционисања, опис технолошког процеса и друго)</a:t>
            </a:r>
            <a:endParaRPr lang="en-US" dirty="0"/>
          </a:p>
          <a:p>
            <a:pPr lvl="0"/>
            <a:r>
              <a:rPr lang="sr-Cyrl-CS" dirty="0"/>
              <a:t>уз текстуално образложење функције објекта обавезно је приложити и табеларни преглед површина објекта по свим етажама.</a:t>
            </a:r>
            <a:endParaRPr lang="en-US" dirty="0"/>
          </a:p>
          <a:p>
            <a:endParaRPr lang="en-US" dirty="0"/>
          </a:p>
        </p:txBody>
      </p:sp>
    </p:spTree>
    <p:extLst>
      <p:ext uri="{BB962C8B-B14F-4D97-AF65-F5344CB8AC3E}">
        <p14:creationId xmlns:p14="http://schemas.microsoft.com/office/powerpoint/2010/main" val="12461721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sr-Cyrl-CS" b="1" dirty="0">
                <a:solidFill>
                  <a:schemeClr val="tx1"/>
                </a:solidFill>
              </a:rPr>
              <a:t>ПРОЈЕКТОВАЊЕ</a:t>
            </a:r>
            <a:r>
              <a:rPr lang="sr-Latn-CS" b="1" dirty="0">
                <a:solidFill>
                  <a:schemeClr val="tx1"/>
                </a:solidFill>
              </a:rPr>
              <a:t/>
            </a:r>
            <a:br>
              <a:rPr lang="sr-Latn-CS" b="1" dirty="0">
                <a:solidFill>
                  <a:schemeClr val="tx1"/>
                </a:solidFill>
              </a:rPr>
            </a:br>
            <a:r>
              <a:rPr lang="sr-Cyrl-RS" b="1" dirty="0"/>
              <a:t>ПОСТУПАК У АРХИТЕКТОНСКОМ ПРОЈЕКТОВАЊУ</a:t>
            </a:r>
            <a:endParaRPr lang="en-US" dirty="0"/>
          </a:p>
        </p:txBody>
      </p:sp>
      <p:sp>
        <p:nvSpPr>
          <p:cNvPr id="3" name="Content Placeholder 2"/>
          <p:cNvSpPr>
            <a:spLocks noGrp="1"/>
          </p:cNvSpPr>
          <p:nvPr>
            <p:ph idx="1"/>
          </p:nvPr>
        </p:nvSpPr>
        <p:spPr/>
        <p:txBody>
          <a:bodyPr>
            <a:normAutofit fontScale="85000" lnSpcReduction="10000"/>
          </a:bodyPr>
          <a:lstStyle/>
          <a:p>
            <a:r>
              <a:rPr lang="sr-Cyrl-CS" b="1" dirty="0"/>
              <a:t>Опис конструктивних карактеристика објекта садржи.</a:t>
            </a:r>
            <a:endParaRPr lang="en-US" b="1" dirty="0"/>
          </a:p>
          <a:p>
            <a:pPr lvl="0"/>
            <a:r>
              <a:rPr lang="sr-Cyrl-CS" dirty="0"/>
              <a:t>основне конструктивне карактеристике објекта</a:t>
            </a:r>
            <a:endParaRPr lang="en-US" dirty="0"/>
          </a:p>
          <a:p>
            <a:pPr lvl="0"/>
            <a:r>
              <a:rPr lang="sr-Cyrl-CS" dirty="0"/>
              <a:t>опис система градње (масивни, скелетни, комбиновани или слично)</a:t>
            </a:r>
            <a:endParaRPr lang="en-US" dirty="0"/>
          </a:p>
          <a:p>
            <a:pPr lvl="0"/>
            <a:r>
              <a:rPr lang="sr-Cyrl-CS" dirty="0"/>
              <a:t>опис конструкције темеља</a:t>
            </a:r>
            <a:endParaRPr lang="en-US" dirty="0"/>
          </a:p>
          <a:p>
            <a:pPr lvl="0"/>
            <a:r>
              <a:rPr lang="sr-Cyrl-CS" dirty="0"/>
              <a:t>опис носивих делова објекта (зидови, стубови рамови или слично)</a:t>
            </a:r>
            <a:endParaRPr lang="en-US" dirty="0"/>
          </a:p>
          <a:p>
            <a:pPr lvl="0"/>
            <a:r>
              <a:rPr lang="sr-Cyrl-CS" dirty="0"/>
              <a:t>опис </a:t>
            </a:r>
            <a:r>
              <a:rPr lang="sr-Cyrl-CS" dirty="0" err="1"/>
              <a:t>међуспратних</a:t>
            </a:r>
            <a:r>
              <a:rPr lang="sr-Cyrl-CS" dirty="0"/>
              <a:t> конструкција</a:t>
            </a:r>
            <a:endParaRPr lang="en-US" dirty="0"/>
          </a:p>
          <a:p>
            <a:pPr lvl="0"/>
            <a:r>
              <a:rPr lang="sr-Cyrl-CS" dirty="0"/>
              <a:t>опис кровне конструкције</a:t>
            </a:r>
            <a:endParaRPr lang="en-US" dirty="0"/>
          </a:p>
          <a:p>
            <a:pPr lvl="0"/>
            <a:r>
              <a:rPr lang="sr-Cyrl-CS" dirty="0"/>
              <a:t>специфичности конструктивног решења</a:t>
            </a:r>
            <a:endParaRPr lang="en-US" dirty="0"/>
          </a:p>
          <a:p>
            <a:endParaRPr lang="en-US" dirty="0"/>
          </a:p>
        </p:txBody>
      </p:sp>
    </p:spTree>
    <p:extLst>
      <p:ext uri="{BB962C8B-B14F-4D97-AF65-F5344CB8AC3E}">
        <p14:creationId xmlns:p14="http://schemas.microsoft.com/office/powerpoint/2010/main" val="3458143539"/>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2215</TotalTime>
  <Words>1034</Words>
  <Application>Microsoft Office PowerPoint</Application>
  <PresentationFormat>On-screen Show (4:3)</PresentationFormat>
  <Paragraphs>136</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Trek</vt:lpstr>
      <vt:lpstr>АКАДЕМИЈА ТЕХНИЧКО – УМЕТНИЧКИХ СТРУКОВНИХ СТУДИЈА БЕОГРАД ВИСОКА ГРАЂЕВИНСКО ГЕОДЕТСКА ШКОЛА</vt:lpstr>
      <vt:lpstr>ПРОЈЕКТОВАЊЕ ПОСТУПАК У АРХИТЕКТОНСКОМ ПРОЈЕКТОВАЊУ</vt:lpstr>
      <vt:lpstr>ПРОЈЕКТОВАЊЕ ПОСТУПАК У АРХИТЕКТОНСКОМ ПРОЈЕКТОВАЊУ</vt:lpstr>
      <vt:lpstr>ПРОЈЕКТОВАЊЕ ПОСТУПАК У АРХИТЕКТОНСКОМ ПРОЈЕКТОВАЊУ </vt:lpstr>
      <vt:lpstr>ПРОЈЕКТОВАЊЕ ПОСТУПАК У АРХИТЕКТОНСКОМ ПРОЈЕКТОВАЊУ </vt:lpstr>
      <vt:lpstr>ПРОЈЕКТОВАЊЕ ПОСТУПАК У АРХИТЕКТОНСКОМ ПРОЈЕКТОВАЊУ</vt:lpstr>
      <vt:lpstr>ПРОЈЕКТОВАЊЕ ПОСТУПАК У АРХИТЕКТОНСКОМ ПРОЈЕКТОВАЊУ </vt:lpstr>
      <vt:lpstr>ПРОЈЕКТОВАЊЕ ПОСТУПАК У АРХИТЕКТОНСКОМ ПРОЈЕКТОВАЊУ</vt:lpstr>
      <vt:lpstr>ПРОЈЕКТОВАЊЕ ПОСТУПАК У АРХИТЕКТОНСКОМ ПРОЈЕКТОВАЊУ</vt:lpstr>
      <vt:lpstr>ПРОЈЕКТОВАЊЕ ПОСТУПАК У АРХИТЕКТОНСКОМ ПРОЈЕКТОВАЊУ </vt:lpstr>
      <vt:lpstr>ПРОЈЕКТОВАЊЕ ПОСТУПАК У АРХИТЕКТОНСКОМ ПРОЈЕКТОВАЊУ </vt:lpstr>
      <vt:lpstr>ПРОЈЕКТОВАЊЕ ПОСТУПАК У АРХИТЕКТОНСКОМ ПРОЈЕКТОВАЊУ</vt:lpstr>
      <vt:lpstr>ПРОЈЕКТОВАЊЕ ПОСТУПАК У АРХИТЕКТОНСКОМ ПРОЈЕКТОВАЊУ</vt:lpstr>
      <vt:lpstr>ПРОЈЕКТОВАЊЕ ПОСТУПАК У АРХИТЕКТОНСКОМ ПРОЈЕКТОВАЊУ</vt:lpstr>
      <vt:lpstr>ПРОЈЕКТОВАЊЕ ПОСТУПАК У АРХИТЕКТОНСКОМ ПРОЈЕКТОВАЊУ</vt:lpstr>
      <vt:lpstr>ПРОЈЕКТОВАЊЕ ПОСТУПАК У АРХИТЕКТОНСКОМ ПРОЈЕКТОВАЊУ</vt:lpstr>
      <vt:lpstr>ПРОЈЕКТОВАЊЕ ПОСТУПАК У АРХИТЕКТОНСКОМ ПРОЈЕКТОВАЊУ</vt:lpstr>
      <vt:lpstr>ПРОЈЕКТОВАЊЕ ПОСТУПАК У АРХИТЕКТОНСКОМ ПРОЈЕКТОВАЊУ</vt:lpstr>
      <vt:lpstr>ПРОЈЕКТОВАЊЕ ПОСТУПАК У АРХИТЕКТОНСКОМ ПРОЈЕКТОВАЊУ</vt:lpstr>
      <vt:lpstr>ПРОЈЕКТОВАЊЕ ПОСТУПАК У АРХИТЕКТОНСКОМ ПРОЈЕКТОВАЊУ</vt:lpstr>
      <vt:lpstr>ПРОЈЕКТОВАЊЕ ПОСТУПАК У АРХИТЕКТОНСКОМ ПРОЈЕКТОВАЊУ</vt:lpstr>
      <vt:lpstr>ПРОЈЕКТОВАЊЕ ПОСТУПАК У АРХИТЕКТОНСКОМ ПРОЈЕКТОВАЊУ</vt:lpstr>
      <vt:lpstr>ПРОЈЕКТОВАЊЕ ПОСТУПАК У АРХИТЕКТОНСКОМ ПРОЈЕКТОВАЊУ</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Sale</dc:creator>
  <cp:lastModifiedBy>Zivkovici</cp:lastModifiedBy>
  <cp:revision>75</cp:revision>
  <dcterms:created xsi:type="dcterms:W3CDTF">2012-12-17T09:27:09Z</dcterms:created>
  <dcterms:modified xsi:type="dcterms:W3CDTF">2020-11-29T12:22:08Z</dcterms:modified>
</cp:coreProperties>
</file>