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72" r:id="rId10"/>
    <p:sldId id="273" r:id="rId11"/>
    <p:sldId id="274" r:id="rId12"/>
    <p:sldId id="271"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27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C6EFBFB8-A2AA-40C2-9243-6729EA737371}" type="datetimeFigureOut">
              <a:rPr lang="en-US" smtClean="0"/>
              <a:pPr/>
              <a:t>10/28/2020</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3947C30F-0139-4235-8395-5E879E2F976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EFBFB8-A2AA-40C2-9243-6729EA737371}" type="datetimeFigureOut">
              <a:rPr lang="en-US" smtClean="0"/>
              <a:pPr/>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EFBFB8-A2AA-40C2-9243-6729EA737371}" type="datetimeFigureOut">
              <a:rPr lang="en-US" smtClean="0"/>
              <a:pPr/>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6EFBFB8-A2AA-40C2-9243-6729EA737371}" type="datetimeFigureOut">
              <a:rPr lang="en-US" smtClean="0"/>
              <a:pPr/>
              <a:t>10/28/2020</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3947C30F-0139-4235-8395-5E879E2F976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C6EFBFB8-A2AA-40C2-9243-6729EA737371}" type="datetimeFigureOut">
              <a:rPr lang="en-US" smtClean="0"/>
              <a:pPr/>
              <a:t>10/28/2020</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3947C30F-0139-4235-8395-5E879E2F9766}"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C6EFBFB8-A2AA-40C2-9243-6729EA737371}" type="datetimeFigureOut">
              <a:rPr lang="en-US" smtClean="0"/>
              <a:pPr/>
              <a:t>10/28/2020</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C6EFBFB8-A2AA-40C2-9243-6729EA737371}" type="datetimeFigureOut">
              <a:rPr lang="en-US" smtClean="0"/>
              <a:pPr/>
              <a:t>10/28/2020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3947C30F-0139-4235-8395-5E879E2F9766}"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C6EFBFB8-A2AA-40C2-9243-6729EA737371}" type="datetimeFigureOut">
              <a:rPr lang="en-US" smtClean="0"/>
              <a:pPr/>
              <a:t>10/28/2020</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6EFBFB8-A2AA-40C2-9243-6729EA737371}" type="datetimeFigureOut">
              <a:rPr lang="en-US" smtClean="0"/>
              <a:pPr/>
              <a:t>10/28/2020</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6EFBFB8-A2AA-40C2-9243-6729EA737371}" type="datetimeFigureOut">
              <a:rPr lang="en-US" smtClean="0"/>
              <a:pPr/>
              <a:t>10/28/2020</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C6EFBFB8-A2AA-40C2-9243-6729EA737371}" type="datetimeFigureOut">
              <a:rPr lang="en-US" smtClean="0"/>
              <a:pPr/>
              <a:t>10/28/2020</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3947C30F-0139-4235-8395-5E879E2F9766}"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C6EFBFB8-A2AA-40C2-9243-6729EA737371}" type="datetimeFigureOut">
              <a:rPr lang="en-US" smtClean="0"/>
              <a:pPr/>
              <a:t>10/28/2020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3947C30F-0139-4235-8395-5E879E2F9766}"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1981199"/>
          </a:xfrm>
        </p:spPr>
        <p:txBody>
          <a:bodyPr>
            <a:noAutofit/>
          </a:bodyPr>
          <a:lstStyle/>
          <a:p>
            <a:pPr algn="ctr"/>
            <a:r>
              <a:rPr lang="sr-Cyrl-CS" sz="3200" b="1" dirty="0" smtClean="0"/>
              <a:t>АКАДЕМИЈА ТЕХНИЧКО – УМЕТНИЧКИХ</a:t>
            </a:r>
            <a:br>
              <a:rPr lang="sr-Cyrl-CS" sz="3200" b="1" dirty="0" smtClean="0"/>
            </a:br>
            <a:r>
              <a:rPr lang="sr-Cyrl-CS" sz="3200" b="1" dirty="0" smtClean="0"/>
              <a:t>СТРУКОВНИХ СТУДИЈА</a:t>
            </a:r>
            <a:br>
              <a:rPr lang="sr-Cyrl-CS" sz="3200" b="1" dirty="0" smtClean="0"/>
            </a:br>
            <a:r>
              <a:rPr lang="sr-Cyrl-CS" sz="3200" b="1" dirty="0" smtClean="0"/>
              <a:t>БЕОГРАД</a:t>
            </a:r>
            <a:br>
              <a:rPr lang="sr-Cyrl-CS" sz="3200" b="1" dirty="0" smtClean="0"/>
            </a:br>
            <a:r>
              <a:rPr lang="sr-Cyrl-CS" sz="3200" b="1" dirty="0" smtClean="0"/>
              <a:t>ВИСОКА ГРАЂЕВИНСКО ГЕОДЕТСКА ШКОЛА</a:t>
            </a:r>
            <a:endParaRPr lang="en-US" sz="3200" b="1" dirty="0"/>
          </a:p>
        </p:txBody>
      </p:sp>
      <p:sp>
        <p:nvSpPr>
          <p:cNvPr id="3" name="Subtitle 2"/>
          <p:cNvSpPr>
            <a:spLocks noGrp="1"/>
          </p:cNvSpPr>
          <p:nvPr>
            <p:ph type="subTitle" idx="1"/>
          </p:nvPr>
        </p:nvSpPr>
        <p:spPr>
          <a:xfrm>
            <a:off x="1219200" y="3352800"/>
            <a:ext cx="6400800" cy="2819400"/>
          </a:xfrm>
        </p:spPr>
        <p:txBody>
          <a:bodyPr>
            <a:normAutofit fontScale="85000" lnSpcReduction="20000"/>
          </a:bodyPr>
          <a:lstStyle/>
          <a:p>
            <a:r>
              <a:rPr lang="sr-Cyrl-CS" sz="4000" b="1" dirty="0" smtClean="0">
                <a:solidFill>
                  <a:schemeClr val="tx1"/>
                </a:solidFill>
              </a:rPr>
              <a:t>САВРЕМЕНА АРХИТЕКТУРА</a:t>
            </a:r>
            <a:endParaRPr lang="sr-Latn-CS" sz="4000" b="1" dirty="0" smtClean="0">
              <a:solidFill>
                <a:schemeClr val="tx1"/>
              </a:solidFill>
            </a:endParaRPr>
          </a:p>
          <a:p>
            <a:endParaRPr lang="sr-Latn-CS" dirty="0" smtClean="0">
              <a:solidFill>
                <a:schemeClr val="tx1"/>
              </a:solidFill>
            </a:endParaRPr>
          </a:p>
          <a:p>
            <a:r>
              <a:rPr lang="sr-Cyrl-CS" b="1" dirty="0" smtClean="0"/>
              <a:t>П Р Е Д А В А Њ Е     </a:t>
            </a:r>
            <a:r>
              <a:rPr lang="sr-Latn-RS" b="1" dirty="0" smtClean="0"/>
              <a:t>I</a:t>
            </a:r>
            <a:r>
              <a:rPr lang="sr-Latn-CS" b="1" dirty="0" smtClean="0"/>
              <a:t>I</a:t>
            </a:r>
            <a:endParaRPr lang="en-US" dirty="0" smtClean="0"/>
          </a:p>
          <a:p>
            <a:r>
              <a:rPr lang="sr-Cyrl-CS" b="1" dirty="0" smtClean="0"/>
              <a:t> </a:t>
            </a:r>
            <a:endParaRPr lang="en-US" dirty="0" smtClean="0"/>
          </a:p>
          <a:p>
            <a:r>
              <a:rPr lang="sr-Cyrl-RS" b="1" dirty="0" smtClean="0"/>
              <a:t>ЧИКАШКА ШКОЛА</a:t>
            </a:r>
            <a:endParaRPr lang="en-US" dirty="0" smtClean="0"/>
          </a:p>
          <a:p>
            <a:r>
              <a:rPr lang="sr-Cyrl-CS" b="1" dirty="0" smtClean="0"/>
              <a:t> </a:t>
            </a:r>
            <a:endParaRPr lang="en-US" dirty="0" smtClean="0"/>
          </a:p>
          <a:p>
            <a:endParaRPr lang="sr-Latn-CS" dirty="0" smtClean="0">
              <a:solidFill>
                <a:schemeClr val="tx1"/>
              </a:solidFill>
            </a:endParaRPr>
          </a:p>
          <a:p>
            <a:r>
              <a:rPr lang="sr-Cyrl-CS" sz="2800" dirty="0" smtClean="0">
                <a:solidFill>
                  <a:schemeClr val="tx1"/>
                </a:solidFill>
              </a:rPr>
              <a:t>Мр</a:t>
            </a:r>
            <a:r>
              <a:rPr lang="en-US" sz="2800" dirty="0" smtClean="0">
                <a:solidFill>
                  <a:schemeClr val="tx1"/>
                </a:solidFill>
              </a:rPr>
              <a:t> </a:t>
            </a:r>
            <a:r>
              <a:rPr lang="sr-Cyrl-CS" sz="2800" dirty="0" smtClean="0">
                <a:solidFill>
                  <a:schemeClr val="tx1"/>
                </a:solidFill>
              </a:rPr>
              <a:t>Зоран Живковић дипл.инж.арх.</a:t>
            </a:r>
            <a:endParaRPr lang="sr-Latn-CS" sz="2800"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CS" b="1" dirty="0"/>
              <a:t>ЧИКАШКА ШКОЛА</a:t>
            </a:r>
            <a:endParaRPr lang="en-US" dirty="0"/>
          </a:p>
        </p:txBody>
      </p:sp>
      <p:sp>
        <p:nvSpPr>
          <p:cNvPr id="3" name="Content Placeholder 2"/>
          <p:cNvSpPr>
            <a:spLocks noGrp="1"/>
          </p:cNvSpPr>
          <p:nvPr>
            <p:ph idx="1"/>
          </p:nvPr>
        </p:nvSpPr>
        <p:spPr/>
        <p:txBody>
          <a:bodyPr>
            <a:normAutofit fontScale="92500" lnSpcReduction="10000"/>
          </a:bodyPr>
          <a:lstStyle/>
          <a:p>
            <a:r>
              <a:rPr lang="sr-Cyrl-CS" dirty="0"/>
              <a:t>Очигледна је кад говоримо о школи: то је израз који нам допушта да замислимо кохерентну групу, успешно разрађену и стриктно спроведену  доктрину. Контрадикција  је мања заменимо ли израз школа речју покрет. Широки покрет који полази од техничких иновација и друштвено-економских императива, у којем су окупљене различите, чак супротне, личности у којем се дела и теоретска размишљања поступно </a:t>
            </a:r>
            <a:r>
              <a:rPr lang="sr-Cyrl-CS" dirty="0" err="1"/>
              <a:t>прилагођују</a:t>
            </a:r>
            <a:r>
              <a:rPr lang="sr-Cyrl-CS" dirty="0"/>
              <a:t> једна другима.</a:t>
            </a:r>
            <a:endParaRPr lang="en-US" dirty="0"/>
          </a:p>
        </p:txBody>
      </p:sp>
    </p:spTree>
    <p:extLst>
      <p:ext uri="{BB962C8B-B14F-4D97-AF65-F5344CB8AC3E}">
        <p14:creationId xmlns:p14="http://schemas.microsoft.com/office/powerpoint/2010/main" val="222214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CS" b="1" dirty="0"/>
              <a:t>ЧИКАШКА ШКОЛА</a:t>
            </a:r>
            <a:endParaRPr lang="en-US" dirty="0"/>
          </a:p>
        </p:txBody>
      </p:sp>
      <p:sp>
        <p:nvSpPr>
          <p:cNvPr id="3" name="Content Placeholder 2"/>
          <p:cNvSpPr>
            <a:spLocks noGrp="1"/>
          </p:cNvSpPr>
          <p:nvPr>
            <p:ph idx="1"/>
          </p:nvPr>
        </p:nvSpPr>
        <p:spPr/>
        <p:txBody>
          <a:bodyPr>
            <a:normAutofit fontScale="92500" lnSpcReduction="10000"/>
          </a:bodyPr>
          <a:lstStyle/>
          <a:p>
            <a:r>
              <a:rPr lang="sr-Cyrl-CS" dirty="0"/>
              <a:t>Вратимо се ипак почецима. Чикаго је сав у послу око обнове. Постоји лифт и од сада се може градити у висину. Ливено гвожђе, које се одавно </a:t>
            </a:r>
            <a:r>
              <a:rPr lang="sr-Cyrl-CS" dirty="0" err="1"/>
              <a:t>употребљавало</a:t>
            </a:r>
            <a:r>
              <a:rPr lang="sr-Cyrl-CS" dirty="0"/>
              <a:t> у </a:t>
            </a:r>
            <a:r>
              <a:rPr lang="sr-Cyrl-CS" dirty="0" err="1"/>
              <a:t>Неw</a:t>
            </a:r>
            <a:r>
              <a:rPr lang="sr-Cyrl-CS" dirty="0"/>
              <a:t> </a:t>
            </a:r>
            <a:r>
              <a:rPr lang="sr-Cyrl-CS" dirty="0" err="1"/>
              <a:t>Yорку</a:t>
            </a:r>
            <a:r>
              <a:rPr lang="sr-Cyrl-CS" dirty="0"/>
              <a:t> намеће се новом граду, и успут нас подсећа како је и </a:t>
            </a:r>
            <a:r>
              <a:rPr lang="sr-Cyrl-CS" dirty="0" smtClean="0"/>
              <a:t>Европа</a:t>
            </a:r>
            <a:r>
              <a:rPr lang="sr-Cyrl-RS" dirty="0"/>
              <a:t> </a:t>
            </a:r>
            <a:r>
              <a:rPr lang="sr-Cyrl-CS" dirty="0" smtClean="0"/>
              <a:t>19</a:t>
            </a:r>
            <a:r>
              <a:rPr lang="sr-Cyrl-CS" dirty="0"/>
              <a:t>. века (са индустријском револуцијом) богата изумима, деловала на Чикаго. Ван </a:t>
            </a:r>
            <a:r>
              <a:rPr lang="sr-Cyrl-CS" dirty="0" err="1"/>
              <a:t>Осдел</a:t>
            </a:r>
            <a:r>
              <a:rPr lang="sr-Cyrl-CS" dirty="0"/>
              <a:t> је унутар познатих и доступних метода отворио фасаде, како би пустио више светла у грађевине пословне четврти коју називају „</a:t>
            </a:r>
            <a:r>
              <a:rPr lang="sr-Cyrl-CS" dirty="0" err="1"/>
              <a:t>Лооп</a:t>
            </a:r>
            <a:r>
              <a:rPr lang="sr-Cyrl-CS" dirty="0"/>
              <a:t>”.</a:t>
            </a:r>
            <a:endParaRPr lang="en-US" dirty="0"/>
          </a:p>
          <a:p>
            <a:endParaRPr lang="en-US" dirty="0"/>
          </a:p>
        </p:txBody>
      </p:sp>
    </p:spTree>
    <p:extLst>
      <p:ext uri="{BB962C8B-B14F-4D97-AF65-F5344CB8AC3E}">
        <p14:creationId xmlns:p14="http://schemas.microsoft.com/office/powerpoint/2010/main" val="22640976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CS" b="1" dirty="0"/>
              <a:t>ЧИКАШКА ШКОЛА</a:t>
            </a:r>
            <a:endParaRPr lang="en-US" dirty="0"/>
          </a:p>
        </p:txBody>
      </p:sp>
      <p:sp>
        <p:nvSpPr>
          <p:cNvPr id="5" name="Rectangle 4"/>
          <p:cNvSpPr/>
          <p:nvPr/>
        </p:nvSpPr>
        <p:spPr>
          <a:xfrm>
            <a:off x="533400" y="1828800"/>
            <a:ext cx="4572000" cy="369332"/>
          </a:xfrm>
          <a:prstGeom prst="rect">
            <a:avLst/>
          </a:prstGeom>
        </p:spPr>
        <p:txBody>
          <a:bodyPr>
            <a:spAutoFit/>
          </a:bodyPr>
          <a:lstStyle/>
          <a:p>
            <a:r>
              <a:rPr lang="sr-Cyrl-CS" b="1" dirty="0" smtClean="0"/>
              <a:t>Зграда </a:t>
            </a:r>
            <a:r>
              <a:rPr lang="sr-Cyrl-CS" b="1" dirty="0" err="1" smtClean="0"/>
              <a:t>Аудиторим</a:t>
            </a:r>
            <a:r>
              <a:rPr lang="sr-Cyrl-CS" b="1" dirty="0" err="1" smtClean="0"/>
              <a:t>а</a:t>
            </a:r>
            <a:r>
              <a:rPr lang="sr-Cyrl-CS" b="1" dirty="0" smtClean="0"/>
              <a:t> Луис </a:t>
            </a:r>
            <a:r>
              <a:rPr lang="sr-Cyrl-CS" b="1" dirty="0" err="1" smtClean="0"/>
              <a:t>Саливан</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24275" y="2583656"/>
            <a:ext cx="1847850" cy="2466975"/>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smtClean="0">
                <a:solidFill>
                  <a:schemeClr val="tx1"/>
                </a:solidFill>
              </a:rPr>
              <a:t>САВРЕМЕНА АРХИТЕКТУРА </a:t>
            </a:r>
            <a:br>
              <a:rPr lang="sr-Cyrl-CS" b="1" dirty="0" smtClean="0">
                <a:solidFill>
                  <a:schemeClr val="tx1"/>
                </a:solidFill>
              </a:rPr>
            </a:br>
            <a:r>
              <a:rPr lang="sr-Cyrl-CS" b="1" dirty="0" smtClean="0"/>
              <a:t>ЧИКАШКА ШКОЛА</a:t>
            </a:r>
            <a:endParaRPr lang="en-US" dirty="0" smtClean="0"/>
          </a:p>
        </p:txBody>
      </p:sp>
      <p:sp>
        <p:nvSpPr>
          <p:cNvPr id="3" name="Content Placeholder 2"/>
          <p:cNvSpPr>
            <a:spLocks noGrp="1"/>
          </p:cNvSpPr>
          <p:nvPr>
            <p:ph idx="1"/>
          </p:nvPr>
        </p:nvSpPr>
        <p:spPr>
          <a:xfrm>
            <a:off x="457200" y="1600200"/>
            <a:ext cx="8229600" cy="5029200"/>
          </a:xfrm>
        </p:spPr>
        <p:txBody>
          <a:bodyPr>
            <a:normAutofit lnSpcReduction="10000"/>
          </a:bodyPr>
          <a:lstStyle/>
          <a:p>
            <a:r>
              <a:rPr lang="sr-Cyrl-CS" dirty="0"/>
              <a:t>Устројство и организација америчког простора заснивају се на принципима супротним од оних устаљених у Европи. Европски је простор централистички затворен и одређен. Мисаони свет је сличан. Прилагођавање самих идеја је могуће, али основне мисли због историјског </a:t>
            </a:r>
            <a:r>
              <a:rPr lang="sr-Cyrl-CS" dirty="0" err="1"/>
              <a:t>детерминизма</a:t>
            </a:r>
            <a:r>
              <a:rPr lang="sr-Cyrl-CS" dirty="0"/>
              <a:t> остају квалитативно  и  квантитативно  непромењене.  Амерички  је  простор,  напротив,  отворен,  слободан, </a:t>
            </a:r>
            <a:r>
              <a:rPr lang="sr-Cyrl-CS" dirty="0" smtClean="0"/>
              <a:t>флуидан </a:t>
            </a:r>
            <a:r>
              <a:rPr lang="sr-Cyrl-CS" dirty="0"/>
              <a:t>и врло динамичан. </a:t>
            </a: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CS" b="1" dirty="0"/>
              <a:t>ЧИКАШКА ШКОЛА</a:t>
            </a:r>
            <a:endParaRPr lang="en-US" b="1" dirty="0"/>
          </a:p>
        </p:txBody>
      </p:sp>
      <p:sp>
        <p:nvSpPr>
          <p:cNvPr id="3" name="Content Placeholder 2"/>
          <p:cNvSpPr>
            <a:spLocks noGrp="1"/>
          </p:cNvSpPr>
          <p:nvPr>
            <p:ph idx="1"/>
          </p:nvPr>
        </p:nvSpPr>
        <p:spPr/>
        <p:txBody>
          <a:bodyPr>
            <a:normAutofit fontScale="85000" lnSpcReduction="20000"/>
          </a:bodyPr>
          <a:lstStyle/>
          <a:p>
            <a:r>
              <a:rPr lang="sr-Cyrl-CS" dirty="0"/>
              <a:t>Разлике између европског и америчког простора и духа огледају се исто тако на подручју урбанизма и архитектуре. Поимање урбанизма у Европи означава </a:t>
            </a:r>
            <a:r>
              <a:rPr lang="sr-Cyrl-CS" dirty="0" err="1"/>
              <a:t>суперпозицију</a:t>
            </a:r>
            <a:r>
              <a:rPr lang="sr-Cyrl-CS" dirty="0"/>
              <a:t> идеалног духовног реда </a:t>
            </a:r>
            <a:r>
              <a:rPr lang="sr-Cyrl-CS" dirty="0" smtClean="0"/>
              <a:t>стварном физичком </a:t>
            </a:r>
            <a:r>
              <a:rPr lang="sr-Cyrl-CS" dirty="0"/>
              <a:t>нереду који постоји још од антике. У Америци, међутим, први урбанистички покушаји датирају с краја 19. века. Први значајнији урбанистички план у Чикагу начинио је </a:t>
            </a:r>
            <a:r>
              <a:rPr lang="sr-Cyrl-CS" dirty="0" err="1"/>
              <a:t>Даниел</a:t>
            </a:r>
            <a:r>
              <a:rPr lang="sr-Cyrl-CS" dirty="0"/>
              <a:t> </a:t>
            </a:r>
            <a:r>
              <a:rPr lang="sr-Cyrl-CS" dirty="0" err="1"/>
              <a:t>Бурнхам</a:t>
            </a:r>
            <a:endParaRPr lang="en-US" dirty="0"/>
          </a:p>
          <a:p>
            <a:r>
              <a:rPr lang="sr-Cyrl-CS" dirty="0"/>
              <a:t>1909. године. Но на тај је план утицао </a:t>
            </a:r>
            <a:r>
              <a:rPr lang="sr-Cyrl-CS" dirty="0" err="1"/>
              <a:t>Хауссманнов</a:t>
            </a:r>
            <a:r>
              <a:rPr lang="sr-Cyrl-CS" dirty="0"/>
              <a:t> париски план и дух „</a:t>
            </a:r>
            <a:r>
              <a:rPr lang="sr-Cyrl-CS" dirty="0" err="1"/>
              <a:t>Веаух</a:t>
            </a:r>
            <a:r>
              <a:rPr lang="sr-Cyrl-CS" dirty="0"/>
              <a:t>—</a:t>
            </a:r>
            <a:r>
              <a:rPr lang="sr-Cyrl-CS" dirty="0" err="1"/>
              <a:t>Артс</a:t>
            </a:r>
            <a:r>
              <a:rPr lang="sr-Cyrl-CS" dirty="0"/>
              <a:t>”. Многи </a:t>
            </a:r>
            <a:r>
              <a:rPr lang="sr-Cyrl-CS" dirty="0" err="1"/>
              <a:t>чикашки</a:t>
            </a:r>
            <a:r>
              <a:rPr lang="sr-Cyrl-CS" dirty="0"/>
              <a:t> архитекти задржали су у сећању шетње кејом </a:t>
            </a:r>
            <a:r>
              <a:rPr lang="sr-Cyrl-CS" dirty="0" err="1"/>
              <a:t>Малаqуаис</a:t>
            </a:r>
            <a:r>
              <a:rPr lang="sr-Cyrl-CS" dirty="0"/>
              <a: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CS" b="1" dirty="0"/>
              <a:t>ЧИКАШКА ШКОЛА</a:t>
            </a:r>
            <a:endParaRPr lang="en-US" b="1" dirty="0"/>
          </a:p>
        </p:txBody>
      </p:sp>
      <p:sp>
        <p:nvSpPr>
          <p:cNvPr id="3" name="Content Placeholder 2"/>
          <p:cNvSpPr>
            <a:spLocks noGrp="1"/>
          </p:cNvSpPr>
          <p:nvPr>
            <p:ph idx="1"/>
          </p:nvPr>
        </p:nvSpPr>
        <p:spPr/>
        <p:txBody>
          <a:bodyPr>
            <a:normAutofit/>
          </a:bodyPr>
          <a:lstStyle/>
          <a:p>
            <a:r>
              <a:rPr lang="sr-Cyrl-CS" dirty="0"/>
              <a:t>Чикаго је у много чему изузетно репрезентативан, кад се ради о ослобађању духа. Ретки су градови који су доживели толико преокрета. Очај након великог пожара 1871. године одмах </a:t>
            </a:r>
            <a:r>
              <a:rPr lang="sr-Cyrl-CS" dirty="0" smtClean="0"/>
              <a:t>је</a:t>
            </a:r>
            <a:r>
              <a:rPr lang="sr-Cyrl-RS" dirty="0"/>
              <a:t> </a:t>
            </a:r>
            <a:r>
              <a:rPr lang="sr-Cyrl-CS" dirty="0" smtClean="0"/>
              <a:t>заменила </a:t>
            </a:r>
            <a:r>
              <a:rPr lang="sr-Cyrl-CS" dirty="0"/>
              <a:t>силовита воља за обновом</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CS" b="1" dirty="0"/>
              <a:t>ЧИКАШКА ШКОЛА</a:t>
            </a:r>
            <a:endParaRPr lang="en-US" b="1" dirty="0"/>
          </a:p>
        </p:txBody>
      </p:sp>
      <p:sp>
        <p:nvSpPr>
          <p:cNvPr id="3" name="Content Placeholder 2"/>
          <p:cNvSpPr>
            <a:spLocks noGrp="1"/>
          </p:cNvSpPr>
          <p:nvPr>
            <p:ph idx="1"/>
          </p:nvPr>
        </p:nvSpPr>
        <p:spPr/>
        <p:txBody>
          <a:bodyPr>
            <a:normAutofit/>
          </a:bodyPr>
          <a:lstStyle/>
          <a:p>
            <a:r>
              <a:rPr lang="sr-Cyrl-CS" sz="2400" dirty="0"/>
              <a:t>Прва </a:t>
            </a:r>
            <a:r>
              <a:rPr lang="sr-Cyrl-CS" sz="2400" dirty="0" err="1"/>
              <a:t>Чикашка</a:t>
            </a:r>
            <a:r>
              <a:rPr lang="sr-Cyrl-CS" sz="2400" dirty="0"/>
              <a:t> школа са </a:t>
            </a:r>
            <a:r>
              <a:rPr lang="sr-Cyrl-CS" sz="2400" dirty="0" err="1"/>
              <a:t>Јеннеуем</a:t>
            </a:r>
            <a:r>
              <a:rPr lang="sr-Cyrl-CS" sz="2400" dirty="0"/>
              <a:t>, </a:t>
            </a:r>
            <a:r>
              <a:rPr lang="sr-Cyrl-CS" sz="2400" dirty="0" err="1"/>
              <a:t>Сулливаном</a:t>
            </a:r>
            <a:r>
              <a:rPr lang="sr-Cyrl-CS" sz="2400" dirty="0"/>
              <a:t>, </a:t>
            </a:r>
            <a:r>
              <a:rPr lang="sr-Cyrl-CS" sz="2400" dirty="0" err="1"/>
              <a:t>Бурнхамом</a:t>
            </a:r>
            <a:r>
              <a:rPr lang="sr-Cyrl-CS" sz="2400" dirty="0"/>
              <a:t>, </a:t>
            </a:r>
            <a:r>
              <a:rPr lang="sr-Cyrl-CS" sz="2400" dirty="0" err="1"/>
              <a:t>Холабирдом</a:t>
            </a:r>
            <a:r>
              <a:rPr lang="sr-Cyrl-CS" sz="2400" dirty="0"/>
              <a:t> и </a:t>
            </a:r>
            <a:r>
              <a:rPr lang="sr-Cyrl-CS" sz="2400" dirty="0" err="1"/>
              <a:t>Роотом</a:t>
            </a:r>
            <a:r>
              <a:rPr lang="sr-Cyrl-CS" sz="2400" dirty="0"/>
              <a:t>, затим њен наставак с Франком </a:t>
            </a:r>
            <a:r>
              <a:rPr lang="sr-Cyrl-CS" sz="2400" dirty="0" err="1"/>
              <a:t>Ллоyдом</a:t>
            </a:r>
            <a:r>
              <a:rPr lang="sr-Cyrl-CS" sz="2400" dirty="0"/>
              <a:t> </a:t>
            </a:r>
            <a:r>
              <a:rPr lang="sr-Cyrl-CS" sz="2400" dirty="0" err="1"/>
              <a:t>Wригхтом</a:t>
            </a:r>
            <a:r>
              <a:rPr lang="sr-Cyrl-CS" sz="2400" dirty="0"/>
              <a:t> и </a:t>
            </a:r>
            <a:r>
              <a:rPr lang="sr-Cyrl-CS" sz="2400" dirty="0" err="1"/>
              <a:t>Преријском</a:t>
            </a:r>
            <a:r>
              <a:rPr lang="sr-Cyrl-CS" sz="2400" dirty="0"/>
              <a:t> школом опште је призната захваљујући њеним естетским и функционалним доприносима. Успех и слава </a:t>
            </a:r>
            <a:r>
              <a:rPr lang="sr-Cyrl-CS" sz="2400" dirty="0" err="1"/>
              <a:t>Чикашке</a:t>
            </a:r>
            <a:r>
              <a:rPr lang="sr-Cyrl-CS" sz="2400" dirty="0"/>
              <a:t> школе привлачи нови талас значајних архитеката који раде или пролазе кроз град. Отада, студирати, радити и градити у Чикагу постаје препорука. Између два рата долазе редом многобројни европски архитекти, поименце Рицхард </a:t>
            </a:r>
            <a:r>
              <a:rPr lang="sr-Cyrl-CS" sz="2400" dirty="0" err="1"/>
              <a:t>Неутра</a:t>
            </a:r>
            <a:r>
              <a:rPr lang="sr-Cyrl-CS" sz="2400" dirty="0"/>
              <a:t>, </a:t>
            </a:r>
            <a:r>
              <a:rPr lang="sr-Cyrl-CS" sz="2400" dirty="0" err="1"/>
              <a:t>Елиел</a:t>
            </a:r>
            <a:r>
              <a:rPr lang="sr-Cyrl-CS" sz="2400" dirty="0"/>
              <a:t> </a:t>
            </a:r>
            <a:r>
              <a:rPr lang="sr-Cyrl-CS" sz="2400" dirty="0" err="1"/>
              <a:t>Сааринен</a:t>
            </a:r>
            <a:r>
              <a:rPr lang="sr-Cyrl-CS" sz="2400" dirty="0"/>
              <a:t>, </a:t>
            </a:r>
            <a:r>
              <a:rPr lang="sr-Cyrl-CS" sz="2400" dirty="0" err="1"/>
              <a:t>Рудолпх</a:t>
            </a:r>
            <a:r>
              <a:rPr lang="sr-Cyrl-CS" sz="2400" dirty="0"/>
              <a:t> </a:t>
            </a:r>
            <a:r>
              <a:rPr lang="sr-Cyrl-CS" sz="2400" dirty="0" err="1"/>
              <a:t>Сцхиндлер</a:t>
            </a:r>
            <a:r>
              <a:rPr lang="sr-Cyrl-CS" sz="2400" dirty="0"/>
              <a:t>, </a:t>
            </a:r>
            <a:r>
              <a:rPr lang="sr-Cyrl-CS" sz="2400" dirty="0" err="1"/>
              <a:t>Мохолy</a:t>
            </a:r>
            <a:r>
              <a:rPr lang="sr-Cyrl-CS" sz="2400" dirty="0"/>
              <a:t> </a:t>
            </a:r>
            <a:r>
              <a:rPr lang="sr-Cyrl-CS" sz="2400" dirty="0" err="1"/>
              <a:t>Нагy</a:t>
            </a:r>
            <a:r>
              <a:rPr lang="sr-Cyrl-CS" sz="2400" dirty="0"/>
              <a:t> и </a:t>
            </a:r>
            <a:r>
              <a:rPr lang="sr-Cyrl-CS" sz="2400" dirty="0" err="1"/>
              <a:t>Миес</a:t>
            </a:r>
            <a:r>
              <a:rPr lang="sr-Cyrl-CS" sz="2400" dirty="0"/>
              <a:t> Ван </a:t>
            </a:r>
            <a:r>
              <a:rPr lang="sr-Cyrl-CS" sz="2400" dirty="0" err="1"/>
              <a:t>дер</a:t>
            </a:r>
            <a:r>
              <a:rPr lang="sr-Cyrl-CS" sz="2400" dirty="0"/>
              <a:t> </a:t>
            </a:r>
            <a:r>
              <a:rPr lang="sr-Cyrl-CS" sz="2400" dirty="0" err="1"/>
              <a:t>Рохе</a:t>
            </a:r>
            <a:r>
              <a:rPr lang="sr-Cyrl-CS" sz="2400" dirty="0"/>
              <a:t> и дају нов подстицај чије су последице познате.</a:t>
            </a:r>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CS" b="1" dirty="0"/>
              <a:t>ЧИКАШКА ШКОЛА</a:t>
            </a:r>
            <a:endParaRPr lang="en-US" b="1" dirty="0"/>
          </a:p>
        </p:txBody>
      </p:sp>
      <p:sp>
        <p:nvSpPr>
          <p:cNvPr id="3" name="Content Placeholder 2"/>
          <p:cNvSpPr>
            <a:spLocks noGrp="1"/>
          </p:cNvSpPr>
          <p:nvPr>
            <p:ph idx="1"/>
          </p:nvPr>
        </p:nvSpPr>
        <p:spPr/>
        <p:txBody>
          <a:bodyPr>
            <a:normAutofit fontScale="70000" lnSpcReduction="20000"/>
          </a:bodyPr>
          <a:lstStyle/>
          <a:p>
            <a:r>
              <a:rPr lang="sr-Cyrl-CS" dirty="0"/>
              <a:t>Чикаго - град који се пре пожара задовољавао грађевинарима и способним зидарима, сада је захтевао решења која су могли наћи и спровести у дело само искусни техничари.</a:t>
            </a:r>
            <a:endParaRPr lang="en-US" dirty="0"/>
          </a:p>
          <a:p>
            <a:r>
              <a:rPr lang="sr-Cyrl-CS" dirty="0"/>
              <a:t> </a:t>
            </a:r>
            <a:endParaRPr lang="en-US" dirty="0"/>
          </a:p>
          <a:p>
            <a:r>
              <a:rPr lang="sr-Cyrl-CS" dirty="0"/>
              <a:t>Требало је градити боље, солидније и ићи што је могуће више у висину: градски моћници нису се преварили у том погледу. Лифт које је већ био испробан на источној конкурентској обали, уведен је и у Чикагу и од тада су зграде, које су имале четири или пет, расле до осам спратова. Од 1872. до 1875, потврђују коментатори, израсла је сваки дан по једна таква зграда. Тај број је веродостојан. Већ</a:t>
            </a:r>
            <a:endParaRPr lang="en-US" dirty="0"/>
          </a:p>
          <a:p>
            <a:r>
              <a:rPr lang="sr-Cyrl-CS" dirty="0"/>
              <a:t>1873, године </a:t>
            </a:r>
            <a:r>
              <a:rPr lang="sr-Cyrl-CS" dirty="0" err="1"/>
              <a:t>Чикажани</a:t>
            </a:r>
            <a:r>
              <a:rPr lang="sr-Cyrl-CS" dirty="0"/>
              <a:t> су имали доста материјала да приреде изложбу у славу своје обнове.</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CS" b="1" dirty="0"/>
              <a:t>ЧИКАШКА ШКОЛА</a:t>
            </a:r>
            <a:endParaRPr lang="en-US" b="1" dirty="0"/>
          </a:p>
        </p:txBody>
      </p:sp>
      <p:sp>
        <p:nvSpPr>
          <p:cNvPr id="3" name="Content Placeholder 2"/>
          <p:cNvSpPr>
            <a:spLocks noGrp="1"/>
          </p:cNvSpPr>
          <p:nvPr>
            <p:ph idx="1"/>
          </p:nvPr>
        </p:nvSpPr>
        <p:spPr/>
        <p:txBody>
          <a:bodyPr>
            <a:normAutofit/>
          </a:bodyPr>
          <a:lstStyle/>
          <a:p>
            <a:r>
              <a:rPr lang="sr-Cyrl-CS" dirty="0"/>
              <a:t>Година 1825, је година оснивања </a:t>
            </a:r>
            <a:r>
              <a:rPr lang="sr-Cyrl-CS" dirty="0" err="1"/>
              <a:t>Чикашке</a:t>
            </a:r>
            <a:r>
              <a:rPr lang="sr-Cyrl-CS" dirty="0"/>
              <a:t> школе. Тај датум је </a:t>
            </a:r>
            <a:r>
              <a:rPr lang="sr-Cyrl-CS" dirty="0"/>
              <a:t>К</a:t>
            </a:r>
            <a:r>
              <a:rPr lang="sr-Cyrl-CS" dirty="0" smtClean="0"/>
              <a:t>арл </a:t>
            </a:r>
            <a:r>
              <a:rPr lang="sr-Cyrl-CS" dirty="0"/>
              <a:t>W. </a:t>
            </a:r>
            <a:r>
              <a:rPr lang="sr-Cyrl-CS" dirty="0" err="1"/>
              <a:t>Цондит</a:t>
            </a:r>
            <a:r>
              <a:rPr lang="sr-Cyrl-CS" dirty="0"/>
              <a:t>, историчар града узео  као  полазиште  зачуђујућег  и  капиталног  феномена  који  називамо  модерном  изградњом. Ослања се на прецизну ознаку и појаву (додуше фрагментарну) једног новог начина градње. Но она у себи садржи и </a:t>
            </a:r>
            <a:r>
              <a:rPr lang="sr-Cyrl-CS" dirty="0" smtClean="0"/>
              <a:t>дефиницију </a:t>
            </a:r>
            <a:r>
              <a:rPr lang="sr-Cyrl-CS" dirty="0"/>
              <a:t>ове „школе” основане на питањима конструкције.</a:t>
            </a:r>
            <a:endParaRPr lang="en-US" dirty="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CS" b="1" dirty="0"/>
              <a:t>ЧИКАШКА ШКОЛА</a:t>
            </a:r>
            <a:endParaRPr lang="en-US" b="1" dirty="0"/>
          </a:p>
        </p:txBody>
      </p:sp>
      <p:sp>
        <p:nvSpPr>
          <p:cNvPr id="3" name="Content Placeholder 2"/>
          <p:cNvSpPr>
            <a:spLocks noGrp="1"/>
          </p:cNvSpPr>
          <p:nvPr>
            <p:ph idx="1"/>
          </p:nvPr>
        </p:nvSpPr>
        <p:spPr/>
        <p:txBody>
          <a:bodyPr>
            <a:normAutofit fontScale="85000" lnSpcReduction="20000"/>
          </a:bodyPr>
          <a:lstStyle/>
          <a:p>
            <a:r>
              <a:rPr lang="sr-Cyrl-CS" dirty="0" smtClean="0"/>
              <a:t>Док музичка дела и сликарство могу да буду релативно аполитични и неповезани са средином у којој су настали, дотле је архитектура буквално уплетена у јавни живот. То са друге стране значи да данас када су читава друштвена стварност и политички системи доведени у сумњу и архитектура исто тако губи уверљивост. </a:t>
            </a:r>
            <a:endParaRPr lang="en-US" dirty="0" smtClean="0"/>
          </a:p>
          <a:p>
            <a:r>
              <a:rPr lang="sr-Cyrl-CS" dirty="0" smtClean="0"/>
              <a:t>Зато треба са поштовањем посматрати бујност креације и имагинације у савременим архитектонским остварењима која су преузела улогу уметничког дела усред града, улепшавају стварност и скрећу пажњу својом самодовољношћу.</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САВРЕМЕНА АРХИТЕКТУРА </a:t>
            </a:r>
            <a:br>
              <a:rPr lang="sr-Cyrl-CS" b="1" dirty="0">
                <a:solidFill>
                  <a:schemeClr val="tx1"/>
                </a:solidFill>
              </a:rPr>
            </a:br>
            <a:r>
              <a:rPr lang="sr-Cyrl-CS" b="1" dirty="0"/>
              <a:t>ЧИКАШКА ШКОЛА</a:t>
            </a:r>
            <a:endParaRPr lang="en-US" dirty="0"/>
          </a:p>
        </p:txBody>
      </p:sp>
      <p:sp>
        <p:nvSpPr>
          <p:cNvPr id="3" name="Content Placeholder 2"/>
          <p:cNvSpPr>
            <a:spLocks noGrp="1"/>
          </p:cNvSpPr>
          <p:nvPr>
            <p:ph idx="1"/>
          </p:nvPr>
        </p:nvSpPr>
        <p:spPr/>
        <p:txBody>
          <a:bodyPr>
            <a:normAutofit fontScale="92500" lnSpcReduction="10000"/>
          </a:bodyPr>
          <a:lstStyle/>
          <a:p>
            <a:r>
              <a:rPr lang="sr-Cyrl-CS" dirty="0"/>
              <a:t>Назив </a:t>
            </a:r>
            <a:r>
              <a:rPr lang="sr-Cyrl-CS" dirty="0" err="1"/>
              <a:t>Чикашка</a:t>
            </a:r>
            <a:r>
              <a:rPr lang="sr-Cyrl-CS" dirty="0"/>
              <a:t> школа критички је и накнадни изум, као што је често случај при појави покрета, ако не и након њега самог. У основи он означава тип комерцијалне архитектуре коју чине пословне зграде, где се формална истраживања заснивају на истинској </a:t>
            </a:r>
            <a:r>
              <a:rPr lang="sr-Cyrl-CS" dirty="0" smtClean="0"/>
              <a:t>конструкцији</a:t>
            </a:r>
          </a:p>
          <a:p>
            <a:r>
              <a:rPr lang="sr-Cyrl-CS" dirty="0"/>
              <a:t>На почетку </a:t>
            </a:r>
            <a:r>
              <a:rPr lang="sr-Cyrl-CS" dirty="0" smtClean="0"/>
              <a:t>дефинисана </a:t>
            </a:r>
            <a:r>
              <a:rPr lang="sr-Cyrl-CS" dirty="0"/>
              <a:t>техничким изумима, </a:t>
            </a:r>
            <a:r>
              <a:rPr lang="sr-Cyrl-CS" dirty="0" err="1"/>
              <a:t>чикашка</a:t>
            </a:r>
            <a:r>
              <a:rPr lang="sr-Cyrl-CS" dirty="0"/>
              <a:t> је школа на крају протумачена као „напуштање једног стила” и прихватање другог. Контрадикција је очигледна</a:t>
            </a:r>
            <a:endParaRPr lang="en-US" dirty="0"/>
          </a:p>
        </p:txBody>
      </p:sp>
    </p:spTree>
    <p:extLst>
      <p:ext uri="{BB962C8B-B14F-4D97-AF65-F5344CB8AC3E}">
        <p14:creationId xmlns:p14="http://schemas.microsoft.com/office/powerpoint/2010/main" val="288025075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1967</TotalTime>
  <Words>731</Words>
  <Application>Microsoft Office PowerPoint</Application>
  <PresentationFormat>On-screen Show (4:3)</PresentationFormat>
  <Paragraphs>37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Trek</vt:lpstr>
      <vt:lpstr>АКАДЕМИЈА ТЕХНИЧКО – УМЕТНИЧКИХ СТРУКОВНИХ СТУДИЈА БЕОГРАД ВИСОКА ГРАЂЕВИНСКО ГЕОДЕТСКА ШКОЛА</vt:lpstr>
      <vt:lpstr>САВРЕМЕНА АРХИТЕКТУРА  ЧИКАШКА ШКОЛА</vt:lpstr>
      <vt:lpstr>САВРЕМЕНА АРХИТЕКТУРА  ЧИКАШКА ШКОЛА</vt:lpstr>
      <vt:lpstr>САВРЕМЕНА АРХИТЕКТУРА  ЧИКАШКА ШКОЛА</vt:lpstr>
      <vt:lpstr>САВРЕМЕНА АРХИТЕКТУРА  ЧИКАШКА ШКОЛА</vt:lpstr>
      <vt:lpstr>САВРЕМЕНА АРХИТЕКТУРА  ЧИКАШКА ШКОЛА</vt:lpstr>
      <vt:lpstr>САВРЕМЕНА АРХИТЕКТУРА  ЧИКАШКА ШКОЛА</vt:lpstr>
      <vt:lpstr>САВРЕМЕНА АРХИТЕКТУРА  ЧИКАШКА ШКОЛА</vt:lpstr>
      <vt:lpstr>САВРЕМЕНА АРХИТЕКТУРА  ЧИКАШКА ШКОЛА</vt:lpstr>
      <vt:lpstr>САВРЕМЕНА АРХИТЕКТУРА  ЧИКАШКА ШКОЛА</vt:lpstr>
      <vt:lpstr>САВРЕМЕНА АРХИТЕКТУРА  ЧИКАШКА ШКОЛА</vt:lpstr>
      <vt:lpstr>САВРЕМЕНА АРХИТЕКТУРА  ЧИКАШКА ШКОЛА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Sale</dc:creator>
  <cp:lastModifiedBy>Zivkovici</cp:lastModifiedBy>
  <cp:revision>59</cp:revision>
  <dcterms:created xsi:type="dcterms:W3CDTF">2012-12-17T09:27:09Z</dcterms:created>
  <dcterms:modified xsi:type="dcterms:W3CDTF">2020-10-28T05:59:51Z</dcterms:modified>
</cp:coreProperties>
</file>