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79" r:id="rId9"/>
    <p:sldId id="263" r:id="rId10"/>
    <p:sldId id="272" r:id="rId11"/>
    <p:sldId id="273" r:id="rId12"/>
    <p:sldId id="274" r:id="rId13"/>
    <p:sldId id="275" r:id="rId14"/>
    <p:sldId id="280" r:id="rId15"/>
    <p:sldId id="276" r:id="rId16"/>
    <p:sldId id="281" r:id="rId17"/>
    <p:sldId id="282" r:id="rId18"/>
    <p:sldId id="283" r:id="rId19"/>
    <p:sldId id="284" r:id="rId20"/>
    <p:sldId id="285"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9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47C30F-0139-4235-8395-5E879E2F976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47C30F-0139-4235-8395-5E879E2F976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6EFBFB8-A2AA-40C2-9243-6729EA737371}" type="datetimeFigureOut">
              <a:rPr lang="en-US" smtClean="0"/>
              <a:pPr/>
              <a:t>11/18/2020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6EFBFB8-A2AA-40C2-9243-6729EA737371}" type="datetimeFigureOut">
              <a:rPr lang="en-US" smtClean="0"/>
              <a:pPr/>
              <a:t>11/18/2020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47C30F-0139-4235-8395-5E879E2F97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denaturing.wordpress.com/2013/01/28/steiner-house-adolf-loos-1910-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981199"/>
          </a:xfrm>
        </p:spPr>
        <p:txBody>
          <a:bodyPr>
            <a:noAutofit/>
          </a:bodyPr>
          <a:lstStyle/>
          <a:p>
            <a:pPr algn="ctr"/>
            <a:r>
              <a:rPr lang="sr-Cyrl-CS" sz="3200" b="1" dirty="0" smtClean="0"/>
              <a:t>АКАДЕМИЈА ТЕХНИЧКО – УМЕТНИЧКИХ</a:t>
            </a:r>
            <a:br>
              <a:rPr lang="sr-Cyrl-CS" sz="3200" b="1" dirty="0" smtClean="0"/>
            </a:br>
            <a:r>
              <a:rPr lang="sr-Cyrl-CS" sz="3200" b="1" dirty="0" smtClean="0"/>
              <a:t>СТРУКОВНИХ СТУДИЈА</a:t>
            </a:r>
            <a:br>
              <a:rPr lang="sr-Cyrl-CS" sz="3200" b="1" dirty="0" smtClean="0"/>
            </a:br>
            <a:r>
              <a:rPr lang="sr-Cyrl-CS" sz="3200" b="1" dirty="0" smtClean="0"/>
              <a:t>БЕОГРАД</a:t>
            </a:r>
            <a:br>
              <a:rPr lang="sr-Cyrl-CS" sz="3200" b="1" dirty="0" smtClean="0"/>
            </a:br>
            <a:r>
              <a:rPr lang="sr-Cyrl-CS" sz="3200" b="1" dirty="0" smtClean="0"/>
              <a:t>ВИСОКА ГРАЂЕВИНСКО ГЕОДЕТСКА ШКОЛА</a:t>
            </a:r>
            <a:endParaRPr lang="en-US" sz="3200" b="1" dirty="0"/>
          </a:p>
        </p:txBody>
      </p:sp>
      <p:sp>
        <p:nvSpPr>
          <p:cNvPr id="3" name="Subtitle 2"/>
          <p:cNvSpPr>
            <a:spLocks noGrp="1"/>
          </p:cNvSpPr>
          <p:nvPr>
            <p:ph type="subTitle" idx="1"/>
          </p:nvPr>
        </p:nvSpPr>
        <p:spPr>
          <a:xfrm>
            <a:off x="1219200" y="3352800"/>
            <a:ext cx="6400800" cy="2819400"/>
          </a:xfrm>
        </p:spPr>
        <p:txBody>
          <a:bodyPr>
            <a:normAutofit fontScale="85000" lnSpcReduction="20000"/>
          </a:bodyPr>
          <a:lstStyle/>
          <a:p>
            <a:r>
              <a:rPr lang="sr-Cyrl-CS" sz="4000" b="1" dirty="0" smtClean="0">
                <a:solidFill>
                  <a:schemeClr val="tx1"/>
                </a:solidFill>
              </a:rPr>
              <a:t>САВРЕМЕНА АРХИТЕКТУРА</a:t>
            </a:r>
            <a:endParaRPr lang="sr-Latn-CS" sz="4000" b="1" dirty="0" smtClean="0">
              <a:solidFill>
                <a:schemeClr val="tx1"/>
              </a:solidFill>
            </a:endParaRPr>
          </a:p>
          <a:p>
            <a:endParaRPr lang="sr-Latn-CS" dirty="0" smtClean="0">
              <a:solidFill>
                <a:schemeClr val="tx1"/>
              </a:solidFill>
            </a:endParaRPr>
          </a:p>
          <a:p>
            <a:r>
              <a:rPr lang="sr-Cyrl-CS" b="1" dirty="0" smtClean="0"/>
              <a:t>П Р Е Д А В А Њ Е     </a:t>
            </a:r>
            <a:r>
              <a:rPr lang="sr-Latn-RS" b="1" dirty="0" smtClean="0"/>
              <a:t>I</a:t>
            </a:r>
            <a:r>
              <a:rPr lang="en-US" b="1" dirty="0"/>
              <a:t>V</a:t>
            </a:r>
            <a:endParaRPr lang="en-US" dirty="0" smtClean="0"/>
          </a:p>
          <a:p>
            <a:r>
              <a:rPr lang="sr-Cyrl-CS" b="1" dirty="0" smtClean="0"/>
              <a:t> </a:t>
            </a:r>
            <a:endParaRPr lang="en-US" dirty="0" smtClean="0"/>
          </a:p>
          <a:p>
            <a:r>
              <a:rPr lang="sr-Cyrl-RS" b="1" dirty="0" smtClean="0"/>
              <a:t>АРТ НУВО </a:t>
            </a:r>
            <a:r>
              <a:rPr lang="en-US" b="1" dirty="0" smtClean="0"/>
              <a:t>(</a:t>
            </a:r>
            <a:r>
              <a:rPr lang="hr-BA" dirty="0" err="1" smtClean="0"/>
              <a:t>Art</a:t>
            </a:r>
            <a:r>
              <a:rPr lang="hr-BA" dirty="0" smtClean="0"/>
              <a:t> </a:t>
            </a:r>
            <a:r>
              <a:rPr lang="hr-BA" dirty="0" err="1" smtClean="0"/>
              <a:t>nouveau</a:t>
            </a:r>
            <a:r>
              <a:rPr lang="en-US" dirty="0"/>
              <a:t>)</a:t>
            </a:r>
            <a:endParaRPr lang="hr-BA" dirty="0"/>
          </a:p>
          <a:p>
            <a:endParaRPr lang="en-US" dirty="0" smtClean="0"/>
          </a:p>
          <a:p>
            <a:endParaRPr lang="sr-Latn-CS" dirty="0" smtClean="0">
              <a:solidFill>
                <a:schemeClr val="tx1"/>
              </a:solidFill>
            </a:endParaRPr>
          </a:p>
          <a:p>
            <a:r>
              <a:rPr lang="sr-Cyrl-CS" sz="2800" dirty="0" smtClean="0">
                <a:solidFill>
                  <a:schemeClr val="tx1"/>
                </a:solidFill>
              </a:rPr>
              <a:t>Мр</a:t>
            </a:r>
            <a:r>
              <a:rPr lang="en-US" sz="2800" dirty="0" smtClean="0">
                <a:solidFill>
                  <a:schemeClr val="tx1"/>
                </a:solidFill>
              </a:rPr>
              <a:t> </a:t>
            </a:r>
            <a:r>
              <a:rPr lang="sr-Cyrl-CS" sz="2800" dirty="0" smtClean="0">
                <a:solidFill>
                  <a:schemeClr val="tx1"/>
                </a:solidFill>
              </a:rPr>
              <a:t>Зоран Живковић дипл.инж.арх.</a:t>
            </a:r>
            <a:endParaRPr lang="sr-Latn-CS" sz="2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77500" lnSpcReduction="20000"/>
          </a:bodyPr>
          <a:lstStyle/>
          <a:p>
            <a:r>
              <a:rPr lang="sr-Cyrl-CS" dirty="0"/>
              <a:t>ОГИСТ ПЕРЕ</a:t>
            </a:r>
            <a:endParaRPr lang="en-US" dirty="0"/>
          </a:p>
          <a:p>
            <a:pPr marL="0" indent="0">
              <a:buNone/>
            </a:pPr>
            <a:endParaRPr lang="en-US" dirty="0"/>
          </a:p>
          <a:p>
            <a:r>
              <a:rPr lang="sr-Cyrl-CS" dirty="0"/>
              <a:t>Године 1902. пројектује чувену зграду у </a:t>
            </a:r>
            <a:r>
              <a:rPr lang="sr-Cyrl-CS" dirty="0" err="1"/>
              <a:t>Франклиновој</a:t>
            </a:r>
            <a:r>
              <a:rPr lang="sr-Cyrl-CS" dirty="0"/>
              <a:t> улици у Паризу. Фасаду је развио у облику слова У како би се добила што већа развијена површина за прозоре. То је прва приватна зграда где је примењен скелет од армираног бетона, што је видљиво испод стубова и греда (прекривене су </a:t>
            </a:r>
            <a:r>
              <a:rPr lang="sr-Cyrl-CS" dirty="0" smtClean="0"/>
              <a:t>теракотом</a:t>
            </a:r>
            <a:r>
              <a:rPr lang="sr-Cyrl-CS" dirty="0"/>
              <a:t>). Зидови испуне покривени су фајанс облогом са лиснатим орнаментима и у маниру </a:t>
            </a:r>
            <a:r>
              <a:rPr lang="sr-Cyrl-CS" dirty="0" err="1"/>
              <a:t>арт</a:t>
            </a:r>
            <a:r>
              <a:rPr lang="sr-Cyrl-CS" dirty="0"/>
              <a:t> </a:t>
            </a:r>
            <a:r>
              <a:rPr lang="sr-Cyrl-CS" dirty="0" err="1"/>
              <a:t>нувоа</a:t>
            </a:r>
            <a:r>
              <a:rPr lang="sr-Cyrl-CS" dirty="0"/>
              <a:t>. Степениште осветљава стакленим призмама. У гаражи у улици </a:t>
            </a:r>
            <a:r>
              <a:rPr lang="sr-Cyrl-CS" dirty="0" err="1"/>
              <a:t>Понтијеуx</a:t>
            </a:r>
            <a:r>
              <a:rPr lang="sr-Cyrl-CS" dirty="0"/>
              <a:t> 1905 скелетна конструкција остаје видљива а на позоришту на </a:t>
            </a:r>
            <a:r>
              <a:rPr lang="sr-Cyrl-CS" dirty="0" err="1"/>
              <a:t>Шанзелизеу</a:t>
            </a:r>
            <a:r>
              <a:rPr lang="sr-Cyrl-CS" dirty="0"/>
              <a:t> је армирани бетон видљив и на јавној згради.</a:t>
            </a:r>
            <a:endParaRPr lang="en-US" dirty="0"/>
          </a:p>
        </p:txBody>
      </p:sp>
    </p:spTree>
    <p:extLst>
      <p:ext uri="{BB962C8B-B14F-4D97-AF65-F5344CB8AC3E}">
        <p14:creationId xmlns:p14="http://schemas.microsoft.com/office/powerpoint/2010/main" val="2880250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70000" lnSpcReduction="20000"/>
          </a:bodyPr>
          <a:lstStyle/>
          <a:p>
            <a:r>
              <a:rPr lang="sr-Cyrl-CS" dirty="0"/>
              <a:t>АНТОНИО ГАУДИ</a:t>
            </a:r>
            <a:endParaRPr lang="en-US" dirty="0"/>
          </a:p>
          <a:p>
            <a:r>
              <a:rPr lang="sr-Cyrl-CS" dirty="0"/>
              <a:t> </a:t>
            </a:r>
            <a:endParaRPr lang="en-US" dirty="0"/>
          </a:p>
          <a:p>
            <a:r>
              <a:rPr lang="sr-Cyrl-CS" dirty="0"/>
              <a:t>Снага Гаудија као архитекте лежи у обиљу нових облика које је смислио. Разноликост и изражајност ових форми као вајарских дела саме по себи би обележиле Гаудија као значајног модерног уметника. </a:t>
            </a:r>
            <a:r>
              <a:rPr lang="sr-Cyrl-CS" dirty="0" smtClean="0"/>
              <a:t>Међутим</a:t>
            </a:r>
            <a:r>
              <a:rPr lang="sr-Cyrl-CS" dirty="0"/>
              <a:t>, ти облици су у суштини резултат неуобичајених </a:t>
            </a:r>
            <a:r>
              <a:rPr lang="sr-Cyrl-CS" dirty="0" err="1"/>
              <a:t>конструкционих</a:t>
            </a:r>
            <a:r>
              <a:rPr lang="sr-Cyrl-CS" dirty="0"/>
              <a:t> изума, маштовите употребе материјала и јединственог осећаја за украшавање. Додајмо овоме и његову умешност у савладавању оних неухватљивих чинилаца у архитектури као што су простор, боја и светлост и схватићемо зашто је данашња архитектура толико заокупљена сразмерно малим бројем његових дела, од којих су многа и заборављена. Његов рад се временски поклапа са врхунцем покрета ренесансе </a:t>
            </a:r>
            <a:r>
              <a:rPr lang="sr-Cyrl-CS" dirty="0" err="1"/>
              <a:t>Каталоније</a:t>
            </a:r>
            <a:r>
              <a:rPr lang="sr-Cyrl-CS" dirty="0"/>
              <a:t>.</a:t>
            </a:r>
            <a:endParaRPr lang="en-US" dirty="0"/>
          </a:p>
        </p:txBody>
      </p:sp>
    </p:spTree>
    <p:extLst>
      <p:ext uri="{BB962C8B-B14F-4D97-AF65-F5344CB8AC3E}">
        <p14:creationId xmlns:p14="http://schemas.microsoft.com/office/powerpoint/2010/main" val="22221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85000" lnSpcReduction="10000"/>
          </a:bodyPr>
          <a:lstStyle/>
          <a:p>
            <a:r>
              <a:rPr lang="sr-Cyrl-CS" dirty="0" err="1"/>
              <a:t>Гаудијева</a:t>
            </a:r>
            <a:r>
              <a:rPr lang="sr-Cyrl-CS" dirty="0"/>
              <a:t> најранија дела (укључујући студентске радове) разликују се по стилу. Од оживљавања </a:t>
            </a:r>
            <a:r>
              <a:rPr lang="sr-Cyrl-CS" dirty="0" err="1"/>
              <a:t>средњевековља</a:t>
            </a:r>
            <a:r>
              <a:rPr lang="sr-Cyrl-CS" dirty="0"/>
              <a:t> до прилично обилатог еклектицизма који је вероватно научио у школи. На некима се одмах види да воли да контрастира материјале- пуно зидно платно и ковано </a:t>
            </a:r>
            <a:r>
              <a:rPr lang="sr-Cyrl-CS" dirty="0" smtClean="0"/>
              <a:t>гвожђе</a:t>
            </a:r>
            <a:r>
              <a:rPr lang="sr-Cyrl-CS" dirty="0"/>
              <a:t>. Барселона је била чувена по обиљу украса од кованог </a:t>
            </a:r>
            <a:r>
              <a:rPr lang="sr-Cyrl-CS" dirty="0" err="1"/>
              <a:t>гвождја</a:t>
            </a:r>
            <a:r>
              <a:rPr lang="sr-Cyrl-CS" dirty="0"/>
              <a:t>, а на </a:t>
            </a:r>
            <a:r>
              <a:rPr lang="sr-Cyrl-CS" dirty="0" err="1"/>
              <a:t>Гаудијевим</a:t>
            </a:r>
            <a:r>
              <a:rPr lang="sr-Cyrl-CS" dirty="0"/>
              <a:t> раним нацртима, нарочито на његовим уличним светиљкама, види се да је већ тада био врхунски стручњак. Трудио се да наручиоцу кад год је то могуће, изради целовито окружење (</a:t>
            </a:r>
            <a:r>
              <a:rPr lang="sr-Cyrl-CS" dirty="0" smtClean="0"/>
              <a:t>израђивао </a:t>
            </a:r>
            <a:r>
              <a:rPr lang="sr-Cyrl-CS" dirty="0"/>
              <a:t>је и намештај).</a:t>
            </a:r>
            <a:endParaRPr lang="en-US" dirty="0"/>
          </a:p>
        </p:txBody>
      </p:sp>
    </p:spTree>
    <p:extLst>
      <p:ext uri="{BB962C8B-B14F-4D97-AF65-F5344CB8AC3E}">
        <p14:creationId xmlns:p14="http://schemas.microsoft.com/office/powerpoint/2010/main" val="2264097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70000" lnSpcReduction="20000"/>
          </a:bodyPr>
          <a:lstStyle/>
          <a:p>
            <a:r>
              <a:rPr lang="sr-Cyrl-CS" dirty="0"/>
              <a:t>Црква </a:t>
            </a:r>
            <a:r>
              <a:rPr lang="sr-Cyrl-CS" dirty="0" err="1"/>
              <a:t>Саграда</a:t>
            </a:r>
            <a:r>
              <a:rPr lang="sr-Cyrl-CS" dirty="0"/>
              <a:t> </a:t>
            </a:r>
            <a:r>
              <a:rPr lang="sr-Cyrl-CS" dirty="0" err="1"/>
              <a:t>Фамилиа</a:t>
            </a:r>
            <a:r>
              <a:rPr lang="sr-Cyrl-CS" dirty="0"/>
              <a:t>. </a:t>
            </a:r>
            <a:r>
              <a:rPr lang="sr-Cyrl-CS" dirty="0" err="1"/>
              <a:t>Гаудијев</a:t>
            </a:r>
            <a:r>
              <a:rPr lang="sr-Cyrl-CS" dirty="0"/>
              <a:t> сарадник је руководио изградњом ове цркве. </a:t>
            </a:r>
            <a:r>
              <a:rPr lang="sr-Cyrl-CS" dirty="0" smtClean="0"/>
              <a:t>Међутим</a:t>
            </a:r>
            <a:r>
              <a:rPr lang="sr-Cyrl-CS" dirty="0"/>
              <a:t>, када се повукао, Гауди је био предложен да га замени. Црква је била посвећена 1) Светој породици као узору врлина породичног </a:t>
            </a:r>
            <a:r>
              <a:rPr lang="sr-Cyrl-CS" dirty="0" err="1"/>
              <a:t>зивота</a:t>
            </a:r>
            <a:r>
              <a:rPr lang="sr-Cyrl-CS" dirty="0"/>
              <a:t>, 2) Светом Јосифу, покровитељу радничке класе и 3) искупљењу грехова материјалистичког доба. Изградња је требало да </a:t>
            </a:r>
            <a:r>
              <a:rPr lang="sr-Cyrl-CS" dirty="0" smtClean="0"/>
              <a:t>буде финансирана </a:t>
            </a:r>
            <a:r>
              <a:rPr lang="sr-Cyrl-CS" dirty="0"/>
              <a:t>искључиво од добротворних прихода, тј. донацијама. Црква је почела да се гради у </a:t>
            </a:r>
            <a:r>
              <a:rPr lang="sr-Cyrl-CS" dirty="0" err="1"/>
              <a:t>неоготичком</a:t>
            </a:r>
            <a:r>
              <a:rPr lang="sr-Cyrl-CS" dirty="0"/>
              <a:t> стилу, али када је Гауди преузео руководство, </a:t>
            </a:r>
            <a:r>
              <a:rPr lang="sr-Cyrl-CS" dirty="0" err="1"/>
              <a:t>неоготика</a:t>
            </a:r>
            <a:r>
              <a:rPr lang="sr-Cyrl-CS" dirty="0"/>
              <a:t> је претворена у један до тада </a:t>
            </a:r>
            <a:r>
              <a:rPr lang="sr-Cyrl-CS" dirty="0" smtClean="0"/>
              <a:t>невиђен </a:t>
            </a:r>
            <a:r>
              <a:rPr lang="sr-Cyrl-CS" dirty="0"/>
              <a:t>стил. И </a:t>
            </a:r>
            <a:r>
              <a:rPr lang="sr-Cyrl-CS" dirty="0" err="1"/>
              <a:t>Гаудијев</a:t>
            </a:r>
            <a:r>
              <a:rPr lang="sr-Cyrl-CS" dirty="0"/>
              <a:t> први пројекат био је у великој мери </a:t>
            </a:r>
            <a:r>
              <a:rPr lang="sr-Cyrl-CS" dirty="0" err="1"/>
              <a:t>неоготички</a:t>
            </a:r>
            <a:r>
              <a:rPr lang="sr-Cyrl-CS" dirty="0"/>
              <a:t>. Од свог омиљеног узора Виоле </a:t>
            </a:r>
            <a:r>
              <a:rPr lang="sr-Cyrl-CS" dirty="0" err="1"/>
              <a:t>ле</a:t>
            </a:r>
            <a:r>
              <a:rPr lang="sr-Cyrl-CS" dirty="0"/>
              <a:t> Дика он преузима </a:t>
            </a:r>
            <a:r>
              <a:rPr lang="sr-Cyrl-CS" dirty="0" err="1"/>
              <a:t>разлистале</a:t>
            </a:r>
            <a:r>
              <a:rPr lang="sr-Cyrl-CS" dirty="0"/>
              <a:t> </a:t>
            </a:r>
            <a:r>
              <a:rPr lang="sr-Cyrl-CS" dirty="0" err="1"/>
              <a:t>пинакле</a:t>
            </a:r>
            <a:r>
              <a:rPr lang="sr-Cyrl-CS" dirty="0"/>
              <a:t> и  расцветале крстове којима се завршавају и многе његове световне </a:t>
            </a:r>
            <a:r>
              <a:rPr lang="sr-Cyrl-CS" dirty="0" smtClean="0"/>
              <a:t>грађевине</a:t>
            </a:r>
            <a:r>
              <a:rPr lang="sr-Cyrl-CS" dirty="0"/>
              <a:t>. Временом ће оживљавање готике Гауди оставити далеко за собом. Напредовање радова на цркви било је </a:t>
            </a:r>
            <a:r>
              <a:rPr lang="sr-Cyrl-CS" dirty="0" err="1"/>
              <a:t>ометено</a:t>
            </a:r>
            <a:r>
              <a:rPr lang="sr-Cyrl-CS" dirty="0"/>
              <a:t> бројним пројектима којима се Гауди бавио у то доба, касних ОСАМДЕСЕТИХ И ДЕВЕДЕСЕТИХ.</a:t>
            </a:r>
            <a:endParaRPr lang="en-US" dirty="0"/>
          </a:p>
          <a:p>
            <a:endParaRPr lang="en-US" dirty="0"/>
          </a:p>
        </p:txBody>
      </p:sp>
    </p:spTree>
    <p:extLst>
      <p:ext uri="{BB962C8B-B14F-4D97-AF65-F5344CB8AC3E}">
        <p14:creationId xmlns:p14="http://schemas.microsoft.com/office/powerpoint/2010/main" val="1640762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lstStyle/>
          <a:p>
            <a:r>
              <a:rPr lang="en-US" b="1" dirty="0" err="1"/>
              <a:t>Sagrada</a:t>
            </a:r>
            <a:r>
              <a:rPr lang="en-US" b="1" dirty="0"/>
              <a:t> </a:t>
            </a:r>
            <a:r>
              <a:rPr lang="en-US" b="1" dirty="0" err="1"/>
              <a:t>Familia</a:t>
            </a:r>
            <a:endParaRPr lang="en-US" dirty="0"/>
          </a:p>
        </p:txBody>
      </p:sp>
      <p:pic>
        <p:nvPicPr>
          <p:cNvPr id="2051" name="Picture 3" descr="G:\Savremena Arhitektura\NASTAVA NA DALJINU\sagrada familia .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1" y="2708375"/>
            <a:ext cx="2971800" cy="3271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8621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77500" lnSpcReduction="20000"/>
          </a:bodyPr>
          <a:lstStyle/>
          <a:p>
            <a:r>
              <a:rPr lang="sr-Cyrl-CS" dirty="0"/>
              <a:t>Кућа Мила - подсећа на руком створену планину, тмурне боје. Медитеранска је и то се наслућује по њеним балконима налик морским алгама, по улазним двориштима сличним </a:t>
            </a:r>
            <a:r>
              <a:rPr lang="sr-Cyrl-CS" dirty="0" smtClean="0"/>
              <a:t>морским</a:t>
            </a:r>
            <a:r>
              <a:rPr lang="sr-Cyrl-RS" dirty="0"/>
              <a:t> </a:t>
            </a:r>
            <a:r>
              <a:rPr lang="sr-Cyrl-CS" dirty="0" smtClean="0"/>
              <a:t>шпиљама</a:t>
            </a:r>
            <a:r>
              <a:rPr lang="sr-Cyrl-CS" dirty="0"/>
              <a:t>, по унутрашњим таваницама које личе на шару таласа по песку. Понос ове зграде је кров, месечев мотив, препун необичних отвора за вентилацију димњака. Зграда је требало да буде постоље за џиновски кип Богородице </a:t>
            </a:r>
            <a:r>
              <a:rPr lang="sr-Cyrl-CS" dirty="0" err="1"/>
              <a:t>Милевске</a:t>
            </a:r>
            <a:r>
              <a:rPr lang="sr-Cyrl-CS" dirty="0"/>
              <a:t>. Кад је после устанка у Барселони 1909. дошло до рушења верских споменика, власник је одустао од кипа</a:t>
            </a:r>
            <a:r>
              <a:rPr lang="sr-Cyrl-CS" dirty="0" smtClean="0"/>
              <a:t>.</a:t>
            </a:r>
            <a:endParaRPr lang="en-US" dirty="0"/>
          </a:p>
          <a:p>
            <a:r>
              <a:rPr lang="sr-Cyrl-CS" dirty="0"/>
              <a:t>Капела у колонији </a:t>
            </a:r>
            <a:r>
              <a:rPr lang="sr-Cyrl-CS" dirty="0" err="1"/>
              <a:t>Гуељ</a:t>
            </a:r>
            <a:r>
              <a:rPr lang="sr-Cyrl-CS" dirty="0"/>
              <a:t>. Гауди се све више бави механиком архитектуре и геометријом која је у њеној основи. Ова капела је била права лабораторија за сва та структурна и геометријска размишљања. Градња је почела 1908. године.</a:t>
            </a:r>
            <a:endParaRPr lang="en-US" dirty="0"/>
          </a:p>
        </p:txBody>
      </p:sp>
    </p:spTree>
    <p:extLst>
      <p:ext uri="{BB962C8B-B14F-4D97-AF65-F5344CB8AC3E}">
        <p14:creationId xmlns:p14="http://schemas.microsoft.com/office/powerpoint/2010/main" val="21609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lstStyle/>
          <a:p>
            <a:r>
              <a:rPr lang="en-US" dirty="0"/>
              <a:t>Casa Mila (La </a:t>
            </a:r>
            <a:r>
              <a:rPr lang="en-US" dirty="0" err="1"/>
              <a:t>Pedrera</a:t>
            </a:r>
            <a:r>
              <a:rPr lang="en-US" dirty="0"/>
              <a:t>)</a:t>
            </a:r>
          </a:p>
          <a:p>
            <a:pPr marL="0" indent="0">
              <a:buNone/>
            </a:pPr>
            <a:endParaRPr lang="en-US" dirty="0"/>
          </a:p>
        </p:txBody>
      </p:sp>
      <p:pic>
        <p:nvPicPr>
          <p:cNvPr id="3074" name="Picture 2" descr="G:\Savremena Arhitektura\NASTAVA NA DALJINU\casa-mila-barcelona-915x6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286000"/>
            <a:ext cx="5308600" cy="3539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223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92500" lnSpcReduction="10000"/>
          </a:bodyPr>
          <a:lstStyle/>
          <a:p>
            <a:r>
              <a:rPr lang="sr-Cyrl-CS" dirty="0"/>
              <a:t>ОТО ВАГНЕР</a:t>
            </a:r>
            <a:endParaRPr lang="en-US" dirty="0"/>
          </a:p>
          <a:p>
            <a:endParaRPr lang="en-US" dirty="0"/>
          </a:p>
          <a:p>
            <a:r>
              <a:rPr lang="sr-Cyrl-CS" dirty="0" err="1"/>
              <a:t>Вагнеру</a:t>
            </a:r>
            <a:r>
              <a:rPr lang="sr-Cyrl-CS" dirty="0"/>
              <a:t> се одаје признање као челном човеку у реакцији против историцизма. Његово дело прожима  континуитет  класичног  духа,  а  класично  осећање  за  волумен  и  пропорције  -  сматра  се заштитним знаком његових архитектонских концепција. </a:t>
            </a:r>
            <a:endParaRPr lang="sr-Cyrl-CS" dirty="0" smtClean="0"/>
          </a:p>
          <a:p>
            <a:r>
              <a:rPr lang="sr-Cyrl-CS" dirty="0"/>
              <a:t>Отелотворење класичног духа је Вила Вагнер са својим нескривеним алузијама на Паладија.</a:t>
            </a:r>
            <a:endParaRPr lang="en-US" dirty="0"/>
          </a:p>
          <a:p>
            <a:endParaRPr lang="en-US" dirty="0"/>
          </a:p>
        </p:txBody>
      </p:sp>
    </p:spTree>
    <p:extLst>
      <p:ext uri="{BB962C8B-B14F-4D97-AF65-F5344CB8AC3E}">
        <p14:creationId xmlns:p14="http://schemas.microsoft.com/office/powerpoint/2010/main" val="3925030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77500" lnSpcReduction="20000"/>
          </a:bodyPr>
          <a:lstStyle/>
          <a:p>
            <a:r>
              <a:rPr lang="sr-Cyrl-CS" dirty="0"/>
              <a:t>АДОЛФ ЛОС</a:t>
            </a:r>
            <a:endParaRPr lang="en-US" dirty="0"/>
          </a:p>
          <a:p>
            <a:r>
              <a:rPr lang="sr-Cyrl-CS" dirty="0"/>
              <a:t> </a:t>
            </a:r>
            <a:endParaRPr lang="en-US" dirty="0"/>
          </a:p>
          <a:p>
            <a:pPr marL="0" indent="0">
              <a:buNone/>
            </a:pPr>
            <a:endParaRPr lang="en-US" dirty="0"/>
          </a:p>
          <a:p>
            <a:r>
              <a:rPr lang="sr-Cyrl-CS" dirty="0"/>
              <a:t>Овај значајни архитекта, дизајнер, образован и ангажован теоретичар рођен је у Брну у Моравској. После завршеног техничког образовања у </a:t>
            </a:r>
            <a:r>
              <a:rPr lang="sr-Cyrl-CS" dirty="0" err="1"/>
              <a:t>Царскокраљевској</a:t>
            </a:r>
            <a:r>
              <a:rPr lang="sr-Cyrl-CS" dirty="0"/>
              <a:t> државној занатској школи наставља студије на </a:t>
            </a:r>
            <a:r>
              <a:rPr lang="sr-Cyrl-CS" dirty="0" err="1"/>
              <a:t>Д</a:t>
            </a:r>
            <a:r>
              <a:rPr lang="sr-Cyrl-CS" dirty="0" err="1" smtClean="0"/>
              <a:t>резденској</a:t>
            </a:r>
            <a:r>
              <a:rPr lang="sr-Cyrl-CS" dirty="0" smtClean="0"/>
              <a:t> </a:t>
            </a:r>
            <a:r>
              <a:rPr lang="sr-Cyrl-CS" dirty="0"/>
              <a:t>Високој техничкој школи. 1893. године одлази у Сједињене Америчке Државе где је провео три године и где се вероватно упознао са тадашњим достигнућима у архитектури, посебно са дометима </a:t>
            </a:r>
            <a:r>
              <a:rPr lang="sr-Cyrl-CS" dirty="0" err="1"/>
              <a:t>Чикашке</a:t>
            </a:r>
            <a:r>
              <a:rPr lang="sr-Cyrl-CS" dirty="0"/>
              <a:t> школе и остварењима Луиса Саливена.</a:t>
            </a:r>
            <a:endParaRPr lang="en-US" dirty="0"/>
          </a:p>
        </p:txBody>
      </p:sp>
    </p:spTree>
    <p:extLst>
      <p:ext uri="{BB962C8B-B14F-4D97-AF65-F5344CB8AC3E}">
        <p14:creationId xmlns:p14="http://schemas.microsoft.com/office/powerpoint/2010/main" val="2962515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92500" lnSpcReduction="20000"/>
          </a:bodyPr>
          <a:lstStyle/>
          <a:p>
            <a:r>
              <a:rPr lang="sr-Cyrl-CS" dirty="0"/>
              <a:t>„Лоса треба, пре свега, посматрати као ствараоца који је први поставио проблем који ће коначно решити </a:t>
            </a:r>
            <a:r>
              <a:rPr lang="sr-Cyrl-CS" dirty="0" err="1"/>
              <a:t>Ле</a:t>
            </a:r>
            <a:r>
              <a:rPr lang="sr-Cyrl-CS" dirty="0"/>
              <a:t> </a:t>
            </a:r>
            <a:r>
              <a:rPr lang="sr-Cyrl-CS" dirty="0" err="1"/>
              <a:t>Корбизје</a:t>
            </a:r>
            <a:r>
              <a:rPr lang="sr-Cyrl-CS" dirty="0"/>
              <a:t> својим целовитим развојем слободне основе. Типолошко питање које Лос поставља било је како спојити правилност строго геометријске масе са практичношћу неправилног волумена. Тај проблем није нигде тако лирски приказан као у његовом пројекту виле на Лиду у Венецији; та кућа ће судбоносно утицати на типски облик најизразитије </a:t>
            </a:r>
            <a:r>
              <a:rPr lang="sr-Cyrl-CS" dirty="0" err="1"/>
              <a:t>пуристичке</a:t>
            </a:r>
            <a:r>
              <a:rPr lang="sr-Cyrl-CS" dirty="0"/>
              <a:t> виле, његове властите виле у </a:t>
            </a:r>
            <a:r>
              <a:rPr lang="sr-Cyrl-CS" dirty="0" err="1"/>
              <a:t>Гаршу</a:t>
            </a:r>
            <a:r>
              <a:rPr lang="sr-Cyrl-CS" dirty="0"/>
              <a:t> 1927. године.“</a:t>
            </a:r>
            <a:endParaRPr lang="en-US" dirty="0"/>
          </a:p>
          <a:p>
            <a:endParaRPr lang="en-US" dirty="0"/>
          </a:p>
        </p:txBody>
      </p:sp>
    </p:spTree>
    <p:extLst>
      <p:ext uri="{BB962C8B-B14F-4D97-AF65-F5344CB8AC3E}">
        <p14:creationId xmlns:p14="http://schemas.microsoft.com/office/powerpoint/2010/main" val="15136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RS" b="1" dirty="0"/>
              <a:t>АРТ </a:t>
            </a:r>
            <a:r>
              <a:rPr lang="sr-Cyrl-RS" b="1" dirty="0" smtClean="0"/>
              <a:t>НУВО</a:t>
            </a:r>
            <a:endParaRPr lang="en-US" dirty="0"/>
          </a:p>
        </p:txBody>
      </p:sp>
      <p:sp>
        <p:nvSpPr>
          <p:cNvPr id="3" name="Content Placeholder 2"/>
          <p:cNvSpPr>
            <a:spLocks noGrp="1"/>
          </p:cNvSpPr>
          <p:nvPr>
            <p:ph idx="1"/>
          </p:nvPr>
        </p:nvSpPr>
        <p:spPr>
          <a:xfrm>
            <a:off x="457200" y="1600200"/>
            <a:ext cx="8229600" cy="5029200"/>
          </a:xfrm>
        </p:spPr>
        <p:txBody>
          <a:bodyPr>
            <a:normAutofit fontScale="47500" lnSpcReduction="20000"/>
          </a:bodyPr>
          <a:lstStyle/>
          <a:p>
            <a:r>
              <a:rPr lang="sr-Cyrl-CS" dirty="0"/>
              <a:t>Појавио се крајем 19. века у Европи.</a:t>
            </a:r>
            <a:endParaRPr lang="en-US" dirty="0"/>
          </a:p>
          <a:p>
            <a:r>
              <a:rPr lang="sr-Cyrl-CS" dirty="0"/>
              <a:t> </a:t>
            </a:r>
            <a:endParaRPr lang="en-US" dirty="0"/>
          </a:p>
          <a:p>
            <a:r>
              <a:rPr lang="sr-Cyrl-CS" dirty="0"/>
              <a:t>Карактеристике правца су:</a:t>
            </a:r>
            <a:endParaRPr lang="en-US" dirty="0"/>
          </a:p>
          <a:p>
            <a:r>
              <a:rPr lang="sr-Cyrl-CS" dirty="0"/>
              <a:t> </a:t>
            </a:r>
            <a:endParaRPr lang="en-US" dirty="0"/>
          </a:p>
          <a:p>
            <a:r>
              <a:rPr lang="sr-Cyrl-CS" dirty="0"/>
              <a:t>• 	Отпор викторијанском стилу у Енглеској и историјским имитацијама (класицизму)</a:t>
            </a:r>
            <a:endParaRPr lang="en-US" dirty="0"/>
          </a:p>
          <a:p>
            <a:r>
              <a:rPr lang="sr-Cyrl-CS" dirty="0"/>
              <a:t> </a:t>
            </a:r>
            <a:endParaRPr lang="en-US" dirty="0"/>
          </a:p>
          <a:p>
            <a:r>
              <a:rPr lang="sr-Cyrl-CS" dirty="0"/>
              <a:t>• 	Жеља да се прихвати напредак са модерним материјалима (гвожђе и стакло), модерна техника (индустријска производња) и проналасци какво је електрично осветљење.</a:t>
            </a:r>
            <a:endParaRPr lang="en-US" dirty="0"/>
          </a:p>
          <a:p>
            <a:r>
              <a:rPr lang="sr-Cyrl-CS" dirty="0"/>
              <a:t> </a:t>
            </a:r>
            <a:endParaRPr lang="en-US" dirty="0"/>
          </a:p>
          <a:p>
            <a:r>
              <a:rPr lang="sr-Cyrl-CS" dirty="0"/>
              <a:t>• 	Блиска  веза  са  лепим  уметностима,  повезивање  са  сликарством,  </a:t>
            </a:r>
            <a:r>
              <a:rPr lang="sr-Cyrl-CS" dirty="0" err="1"/>
              <a:t>полурељефом</a:t>
            </a:r>
            <a:r>
              <a:rPr lang="sr-Cyrl-CS" dirty="0"/>
              <a:t>  и скулптуром у архитектури и ентеријерском дизајну.</a:t>
            </a:r>
            <a:endParaRPr lang="en-US" dirty="0"/>
          </a:p>
          <a:p>
            <a:r>
              <a:rPr lang="sr-Cyrl-CS" dirty="0"/>
              <a:t> </a:t>
            </a:r>
            <a:endParaRPr lang="en-US" dirty="0"/>
          </a:p>
          <a:p>
            <a:r>
              <a:rPr lang="sr-Cyrl-CS" dirty="0"/>
              <a:t>• 	Употреба декоративних елемената базираних на природним формама: цветова, листова лозе, шкољки, птичијих пера, крила инсеката и апстрактних форми.</a:t>
            </a:r>
            <a:endParaRPr lang="en-US" dirty="0"/>
          </a:p>
          <a:p>
            <a:r>
              <a:rPr lang="sr-Cyrl-CS" dirty="0"/>
              <a:t> </a:t>
            </a:r>
            <a:endParaRPr lang="en-US" dirty="0"/>
          </a:p>
          <a:p>
            <a:r>
              <a:rPr lang="sr-Cyrl-CS" dirty="0"/>
              <a:t>• 	Форме кривих линија које су доминантна тема и у конструкцији и на плану декорације.</a:t>
            </a:r>
            <a:endParaRPr lang="en-US" dirty="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p:txBody>
          <a:bodyPr>
            <a:normAutofit fontScale="77500" lnSpcReduction="20000"/>
          </a:bodyPr>
          <a:lstStyle/>
          <a:p>
            <a:r>
              <a:rPr lang="sr-Cyrl-CS" dirty="0"/>
              <a:t>Најпознатије његово дело је Орнамент и злочин. Културна еволуција је еквивалентна уклањању орнамената са свих производа у свакодневној употреби што значи да ограничава потискивање орнамента на функционалне предмете. Не инсистира на потискивању свих архитектонских орнамената</a:t>
            </a:r>
            <a:endParaRPr lang="en-US" dirty="0"/>
          </a:p>
          <a:p>
            <a:r>
              <a:rPr lang="sr-Cyrl-CS" dirty="0"/>
              <a:t>- не пореди“сувишну” орнаментику својствену сецесији са класичним орнаментом, који је одобравао и  примењивао.  Када неки функционални  објекат  претрпи орнаменталну  дигресију,  сматра,  његова трајност се скраћује због тога што је он подлегао моди. Функционални објекти као сто су тканине или теписи, чија је трајност ограничена, подложни су моди па самим тим и орнаменту (уколико је предмет непроменљив, утолико има мање орнамената).</a:t>
            </a:r>
            <a:endParaRPr lang="en-US" dirty="0"/>
          </a:p>
          <a:p>
            <a:endParaRPr lang="en-US" dirty="0"/>
          </a:p>
        </p:txBody>
      </p:sp>
    </p:spTree>
    <p:extLst>
      <p:ext uri="{BB962C8B-B14F-4D97-AF65-F5344CB8AC3E}">
        <p14:creationId xmlns:p14="http://schemas.microsoft.com/office/powerpoint/2010/main" val="2362080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sp>
        <p:nvSpPr>
          <p:cNvPr id="3" name="Content Placeholder 2"/>
          <p:cNvSpPr>
            <a:spLocks noGrp="1"/>
          </p:cNvSpPr>
          <p:nvPr>
            <p:ph idx="1"/>
          </p:nvPr>
        </p:nvSpPr>
        <p:spPr>
          <a:xfrm>
            <a:off x="609600" y="1447800"/>
            <a:ext cx="8382000" cy="4632325"/>
          </a:xfrm>
        </p:spPr>
        <p:txBody>
          <a:bodyPr/>
          <a:lstStyle/>
          <a:p>
            <a:pPr fontAlgn="base"/>
            <a:r>
              <a:rPr lang="en-US" b="1" dirty="0">
                <a:hlinkClick r:id="rId2" tooltip="Steiner House, Adolf Loos, 1910"/>
              </a:rPr>
              <a:t>Steiner House, Adolf Loos</a:t>
            </a:r>
            <a:endParaRPr lang="en-US" b="1" dirty="0"/>
          </a:p>
        </p:txBody>
      </p:sp>
      <p:pic>
        <p:nvPicPr>
          <p:cNvPr id="4098" name="Picture 2" descr="G:\Savremena Arhitektura\NASTAVA NA DALJINU\kuca Stajner Adolf Loo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514600"/>
            <a:ext cx="4724400" cy="3635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26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b="1" dirty="0"/>
          </a:p>
        </p:txBody>
      </p:sp>
      <p:sp>
        <p:nvSpPr>
          <p:cNvPr id="3" name="Content Placeholder 2"/>
          <p:cNvSpPr>
            <a:spLocks noGrp="1"/>
          </p:cNvSpPr>
          <p:nvPr>
            <p:ph idx="1"/>
          </p:nvPr>
        </p:nvSpPr>
        <p:spPr/>
        <p:txBody>
          <a:bodyPr>
            <a:normAutofit lnSpcReduction="10000"/>
          </a:bodyPr>
          <a:lstStyle/>
          <a:p>
            <a:r>
              <a:rPr lang="sr-Cyrl-CS" dirty="0"/>
              <a:t>Захваљујући саобраћају оријент постаје популаран. Свој пут </a:t>
            </a:r>
            <a:r>
              <a:rPr lang="sr-Cyrl-CS" dirty="0" err="1"/>
              <a:t>арт</a:t>
            </a:r>
            <a:r>
              <a:rPr lang="sr-Cyrl-CS" dirty="0"/>
              <a:t> </a:t>
            </a:r>
            <a:r>
              <a:rPr lang="sr-Cyrl-CS" dirty="0" err="1"/>
              <a:t>нуво</a:t>
            </a:r>
            <a:r>
              <a:rPr lang="sr-Cyrl-CS" dirty="0"/>
              <a:t> је остварио кроз </a:t>
            </a:r>
            <a:r>
              <a:rPr lang="sr-Cyrl-CS" dirty="0" smtClean="0"/>
              <a:t>гр</a:t>
            </a:r>
            <a:r>
              <a:rPr lang="sr-Cyrl-RS" dirty="0" err="1" smtClean="0"/>
              <a:t>фи</a:t>
            </a:r>
            <a:r>
              <a:rPr lang="sr-Cyrl-CS" dirty="0" err="1" smtClean="0"/>
              <a:t>чке</a:t>
            </a:r>
            <a:r>
              <a:rPr lang="sr-Cyrl-CS" dirty="0" smtClean="0"/>
              <a:t> </a:t>
            </a:r>
            <a:r>
              <a:rPr lang="sr-Cyrl-CS" dirty="0"/>
              <a:t>илустрације, постере, рекламе, сликарство и скулптуру, примењене уметности, тапете, порцулан и намештај, укључујући и комплетне ентеријере и архитектуру.</a:t>
            </a:r>
            <a:endParaRPr lang="en-US" dirty="0"/>
          </a:p>
          <a:p>
            <a:r>
              <a:rPr lang="sr-Cyrl-CS" dirty="0"/>
              <a:t/>
            </a:r>
            <a:br>
              <a:rPr lang="sr-Cyrl-CS" dirty="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b="1" dirty="0"/>
          </a:p>
        </p:txBody>
      </p:sp>
      <p:sp>
        <p:nvSpPr>
          <p:cNvPr id="3" name="Content Placeholder 2"/>
          <p:cNvSpPr>
            <a:spLocks noGrp="1"/>
          </p:cNvSpPr>
          <p:nvPr>
            <p:ph idx="1"/>
          </p:nvPr>
        </p:nvSpPr>
        <p:spPr/>
        <p:txBody>
          <a:bodyPr>
            <a:normAutofit fontScale="85000" lnSpcReduction="10000"/>
          </a:bodyPr>
          <a:lstStyle/>
          <a:p>
            <a:r>
              <a:rPr lang="sr-Cyrl-CS" dirty="0"/>
              <a:t>У Европи се покрет јавио појединачно у многим земљама, али без центра који би диктирао норме.</a:t>
            </a:r>
            <a:endParaRPr lang="en-US" dirty="0"/>
          </a:p>
          <a:p>
            <a:r>
              <a:rPr lang="sr-Cyrl-CS" dirty="0"/>
              <a:t> </a:t>
            </a:r>
            <a:endParaRPr lang="en-US" dirty="0"/>
          </a:p>
          <a:p>
            <a:r>
              <a:rPr lang="sr-Cyrl-CS" dirty="0"/>
              <a:t>Кроз архитектуру, ствараоци су свесно одустали да подржавају раније стилове и увели архитектуру орнамента користећи се занатским методама употребом обојених материјала, керамике, фајанса, теракоте, стакла, кованог гвожђа и витких стубова. Обично се каже да се правац прво појавио у Белгији и Француској али је могуће означити и Енглеску као оригинални извор.</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b="1" dirty="0"/>
          </a:p>
        </p:txBody>
      </p:sp>
      <p:sp>
        <p:nvSpPr>
          <p:cNvPr id="3" name="Content Placeholder 2"/>
          <p:cNvSpPr>
            <a:spLocks noGrp="1"/>
          </p:cNvSpPr>
          <p:nvPr>
            <p:ph idx="1"/>
          </p:nvPr>
        </p:nvSpPr>
        <p:spPr/>
        <p:txBody>
          <a:bodyPr>
            <a:normAutofit fontScale="92500"/>
          </a:bodyPr>
          <a:lstStyle/>
          <a:p>
            <a:r>
              <a:rPr lang="sr-Cyrl-CS" sz="2400" dirty="0"/>
              <a:t>ВИКТОР ОРТА</a:t>
            </a:r>
            <a:endParaRPr lang="en-US" sz="2400" dirty="0"/>
          </a:p>
          <a:p>
            <a:endParaRPr lang="en-US" sz="2400" dirty="0"/>
          </a:p>
          <a:p>
            <a:endParaRPr lang="en-US" sz="2400" dirty="0"/>
          </a:p>
          <a:p>
            <a:r>
              <a:rPr lang="sr-Cyrl-CS" sz="2400" dirty="0"/>
              <a:t>Поставља се питање како је </a:t>
            </a:r>
            <a:r>
              <a:rPr lang="sr-Cyrl-CS" sz="2400" dirty="0" err="1"/>
              <a:t>Орта</a:t>
            </a:r>
            <a:r>
              <a:rPr lang="sr-Cyrl-CS" sz="2400" dirty="0"/>
              <a:t> дошао на идеју да оснује </a:t>
            </a:r>
            <a:r>
              <a:rPr lang="sr-Cyrl-CS" sz="2400" dirty="0" err="1"/>
              <a:t>арт</a:t>
            </a:r>
            <a:r>
              <a:rPr lang="sr-Cyrl-CS" sz="2400" dirty="0"/>
              <a:t> </a:t>
            </a:r>
            <a:r>
              <a:rPr lang="sr-Cyrl-CS" sz="2400" dirty="0" err="1"/>
              <a:t>нуво</a:t>
            </a:r>
            <a:r>
              <a:rPr lang="sr-Cyrl-CS" sz="2400" dirty="0"/>
              <a:t> у Бриселу. Претпоставља се да се то догодило под утицајем Виоле </a:t>
            </a:r>
            <a:r>
              <a:rPr lang="sr-Cyrl-CS" sz="2400" dirty="0" err="1"/>
              <a:t>Ле</a:t>
            </a:r>
            <a:r>
              <a:rPr lang="sr-Cyrl-CS" sz="2400" dirty="0"/>
              <a:t> Дика који је користио комбинацију гвожђа са зидним елементима а чије је радове </a:t>
            </a:r>
            <a:r>
              <a:rPr lang="sr-Cyrl-CS" sz="2400" dirty="0" err="1"/>
              <a:t>Орта</a:t>
            </a:r>
            <a:r>
              <a:rPr lang="sr-Cyrl-CS" sz="2400" dirty="0"/>
              <a:t> предано изучавао. Међутим, после изградње куће </a:t>
            </a:r>
            <a:r>
              <a:rPr lang="sr-Cyrl-CS" sz="2400" dirty="0" err="1"/>
              <a:t>Тасел</a:t>
            </a:r>
            <a:r>
              <a:rPr lang="sr-Cyrl-CS" sz="2400" dirty="0"/>
              <a:t>, која је представљала његово прво зрело дело, и у којој је применио енглеске тапете између видљивих металних елемената, закључено је да је </a:t>
            </a:r>
            <a:r>
              <a:rPr lang="sr-Cyrl-CS" sz="2400" dirty="0" err="1"/>
              <a:t>Орта</a:t>
            </a:r>
            <a:r>
              <a:rPr lang="sr-Cyrl-CS" sz="2400" dirty="0"/>
              <a:t> вероватно познавао енглеске декоративне производе који су претеча </a:t>
            </a:r>
            <a:r>
              <a:rPr lang="sr-Cyrl-CS" sz="2400" dirty="0" err="1"/>
              <a:t>арт</a:t>
            </a:r>
            <a:r>
              <a:rPr lang="sr-Cyrl-CS" sz="2400" dirty="0"/>
              <a:t> </a:t>
            </a:r>
            <a:r>
              <a:rPr lang="sr-Cyrl-CS" sz="2400" dirty="0" err="1"/>
              <a:t>нувоа</a:t>
            </a:r>
            <a:r>
              <a:rPr lang="sr-Cyrl-CS" sz="2400" dirty="0"/>
              <a:t> и који су му послужили као инспирација.</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b="1" dirty="0"/>
          </a:p>
        </p:txBody>
      </p:sp>
      <p:sp>
        <p:nvSpPr>
          <p:cNvPr id="3" name="Content Placeholder 2"/>
          <p:cNvSpPr>
            <a:spLocks noGrp="1"/>
          </p:cNvSpPr>
          <p:nvPr>
            <p:ph idx="1"/>
          </p:nvPr>
        </p:nvSpPr>
        <p:spPr/>
        <p:txBody>
          <a:bodyPr>
            <a:normAutofit fontScale="92500" lnSpcReduction="20000"/>
          </a:bodyPr>
          <a:lstStyle/>
          <a:p>
            <a:r>
              <a:rPr lang="sr-Cyrl-CS" dirty="0"/>
              <a:t>Палата </a:t>
            </a:r>
            <a:r>
              <a:rPr lang="sr-Cyrl-CS" dirty="0" err="1"/>
              <a:t>Солве</a:t>
            </a:r>
            <a:endParaRPr lang="en-US" dirty="0"/>
          </a:p>
          <a:p>
            <a:pPr marL="0" indent="0">
              <a:buNone/>
            </a:pPr>
            <a:endParaRPr lang="en-US" dirty="0"/>
          </a:p>
          <a:p>
            <a:r>
              <a:rPr lang="sr-Cyrl-CS" dirty="0" err="1"/>
              <a:t>Орта</a:t>
            </a:r>
            <a:r>
              <a:rPr lang="sr-Cyrl-CS" dirty="0"/>
              <a:t> је </a:t>
            </a:r>
            <a:r>
              <a:rPr lang="sr-Cyrl-CS" dirty="0" err="1"/>
              <a:t>дизајнирао</a:t>
            </a:r>
            <a:r>
              <a:rPr lang="sr-Cyrl-CS" dirty="0"/>
              <a:t> намештај и за овај објекат. Широка фасада је много пластичније изведена него код куће </a:t>
            </a:r>
            <a:r>
              <a:rPr lang="sr-Cyrl-CS" dirty="0" err="1"/>
              <a:t>Тасел</a:t>
            </a:r>
            <a:r>
              <a:rPr lang="sr-Cyrl-CS" dirty="0"/>
              <a:t>; зидови се извијају напред на првом и другом спрату да би обухватили два висока бочна </a:t>
            </a:r>
            <a:r>
              <a:rPr lang="sr-Cyrl-CS" dirty="0" err="1"/>
              <a:t>еркера</a:t>
            </a:r>
            <a:r>
              <a:rPr lang="sr-Cyrl-CS" dirty="0"/>
              <a:t> који су подељени металним </a:t>
            </a:r>
            <a:r>
              <a:rPr lang="sr-Cyrl-CS" dirty="0" err="1"/>
              <a:t>растером</a:t>
            </a:r>
            <a:r>
              <a:rPr lang="sr-Cyrl-CS" dirty="0"/>
              <a:t> и попречним гредама. Гвоздена ограда на балконима је посебно богато и карактеристично урађена. Мада </a:t>
            </a:r>
            <a:r>
              <a:rPr lang="sr-Cyrl-CS" dirty="0" err="1"/>
              <a:t>Ортов</a:t>
            </a:r>
            <a:r>
              <a:rPr lang="sr-Cyrl-CS" dirty="0"/>
              <a:t> рад подсећа на биљке, он је ипак сасвим апстрактан.</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b="1" dirty="0"/>
          </a:p>
        </p:txBody>
      </p:sp>
      <p:sp>
        <p:nvSpPr>
          <p:cNvPr id="3" name="Content Placeholder 2"/>
          <p:cNvSpPr>
            <a:spLocks noGrp="1"/>
          </p:cNvSpPr>
          <p:nvPr>
            <p:ph idx="1"/>
          </p:nvPr>
        </p:nvSpPr>
        <p:spPr/>
        <p:txBody>
          <a:bodyPr>
            <a:normAutofit fontScale="62500" lnSpcReduction="20000"/>
          </a:bodyPr>
          <a:lstStyle/>
          <a:p>
            <a:r>
              <a:rPr lang="sr-Cyrl-CS" dirty="0"/>
              <a:t>Кућа </a:t>
            </a:r>
            <a:r>
              <a:rPr lang="sr-Cyrl-CS" dirty="0" err="1"/>
              <a:t>Тасел</a:t>
            </a:r>
            <a:r>
              <a:rPr lang="sr-Cyrl-CS" dirty="0"/>
              <a:t> (1892)</a:t>
            </a:r>
            <a:endParaRPr lang="en-US" dirty="0"/>
          </a:p>
          <a:p>
            <a:pPr marL="0" indent="0">
              <a:buNone/>
            </a:pPr>
            <a:endParaRPr lang="en-US" dirty="0"/>
          </a:p>
          <a:p>
            <a:r>
              <a:rPr lang="sr-Cyrl-CS" dirty="0"/>
              <a:t>Највећа иновација је у свесном излагању погледу металних конструкција и карактеристичним декорацијама, нарочито у </a:t>
            </a:r>
            <a:r>
              <a:rPr lang="sr-Cyrl-CS" dirty="0" err="1"/>
              <a:t>степенишном</a:t>
            </a:r>
            <a:r>
              <a:rPr lang="sr-Cyrl-CS" dirty="0"/>
              <a:t> холу. У подножју степеница слободно се издиже челични стуб из којег се при врху грациозно шире челичне траке, налик на лозу која пузи уз стабљике, да би се образовале у носаче испод извијених видљивих греда. Остале тање и мање траке које су од конструктивног значаја, чипкасто се преплићу и образују </a:t>
            </a:r>
            <a:r>
              <a:rPr lang="sr-Cyrl-CS" dirty="0" err="1"/>
              <a:t>степенишну</a:t>
            </a:r>
            <a:r>
              <a:rPr lang="sr-Cyrl-CS" dirty="0"/>
              <a:t> ограду. Линије, било да се слободно протежу у простору, било да су исцртане на зиду или уметнуте у раван пода, све до једне образују биљне мотиве.</a:t>
            </a:r>
            <a:endParaRPr lang="en-US" dirty="0"/>
          </a:p>
          <a:p>
            <a:r>
              <a:rPr lang="sr-Cyrl-CS" dirty="0"/>
              <a:t> </a:t>
            </a:r>
            <a:endParaRPr lang="en-US" dirty="0"/>
          </a:p>
          <a:p>
            <a:r>
              <a:rPr lang="sr-Cyrl-CS" dirty="0"/>
              <a:t>Фасада куће је мање упадљива од њене унутрашњости. Међутим, линеарне кривуље унутрашњих конструктивних елемената су пластично изражене, као да се нагињу напред дуж читавог средишњег прозорског простора.</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dirty="0"/>
          </a:p>
        </p:txBody>
      </p:sp>
      <p:pic>
        <p:nvPicPr>
          <p:cNvPr id="1027" name="Picture 3" descr="G:\Savremena Arhitektura\NASTAVA NA DALJINU\640px-Victor_Horta_Hotel_Tassel.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733800" y="2372677"/>
            <a:ext cx="2346949" cy="37074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90600" y="1524000"/>
            <a:ext cx="1890197" cy="369332"/>
          </a:xfrm>
          <a:prstGeom prst="rect">
            <a:avLst/>
          </a:prstGeom>
        </p:spPr>
        <p:txBody>
          <a:bodyPr wrap="none">
            <a:spAutoFit/>
          </a:bodyPr>
          <a:lstStyle/>
          <a:p>
            <a:r>
              <a:rPr lang="sr-Cyrl-CS" dirty="0"/>
              <a:t>Кућа </a:t>
            </a:r>
            <a:r>
              <a:rPr lang="sr-Cyrl-CS" dirty="0" err="1"/>
              <a:t>Тасел</a:t>
            </a:r>
            <a:r>
              <a:rPr lang="sr-Cyrl-CS" dirty="0"/>
              <a:t> (1892)</a:t>
            </a:r>
            <a:endParaRPr lang="en-US" dirty="0"/>
          </a:p>
        </p:txBody>
      </p:sp>
    </p:spTree>
    <p:extLst>
      <p:ext uri="{BB962C8B-B14F-4D97-AF65-F5344CB8AC3E}">
        <p14:creationId xmlns:p14="http://schemas.microsoft.com/office/powerpoint/2010/main" val="3715216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RS" b="1" dirty="0"/>
              <a:t>АРТ НУВО</a:t>
            </a:r>
            <a:endParaRPr lang="en-US" b="1" dirty="0"/>
          </a:p>
        </p:txBody>
      </p:sp>
      <p:sp>
        <p:nvSpPr>
          <p:cNvPr id="3" name="Content Placeholder 2"/>
          <p:cNvSpPr>
            <a:spLocks noGrp="1"/>
          </p:cNvSpPr>
          <p:nvPr>
            <p:ph idx="1"/>
          </p:nvPr>
        </p:nvSpPr>
        <p:spPr/>
        <p:txBody>
          <a:bodyPr>
            <a:normAutofit fontScale="85000" lnSpcReduction="20000"/>
          </a:bodyPr>
          <a:lstStyle/>
          <a:p>
            <a:r>
              <a:rPr lang="sr-Cyrl-CS" dirty="0"/>
              <a:t>ЧАРЛС РЕНИ МЕКИНТОШ</a:t>
            </a:r>
            <a:endParaRPr lang="en-US" dirty="0"/>
          </a:p>
          <a:p>
            <a:r>
              <a:rPr lang="sr-Cyrl-CS" dirty="0"/>
              <a:t> </a:t>
            </a:r>
            <a:endParaRPr lang="en-US" dirty="0"/>
          </a:p>
          <a:p>
            <a:r>
              <a:rPr lang="sr-Cyrl-CS" dirty="0"/>
              <a:t>Мекинтош је у </a:t>
            </a:r>
            <a:r>
              <a:rPr lang="sr-Cyrl-CS" dirty="0" err="1"/>
              <a:t>Глазгову</a:t>
            </a:r>
            <a:r>
              <a:rPr lang="sr-Cyrl-CS" dirty="0"/>
              <a:t>, у Шкотској, као лидер групе четворице дизајнера развијао креативни опус сличан </a:t>
            </a:r>
            <a:r>
              <a:rPr lang="sr-Cyrl-CS" dirty="0" err="1"/>
              <a:t>арт</a:t>
            </a:r>
            <a:r>
              <a:rPr lang="sr-Cyrl-CS" dirty="0"/>
              <a:t> </a:t>
            </a:r>
            <a:r>
              <a:rPr lang="sr-Cyrl-CS" dirty="0" err="1"/>
              <a:t>нувоу</a:t>
            </a:r>
            <a:r>
              <a:rPr lang="sr-Cyrl-CS" dirty="0"/>
              <a:t>, са идејом да се ослободи крутог историцизма. </a:t>
            </a:r>
            <a:r>
              <a:rPr lang="sr-Cyrl-CS" dirty="0" err="1"/>
              <a:t>Покренутост</a:t>
            </a:r>
            <a:r>
              <a:rPr lang="sr-Cyrl-CS" dirty="0"/>
              <a:t> према слободи и својствена индивидуалност изазивали су дивљење и </a:t>
            </a:r>
            <a:r>
              <a:rPr lang="sr-Cyrl-CS" dirty="0" err="1"/>
              <a:t>омиљеност</a:t>
            </a:r>
            <a:r>
              <a:rPr lang="sr-Cyrl-CS" dirty="0"/>
              <a:t> код континенталних дизајнера.</a:t>
            </a:r>
            <a:endParaRPr lang="en-US" dirty="0"/>
          </a:p>
          <a:p>
            <a:r>
              <a:rPr lang="sr-Cyrl-CS" dirty="0"/>
              <a:t> </a:t>
            </a:r>
            <a:endParaRPr lang="en-US" dirty="0"/>
          </a:p>
          <a:p>
            <a:r>
              <a:rPr lang="sr-Cyrl-CS" dirty="0"/>
              <a:t/>
            </a:r>
            <a:br>
              <a:rPr lang="sr-Cyrl-CS" dirty="0"/>
            </a:br>
            <a:r>
              <a:rPr lang="sr-Cyrl-CS" dirty="0"/>
              <a:t>Једна  од  најважнијих  </a:t>
            </a:r>
            <a:r>
              <a:rPr lang="sr-Cyrl-CS" dirty="0" err="1"/>
              <a:t>Мекинтошових</a:t>
            </a:r>
            <a:r>
              <a:rPr lang="sr-Cyrl-CS" dirty="0"/>
              <a:t>  креација  била  је  </a:t>
            </a:r>
            <a:r>
              <a:rPr lang="sr-Cyrl-CS" dirty="0" err="1"/>
              <a:t>Глазговска</a:t>
            </a:r>
            <a:r>
              <a:rPr lang="sr-Cyrl-CS" dirty="0"/>
              <a:t>  школа  уметности  (</a:t>
            </a:r>
            <a:r>
              <a:rPr lang="sr-Cyrl-CS" dirty="0" smtClean="0"/>
              <a:t>1896-</a:t>
            </a:r>
            <a:r>
              <a:rPr lang="sr-Cyrl-CS" dirty="0"/>
              <a:t>1909).</a:t>
            </a:r>
            <a:endParaRPr lang="en-US" dirty="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2054</TotalTime>
  <Words>1160</Words>
  <Application>Microsoft Office PowerPoint</Application>
  <PresentationFormat>On-screen Show (4:3)</PresentationFormat>
  <Paragraphs>89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Trek</vt:lpstr>
      <vt:lpstr>АКАДЕМИЈА ТЕХНИЧКО – УМЕТНИЧКИХ СТРУКОВНИХ СТУДИЈА БЕОГРАД ВИСОКА ГРАЂЕВИНСКО ГЕОДЕТСКА ШКОЛА</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lpstr>САВРЕМЕНА АРХИТЕКТУРА  АРТ НУВО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dc:creator>
  <cp:lastModifiedBy>Zivkovici</cp:lastModifiedBy>
  <cp:revision>68</cp:revision>
  <dcterms:created xsi:type="dcterms:W3CDTF">2012-12-17T09:27:09Z</dcterms:created>
  <dcterms:modified xsi:type="dcterms:W3CDTF">2020-11-18T07:13:38Z</dcterms:modified>
</cp:coreProperties>
</file>