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1" r:id="rId8"/>
    <p:sldId id="292" r:id="rId9"/>
    <p:sldId id="282" r:id="rId10"/>
    <p:sldId id="283" r:id="rId11"/>
    <p:sldId id="284" r:id="rId12"/>
    <p:sldId id="285" r:id="rId13"/>
    <p:sldId id="262" r:id="rId14"/>
    <p:sldId id="279" r:id="rId15"/>
    <p:sldId id="300" r:id="rId16"/>
    <p:sldId id="301" r:id="rId17"/>
    <p:sldId id="302" r:id="rId18"/>
    <p:sldId id="263" r:id="rId19"/>
    <p:sldId id="294" r:id="rId20"/>
    <p:sldId id="272" r:id="rId21"/>
    <p:sldId id="29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12/23/2020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352800"/>
            <a:ext cx="6400800" cy="2819400"/>
          </a:xfrm>
        </p:spPr>
        <p:txBody>
          <a:bodyPr>
            <a:normAutofit lnSpcReduction="10000"/>
          </a:bodyPr>
          <a:lstStyle/>
          <a:p>
            <a:r>
              <a:rPr lang="sr-Cyrl-CS" sz="4000" b="1" dirty="0" smtClean="0">
                <a:solidFill>
                  <a:schemeClr val="tx1"/>
                </a:solidFill>
              </a:rPr>
              <a:t>САВРЕМЕНА АРХИТЕКТУРА</a:t>
            </a:r>
            <a:endParaRPr lang="sr-Latn-CS" sz="4000" b="1" dirty="0" smtClean="0">
              <a:solidFill>
                <a:schemeClr val="tx1"/>
              </a:solidFill>
            </a:endParaRPr>
          </a:p>
          <a:p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b="1" dirty="0" smtClean="0"/>
              <a:t>П Р Е Д А В А Њ Е     </a:t>
            </a:r>
            <a:r>
              <a:rPr lang="en-US" b="1" dirty="0" smtClean="0"/>
              <a:t>IX</a:t>
            </a:r>
            <a:endParaRPr lang="en-US" dirty="0" smtClean="0"/>
          </a:p>
          <a:p>
            <a:r>
              <a:rPr lang="sr-Cyrl-CS" b="1" dirty="0" smtClean="0"/>
              <a:t> </a:t>
            </a:r>
            <a:endParaRPr lang="en-US" dirty="0"/>
          </a:p>
          <a:p>
            <a:r>
              <a:rPr lang="en-US" dirty="0" err="1" smtClean="0"/>
              <a:t>Kenzo</a:t>
            </a:r>
            <a:r>
              <a:rPr lang="en-US" dirty="0" smtClean="0"/>
              <a:t> </a:t>
            </a:r>
            <a:r>
              <a:rPr lang="en-US" dirty="0" err="1" smtClean="0"/>
              <a:t>Tange</a:t>
            </a:r>
            <a:endParaRPr lang="sr-Latn-CS" dirty="0" smtClean="0">
              <a:solidFill>
                <a:schemeClr val="tx1"/>
              </a:solidFill>
            </a:endParaRPr>
          </a:p>
          <a:p>
            <a:r>
              <a:rPr lang="sr-Cyrl-CS" sz="2800" dirty="0" smtClean="0">
                <a:solidFill>
                  <a:schemeClr val="tx1"/>
                </a:solidFill>
              </a:rPr>
              <a:t>Мр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sr-Cyrl-CS" sz="2800" dirty="0" smtClean="0">
                <a:solidFill>
                  <a:schemeClr val="tx1"/>
                </a:solidFill>
              </a:rPr>
              <a:t>Зоран Живковић дипл.инж.арх.</a:t>
            </a:r>
            <a:endParaRPr lang="sr-Latn-CS" sz="2800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Слична средства употребљена су и на Управној згради </a:t>
            </a:r>
            <a:r>
              <a:rPr lang="sr-Cyrl-CS" dirty="0" err="1"/>
              <a:t>префектуре</a:t>
            </a:r>
            <a:r>
              <a:rPr lang="sr-Cyrl-CS" dirty="0"/>
              <a:t> </a:t>
            </a:r>
            <a:r>
              <a:rPr lang="sr-Cyrl-CS" dirty="0" err="1"/>
              <a:t>Кагава</a:t>
            </a:r>
            <a:r>
              <a:rPr lang="sr-Cyrl-CS" dirty="0"/>
              <a:t> из 1955-1958. године, где бетонски стубови и решетке откривају хијерархију конструкције на начин који подсећа на граматику традиционалне  дрвене  конструкције.  Чак  су  и  у  опреми  ентеријера  у  мањој  размери  поновљене главне теме грађевине. </a:t>
            </a:r>
            <a:r>
              <a:rPr lang="sr-Cyrl-CS" dirty="0" err="1"/>
              <a:t>Танге</a:t>
            </a:r>
            <a:r>
              <a:rPr lang="sr-Cyrl-CS" dirty="0"/>
              <a:t> је комбиновао критичко тумачење програма институционалне зграде с радикалним преиспитивањем типологије монументалне јапанске архитектуре. Приземље </a:t>
            </a:r>
            <a:r>
              <a:rPr lang="sr-Cyrl-CS" dirty="0" err="1"/>
              <a:t>Префектуре</a:t>
            </a:r>
            <a:r>
              <a:rPr lang="sr-Cyrl-CS" dirty="0"/>
              <a:t> потпуно је отворено за </a:t>
            </a:r>
            <a:r>
              <a:rPr lang="sr-Cyrl-CS" dirty="0" err="1"/>
              <a:t>пешаке</a:t>
            </a:r>
            <a:r>
              <a:rPr lang="sr-Cyrl-CS" dirty="0"/>
              <a:t>, уз </a:t>
            </a:r>
            <a:r>
              <a:rPr lang="sr-Cyrl-CS" dirty="0" smtClean="0"/>
              <a:t>једноставан </a:t>
            </a:r>
            <a:r>
              <a:rPr lang="sr-Cyrl-CS" dirty="0"/>
              <a:t>приступ јавним функцијама смештеним у низак бочни блок. Канцеларије су смештене у четвртасту кулу чији се изглед разликује од комерцијалних зграда по извесној реторичности у баратању видљивим конструктивним гредама и оградама.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170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/>
              <a:t>У Јапану су током педесетих и шездесетих година пројектоване градске скупштине и друштвени центри као истински покушаји да се изразе и идеја грађанског окупљања у недавно створеној демократији и  ново осећање националног самопоуздања. </a:t>
            </a:r>
            <a:r>
              <a:rPr lang="sr-Cyrl-CS" dirty="0" err="1" smtClean="0"/>
              <a:t>Прфињени</a:t>
            </a:r>
            <a:r>
              <a:rPr lang="sr-Cyrl-CS" dirty="0" smtClean="0"/>
              <a:t> </a:t>
            </a:r>
            <a:r>
              <a:rPr lang="sr-Cyrl-CS" dirty="0"/>
              <a:t>паравани уступили су место </a:t>
            </a:r>
            <a:r>
              <a:rPr lang="sr-Cyrl-CS" dirty="0" err="1"/>
              <a:t>масивнијој</a:t>
            </a:r>
            <a:r>
              <a:rPr lang="sr-Cyrl-CS" dirty="0"/>
              <a:t> артикулацији у грубом бетону. И овде се могу </a:t>
            </a:r>
            <a:r>
              <a:rPr lang="sr-Cyrl-CS" dirty="0" err="1" smtClean="0"/>
              <a:t>идентфиковати</a:t>
            </a:r>
            <a:r>
              <a:rPr lang="sr-Cyrl-CS" dirty="0" smtClean="0"/>
              <a:t> </a:t>
            </a:r>
            <a:r>
              <a:rPr lang="sr-Cyrl-CS" dirty="0"/>
              <a:t>претече из националне историје, пре свега у џиновским балванима и </a:t>
            </a:r>
            <a:r>
              <a:rPr lang="sr-Cyrl-CS" dirty="0" err="1"/>
              <a:t>конзолама</a:t>
            </a:r>
            <a:r>
              <a:rPr lang="sr-Cyrl-CS" dirty="0"/>
              <a:t> царских ризница, иако је полагана велика пажња да се избегне ауторитаран призвук. Релевантних прототипова било је и у оквиру међународне архитектонске културе тог доба: </a:t>
            </a:r>
            <a:r>
              <a:rPr lang="sr-Cyrl-CS" dirty="0" err="1"/>
              <a:t>Мајекава</a:t>
            </a:r>
            <a:r>
              <a:rPr lang="sr-Cyrl-CS" dirty="0"/>
              <a:t> и </a:t>
            </a:r>
            <a:r>
              <a:rPr lang="sr-Cyrl-CS" dirty="0" err="1"/>
              <a:t>Танге</a:t>
            </a:r>
            <a:r>
              <a:rPr lang="sr-Cyrl-CS" dirty="0"/>
              <a:t> били су међу првима који су схватили значај спајања азијске и европске традиције у </a:t>
            </a:r>
            <a:r>
              <a:rPr lang="sr-Cyrl-CS" dirty="0" err="1"/>
              <a:t>Чандигару</a:t>
            </a:r>
            <a:r>
              <a:rPr lang="sr-Cyrl-CS" dirty="0"/>
              <a:t> у језик </a:t>
            </a:r>
            <a:r>
              <a:rPr lang="sr-Cyrl-CS" dirty="0" err="1"/>
              <a:t>монументалности</a:t>
            </a:r>
            <a:r>
              <a:rPr lang="sr-Cyrl-CS" dirty="0"/>
              <a:t> који ће употребити у сопственој земљи.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1281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err="1"/>
              <a:t>Кензо</a:t>
            </a:r>
            <a:r>
              <a:rPr lang="sr-Cyrl-CS" dirty="0"/>
              <a:t> </a:t>
            </a:r>
            <a:r>
              <a:rPr lang="sr-Cyrl-CS" dirty="0" err="1"/>
              <a:t>Танге</a:t>
            </a:r>
            <a:r>
              <a:rPr lang="sr-Cyrl-CS" dirty="0"/>
              <a:t> продужио је своју тежњу ка монументалној изражајности у Олимпијској спортској хали у Токију из 1961-1964. године, где је употребио затегнуту челичну кровну конструкцију да направи испреплетане кривине које су се по </a:t>
            </a:r>
            <a:r>
              <a:rPr lang="sr-Cyrl-CS" dirty="0" err="1"/>
              <a:t>ефективности</a:t>
            </a:r>
            <a:r>
              <a:rPr lang="sr-Cyrl-CS" dirty="0"/>
              <a:t> у то време могле мерити само с делима </a:t>
            </a:r>
            <a:r>
              <a:rPr lang="sr-Cyrl-CS" dirty="0" err="1"/>
              <a:t>Јорн</a:t>
            </a:r>
            <a:r>
              <a:rPr lang="sr-Cyrl-CS" dirty="0"/>
              <a:t> </a:t>
            </a:r>
            <a:r>
              <a:rPr lang="sr-Cyrl-CS" dirty="0" err="1"/>
              <a:t>Утзона</a:t>
            </a:r>
            <a:r>
              <a:rPr lang="sr-Cyrl-CS" dirty="0"/>
              <a:t>, </a:t>
            </a:r>
            <a:r>
              <a:rPr lang="sr-Cyrl-CS" dirty="0" err="1"/>
              <a:t>Пиер</a:t>
            </a:r>
            <a:r>
              <a:rPr lang="sr-Cyrl-CS" dirty="0"/>
              <a:t>-</a:t>
            </a:r>
            <a:r>
              <a:rPr lang="sr-Cyrl-CS" dirty="0" err="1"/>
              <a:t>Луиђи</a:t>
            </a:r>
            <a:r>
              <a:rPr lang="sr-Cyrl-CS" dirty="0"/>
              <a:t> </a:t>
            </a:r>
            <a:r>
              <a:rPr lang="sr-Cyrl-CS" dirty="0" err="1"/>
              <a:t>Нервиа</a:t>
            </a:r>
            <a:r>
              <a:rPr lang="sr-Cyrl-CS" dirty="0"/>
              <a:t> и Ера </a:t>
            </a:r>
            <a:r>
              <a:rPr lang="sr-Cyrl-CS" dirty="0" err="1"/>
              <a:t>Саринена</a:t>
            </a:r>
            <a:r>
              <a:rPr lang="sr-Cyrl-CS" dirty="0"/>
              <a:t>. До средине шездесетих година, остатку света постало је јасно да </a:t>
            </a:r>
            <a:r>
              <a:rPr lang="sr-Cyrl-CS" dirty="0" err="1" smtClean="0"/>
              <a:t>се</a:t>
            </a:r>
            <a:r>
              <a:rPr lang="sr-Cyrl-CS" dirty="0" err="1"/>
              <a:t>појавила</a:t>
            </a:r>
            <a:r>
              <a:rPr lang="sr-Cyrl-CS" dirty="0"/>
              <a:t> самостална јапанска модерна архитектура заснована на драматичном изразу конструкције и скоро агресивној употреби модерне технологије.</a:t>
            </a:r>
            <a:endParaRPr lang="en-US" dirty="0"/>
          </a:p>
          <a:p>
            <a:r>
              <a:rPr lang="sr-Cyrl-CS" dirty="0"/>
              <a:t/>
            </a:r>
            <a:br>
              <a:rPr lang="sr-Cyrl-CS" dirty="0"/>
            </a:b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59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/>
              <a:t>. </a:t>
            </a:r>
            <a:r>
              <a:rPr lang="sr-Cyrl-CS" dirty="0"/>
              <a:t>. Јапанско „економско чудо“ развијало се тако брзо да се убрзано стварала блештава неукорењена урбана култура која је све више изгледала као претња било каквој трезвеној процени прошлости и </a:t>
            </a:r>
            <a:r>
              <a:rPr lang="sr-Cyrl-CS" dirty="0" smtClean="0"/>
              <a:t>њеног </a:t>
            </a:r>
            <a:r>
              <a:rPr lang="sr-Cyrl-CS" dirty="0"/>
              <a:t>значења. У архитектури, ово расположење почело је да избија на површину у пројектима који су славили индустријску технологију на рачун свега осталог.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305799" cy="4556125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/>
              <a:t>„За разлику од архитектуре прошлости, </a:t>
            </a:r>
            <a:r>
              <a:rPr lang="sr-Cyrl-CS" dirty="0" smtClean="0"/>
              <a:t>савремена </a:t>
            </a:r>
            <a:r>
              <a:rPr lang="sr-Cyrl-CS" dirty="0"/>
              <a:t>архитектура мора бити променљива, покретна... и способна да изађе у сусрет захтевима савременог доба. Да би се могла одразити динамична стварност оно што је потребно </a:t>
            </a:r>
            <a:r>
              <a:rPr lang="sr-Cyrl-CS" dirty="0" smtClean="0"/>
              <a:t>није фиксирана </a:t>
            </a:r>
            <a:r>
              <a:rPr lang="sr-Cyrl-CS" dirty="0"/>
              <a:t>статична функција, већ функција која може да се подвргне </a:t>
            </a:r>
            <a:r>
              <a:rPr lang="sr-Cyrl-CS" dirty="0" err="1"/>
              <a:t>метаболичким</a:t>
            </a:r>
            <a:r>
              <a:rPr lang="sr-Cyrl-CS" dirty="0"/>
              <a:t> променама... Морамо престати да размишљамо о функцији и форми и почети да мислимо о простору и променљивој функцији.“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16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Слично свом пандану у Британији, групи </a:t>
            </a:r>
            <a:r>
              <a:rPr lang="sr-Cyrl-CS" dirty="0" err="1" smtClean="0"/>
              <a:t>Архиграма</a:t>
            </a:r>
            <a:r>
              <a:rPr lang="sr-Cyrl-CS" dirty="0"/>
              <a:t>, јапанске архитекте много су користиле качење „махуна“ и ћелија на решеткасте рамове. </a:t>
            </a:r>
            <a:r>
              <a:rPr lang="sr-Cyrl-CS" dirty="0" err="1"/>
              <a:t>Метаболисти</a:t>
            </a:r>
            <a:r>
              <a:rPr lang="sr-Cyrl-CS" dirty="0"/>
              <a:t> су покушавали и да нагласе разлику </a:t>
            </a:r>
            <a:r>
              <a:rPr lang="sr-Cyrl-CS" dirty="0" smtClean="0"/>
              <a:t>између фиксних </a:t>
            </a:r>
            <a:r>
              <a:rPr lang="sr-Cyrl-CS" dirty="0"/>
              <a:t>и променљивих елемената пројекта, често прибегавајући кулама монументалног карактера на које се могу закачити мање трајни „променљиви“ стандардизовани елементи који као да су „утакнути“ у ширу </a:t>
            </a:r>
            <a:r>
              <a:rPr lang="sr-Cyrl-CS" dirty="0" err="1"/>
              <a:t>инфраструкутру</a:t>
            </a:r>
            <a:r>
              <a:rPr lang="sr-Cyrl-CS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3928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r-Cyrl-CS" dirty="0" err="1"/>
              <a:t>Танге</a:t>
            </a:r>
            <a:r>
              <a:rPr lang="sr-Cyrl-CS" dirty="0"/>
              <a:t> као да је осетио ову опасност, у исто време схватајући  и да нови  Јапан  садржи  енергију  коју  архитекте  морају  покушати  да изразе.  У Центру штампе и радија </a:t>
            </a:r>
            <a:r>
              <a:rPr lang="sr-Cyrl-CS" dirty="0" err="1"/>
              <a:t>Јаманаши</a:t>
            </a:r>
            <a:r>
              <a:rPr lang="sr-Cyrl-CS" dirty="0"/>
              <a:t> у </a:t>
            </a:r>
            <a:r>
              <a:rPr lang="sr-Cyrl-CS" dirty="0" err="1"/>
              <a:t>Кофуу</a:t>
            </a:r>
            <a:r>
              <a:rPr lang="sr-Cyrl-CS" dirty="0"/>
              <a:t> (1961-1967), он је успео да призорима </a:t>
            </a:r>
            <a:r>
              <a:rPr lang="sr-Cyrl-CS" dirty="0" err="1"/>
              <a:t>метаболистичког</a:t>
            </a:r>
            <a:r>
              <a:rPr lang="sr-Cyrl-CS" dirty="0"/>
              <a:t> карактера да достојанствен и монументалан облик. Требало је сместити разноврсне функције – канцеларије, продавнице, штампарије, </a:t>
            </a:r>
            <a:r>
              <a:rPr lang="sr-Cyrl-CS" dirty="0" err="1"/>
              <a:t>радијска</a:t>
            </a:r>
            <a:r>
              <a:rPr lang="sr-Cyrl-CS" dirty="0"/>
              <a:t> студија и одашиљаче – па је и сам програм подразумевао да зграда треба да представља  град у малом. Главни елементи  </a:t>
            </a:r>
            <a:r>
              <a:rPr lang="sr-Cyrl-CS" dirty="0" err="1"/>
              <a:t>Тангеовог</a:t>
            </a:r>
            <a:r>
              <a:rPr lang="sr-Cyrl-CS" dirty="0"/>
              <a:t>  пројекта су мрежа </a:t>
            </a:r>
            <a:r>
              <a:rPr lang="sr-Cyrl-CS" dirty="0" smtClean="0"/>
              <a:t>цилиндричних</a:t>
            </a:r>
            <a:r>
              <a:rPr lang="sr-Cyrl-RS" dirty="0"/>
              <a:t> </a:t>
            </a:r>
            <a:r>
              <a:rPr lang="sr-Cyrl-CS" dirty="0" err="1" smtClean="0"/>
              <a:t>сервисних</a:t>
            </a:r>
            <a:r>
              <a:rPr lang="sr-Cyrl-CS" dirty="0" smtClean="0"/>
              <a:t> </a:t>
            </a:r>
            <a:r>
              <a:rPr lang="sr-Cyrl-CS" dirty="0"/>
              <a:t>канала са инсталацијом за климатизацију, степеништима и лифтовима, која служи и као примарни конструктивни систем, и велике хоризонталне греде у којима су смештена студија, канцеларије итд., са секундарним системом покретних преграда</a:t>
            </a:r>
            <a:br>
              <a:rPr lang="sr-Cyrl-C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320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У основи грађевина пружа јасан утисак </a:t>
            </a:r>
            <a:r>
              <a:rPr lang="sr-Cyrl-CS" dirty="0" smtClean="0"/>
              <a:t>потпуне флексибилности унутар фиксираног </a:t>
            </a:r>
            <a:r>
              <a:rPr lang="sr-Cyrl-CS" dirty="0"/>
              <a:t>оквира. Употреба великих инсталационих кула и хоризонталних спратова била је заиста нека врста лајтмотива архитектуре шездесетих </a:t>
            </a:r>
            <a:r>
              <a:rPr lang="sr-Cyrl-CS" dirty="0"/>
              <a:t>г</a:t>
            </a:r>
            <a:r>
              <a:rPr lang="sr-Cyrl-CS" dirty="0" smtClean="0"/>
              <a:t>одина </a:t>
            </a:r>
            <a:r>
              <a:rPr lang="sr-Cyrl-CS" dirty="0"/>
              <a:t>у многим деловима света. Понешто од те идеје отворености осети се и у изгледима </a:t>
            </a:r>
            <a:r>
              <a:rPr lang="sr-Cyrl-CS" dirty="0" err="1"/>
              <a:t>Тангеове</a:t>
            </a:r>
            <a:r>
              <a:rPr lang="sr-Cyrl-CS" dirty="0"/>
              <a:t> зграде, пошто су неке од греда „изостављене“, наговештавајући да би некада могле бити накнадно прикачене. Зграда </a:t>
            </a:r>
            <a:r>
              <a:rPr lang="sr-Cyrl-CS" dirty="0" err="1"/>
              <a:t>Јаманаши</a:t>
            </a:r>
            <a:r>
              <a:rPr lang="sr-Cyrl-CS" dirty="0"/>
              <a:t> кокетира с идејом тоталне променљивости, истовремено задржавајући елементарно достојанство.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2446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Kenzo Tange Katedrala Svete Marije</a:t>
            </a:r>
            <a:endParaRPr lang="en-US" dirty="0"/>
          </a:p>
        </p:txBody>
      </p:sp>
      <p:pic>
        <p:nvPicPr>
          <p:cNvPr id="4" name="Picture 2" descr="G:\Savremena Arhitektura\NASTAVA NA DALJINU\Kenzo Tange Katedrala Svete Marij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667000"/>
            <a:ext cx="4586288" cy="3433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Kenzo</a:t>
            </a:r>
            <a:r>
              <a:rPr lang="en-US" dirty="0" smtClean="0"/>
              <a:t> </a:t>
            </a:r>
            <a:r>
              <a:rPr lang="en-US" dirty="0" err="1" smtClean="0"/>
              <a:t>Tange</a:t>
            </a:r>
            <a:endParaRPr lang="en-US" dirty="0" smtClean="0"/>
          </a:p>
          <a:p>
            <a:r>
              <a:rPr lang="en-US" dirty="0" err="1" smtClean="0"/>
              <a:t>Zgrada</a:t>
            </a:r>
            <a:r>
              <a:rPr lang="en-US" dirty="0" smtClean="0"/>
              <a:t> Shizuoka</a:t>
            </a:r>
            <a:endParaRPr lang="en-US" dirty="0"/>
          </a:p>
        </p:txBody>
      </p:sp>
      <p:pic>
        <p:nvPicPr>
          <p:cNvPr id="4" name="Picture 2" descr="G:\Savremena Arhitektura\NASTAVA NA DALJINU\Shizuoka-Kenzo-Tan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1200"/>
            <a:ext cx="3075459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4539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 smtClean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 smtClean="0">
                <a:solidFill>
                  <a:schemeClr val="tx1"/>
                </a:solidFill>
              </a:rPr>
            </a:br>
            <a:r>
              <a:rPr lang="sr-Cyrl-RS" dirty="0" smtClean="0"/>
              <a:t>КЕНЗО ТАНГЕ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10000"/>
          </a:bodyPr>
          <a:lstStyle/>
          <a:p>
            <a:r>
              <a:rPr lang="sr-Cyrl-RS" dirty="0" smtClean="0"/>
              <a:t>Јапанско друштво као технолошки високо развијено изнедрило је велики број архитеката који су својим радовима допринели светској баштини у нашој струци</a:t>
            </a:r>
            <a:endParaRPr lang="en-US" dirty="0" smtClean="0"/>
          </a:p>
          <a:p>
            <a:endParaRPr lang="en-US" dirty="0"/>
          </a:p>
          <a:p>
            <a:r>
              <a:rPr lang="sr-Cyrl-RS" dirty="0" err="1" smtClean="0"/>
              <a:t>Кензо</a:t>
            </a:r>
            <a:r>
              <a:rPr lang="sr-Cyrl-RS" dirty="0" smtClean="0"/>
              <a:t> </a:t>
            </a:r>
            <a:r>
              <a:rPr lang="sr-Cyrl-RS" dirty="0" err="1" smtClean="0"/>
              <a:t>Танге</a:t>
            </a:r>
            <a:r>
              <a:rPr lang="sr-Cyrl-RS" dirty="0" smtClean="0"/>
              <a:t> рођен је </a:t>
            </a:r>
            <a:r>
              <a:rPr lang="sr-Cyrl-RS" dirty="0" err="1" smtClean="0"/>
              <a:t>1913.год</a:t>
            </a:r>
            <a:r>
              <a:rPr lang="sr-Cyrl-RS" dirty="0" smtClean="0"/>
              <a:t> а преминуо </a:t>
            </a:r>
            <a:r>
              <a:rPr lang="sr-Cyrl-RS" dirty="0" err="1" smtClean="0"/>
              <a:t>2005.год</a:t>
            </a:r>
            <a:r>
              <a:rPr lang="sr-Cyrl-RS" dirty="0" smtClean="0"/>
              <a:t>.</a:t>
            </a:r>
            <a:endParaRPr lang="en-US" dirty="0"/>
          </a:p>
          <a:p>
            <a:r>
              <a:rPr lang="sr-Cyrl-CS" dirty="0" smtClean="0"/>
              <a:t>Допринео је помирењу традиционалне јапанске архитектуре и модерних тенденција </a:t>
            </a:r>
          </a:p>
          <a:p>
            <a:r>
              <a:rPr lang="sr-Cyrl-CS" dirty="0" smtClean="0"/>
              <a:t>Ово помирење види се у већини радова где је </a:t>
            </a:r>
            <a:r>
              <a:rPr lang="sr-Cyrl-CS" dirty="0" err="1" smtClean="0"/>
              <a:t>Танге</a:t>
            </a:r>
            <a:r>
              <a:rPr lang="sr-Cyrl-CS" dirty="0" smtClean="0"/>
              <a:t> успешно користио модерне материјале и технологију а помирио их са традицијом која је дубоко укорењена у Јапану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/>
              <a:t>Kenzo</a:t>
            </a:r>
            <a:r>
              <a:rPr lang="en-US" sz="1800" dirty="0"/>
              <a:t> </a:t>
            </a:r>
            <a:r>
              <a:rPr lang="en-US" sz="1800" dirty="0" err="1"/>
              <a:t>Tange</a:t>
            </a:r>
            <a:r>
              <a:rPr lang="en-US" sz="1800" dirty="0"/>
              <a:t> Olympics Gymnasium</a:t>
            </a:r>
            <a:endParaRPr lang="en-US" sz="1800" dirty="0"/>
          </a:p>
        </p:txBody>
      </p:sp>
      <p:pic>
        <p:nvPicPr>
          <p:cNvPr id="4" name="Picture 2" descr="G:\Savremena Arhitektura\NASTAVA NA DALJINU\Kenzo Tange Olympics Gymnas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133600"/>
            <a:ext cx="5356162" cy="371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0250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924799" cy="4479925"/>
          </a:xfrm>
        </p:spPr>
        <p:txBody>
          <a:bodyPr/>
          <a:lstStyle/>
          <a:p>
            <a:r>
              <a:rPr lang="en-US" dirty="0" err="1" smtClean="0"/>
              <a:t>Kenzo</a:t>
            </a:r>
            <a:r>
              <a:rPr lang="en-US" dirty="0" smtClean="0"/>
              <a:t> </a:t>
            </a:r>
            <a:r>
              <a:rPr lang="en-US" dirty="0" err="1" smtClean="0"/>
              <a:t>Tange</a:t>
            </a:r>
            <a:endParaRPr lang="en-US" dirty="0" smtClean="0"/>
          </a:p>
          <a:p>
            <a:r>
              <a:rPr lang="en-US" dirty="0" err="1" smtClean="0"/>
              <a:t>Dizajn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098" name="Picture 2" descr="G:\Savremena Arhitektura\NASTAVA NA DALJINU\japanese-ashtray-by-kenzo-tange-for-tendo-mokko-1950s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897063"/>
            <a:ext cx="254317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869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Чинило се да су се правоугаони челични или бетонски скелет, системи за </a:t>
            </a:r>
            <a:r>
              <a:rPr lang="sr-Cyrl-CS" dirty="0" err="1"/>
              <a:t>кондиционирање</a:t>
            </a:r>
            <a:r>
              <a:rPr lang="sr-Cyrl-CS" dirty="0"/>
              <a:t> ваздуха и </a:t>
            </a:r>
            <a:r>
              <a:rPr lang="sr-Cyrl-CS" dirty="0" err="1"/>
              <a:t>предузимачи</a:t>
            </a:r>
            <a:r>
              <a:rPr lang="sr-Cyrl-CS" dirty="0"/>
              <a:t> заверили да преко ноћи униште националне традиције. Ту није био у питању прави </a:t>
            </a:r>
            <a:r>
              <a:rPr lang="sr-Cyrl-CS" dirty="0" smtClean="0"/>
              <a:t>интернационални </a:t>
            </a:r>
            <a:r>
              <a:rPr lang="sr-Cyrl-CS" dirty="0"/>
              <a:t>стил са свим својим моралним и естетским императивима колико један „интернационални корпоративни стил“ у чијем су </a:t>
            </a:r>
            <a:r>
              <a:rPr lang="sr-Cyrl-CS" dirty="0" err="1"/>
              <a:t>распродавању</a:t>
            </a:r>
            <a:r>
              <a:rPr lang="sr-Cyrl-CS" dirty="0"/>
              <a:t> формалних клишеа главну улогу имале велике мултинационалне компаније и туризам.</a:t>
            </a:r>
            <a:r>
              <a:rPr lang="sr-Cyrl-CS" dirty="0"/>
              <a:t/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/>
              <a:t>Овакав развој био је повезан с брзом механизацијом и са збрком која је настајала када су читаве државе, у распону од једне једине генерације, прескакале од сељачке ка индустријској економији; </a:t>
            </a:r>
            <a:r>
              <a:rPr lang="sr-Cyrl-CS" dirty="0" smtClean="0"/>
              <a:t>технократски </a:t>
            </a:r>
            <a:r>
              <a:rPr lang="sr-Cyrl-CS" dirty="0"/>
              <a:t>западњачки стил образовања нових елита такође је одиграо значајну улогу. Неукус који се раширио по целом свету шездесетих година изазвао је током седамдесетих снажну реакцију у корист регионализма различитих врста. </a:t>
            </a:r>
            <a:r>
              <a:rPr lang="sr-Cyrl-CS" dirty="0" smtClean="0"/>
              <a:t>С</a:t>
            </a:r>
            <a:r>
              <a:rPr lang="sr-Cyrl-RS" dirty="0" err="1" smtClean="0"/>
              <a:t>офи</a:t>
            </a:r>
            <a:r>
              <a:rPr lang="sr-Cyrl-CS" dirty="0" err="1" smtClean="0"/>
              <a:t>стицирана</a:t>
            </a:r>
            <a:r>
              <a:rPr lang="sr-Cyrl-CS" dirty="0" smtClean="0"/>
              <a:t> </a:t>
            </a:r>
            <a:r>
              <a:rPr lang="sr-Cyrl-CS" dirty="0"/>
              <a:t>склоност европске авангарде ка </a:t>
            </a:r>
            <a:r>
              <a:rPr lang="sr-Cyrl-CS" dirty="0" err="1"/>
              <a:t>руралности</a:t>
            </a:r>
            <a:r>
              <a:rPr lang="sr-Cyrl-CS" dirty="0"/>
              <a:t> само је делимично </a:t>
            </a:r>
            <a:r>
              <a:rPr lang="sr-Cyrl-CS" dirty="0" err="1"/>
              <a:t>учестовала</a:t>
            </a:r>
            <a:r>
              <a:rPr lang="sr-Cyrl-CS" dirty="0"/>
              <a:t> у овој реакцији која је обично тежила директнијем призивању народне архитектуре.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sz="2400" dirty="0"/>
              <a:t>Као у Бразилу и Мексику, и у Јапану су темељи локалног модерног покрета били постављени између два светска рата помоћу извесног броја значајних грађевина, када су успостављени и теоретски репери који ће и </a:t>
            </a:r>
            <a:r>
              <a:rPr lang="sr-Cyrl-CS" sz="2400" dirty="0" smtClean="0"/>
              <a:t>касније </a:t>
            </a:r>
            <a:r>
              <a:rPr lang="sr-Cyrl-CS" sz="2400" dirty="0"/>
              <a:t>бити од значаја. </a:t>
            </a:r>
            <a:endParaRPr lang="sr-Cyrl-CS" sz="2400" dirty="0" smtClean="0"/>
          </a:p>
          <a:p>
            <a:r>
              <a:rPr lang="sr-Cyrl-CS" sz="2400" dirty="0"/>
              <a:t>Проблем је, међутим, у Јапану био знатно сложенији, пошто је и сама модернизација подразумевала трајну борбу између дубоко  укорењених  оријенталних  традиција  и модела  које  је чак  и градска  елита  посматрала  као уљезе. Размере грађевинске кризе након војног пораза и великих ратних разарања биле су готово несхватљиве. У време капитулације 1945. године постојала је потреба за 4, 2 милиона нових станова. Архитектонска струка покушала је да се избори с проблемом пројектујући стандардизоване јефтине јединице засноване на модулу </a:t>
            </a:r>
            <a:r>
              <a:rPr lang="sr-Cyrl-CS" sz="2400" dirty="0" err="1"/>
              <a:t>татами</a:t>
            </a:r>
            <a:r>
              <a:rPr lang="sr-Cyrl-CS" sz="2400" dirty="0"/>
              <a:t> простирке које су се у масовној производњи могле реализовати за мање од недељу дана.</a:t>
            </a:r>
            <a:endParaRPr 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/>
              <a:t>У време избијања корејског рата 1950. године период </a:t>
            </a:r>
            <a:r>
              <a:rPr lang="sr-Cyrl-CS" dirty="0" err="1" smtClean="0"/>
              <a:t>ифлације</a:t>
            </a:r>
            <a:r>
              <a:rPr lang="sr-Cyrl-CS" dirty="0" smtClean="0"/>
              <a:t> </a:t>
            </a:r>
            <a:r>
              <a:rPr lang="sr-Cyrl-CS" dirty="0"/>
              <a:t>завршио се економским </a:t>
            </a:r>
            <a:r>
              <a:rPr lang="sr-Cyrl-CS" dirty="0" err="1"/>
              <a:t>бумом</a:t>
            </a:r>
            <a:r>
              <a:rPr lang="sr-Cyrl-CS" dirty="0"/>
              <a:t>, па су </a:t>
            </a:r>
            <a:r>
              <a:rPr lang="sr-Cyrl-CS" dirty="0" smtClean="0"/>
              <a:t>папирни </a:t>
            </a:r>
            <a:r>
              <a:rPr lang="sr-Cyrl-CS" dirty="0"/>
              <a:t>пројекти напокон почели да уступају место стварној изградњи. </a:t>
            </a:r>
            <a:endParaRPr lang="sr-Cyrl-CS" dirty="0" smtClean="0"/>
          </a:p>
          <a:p>
            <a:r>
              <a:rPr lang="sr-Cyrl-CS" dirty="0" smtClean="0"/>
              <a:t>Расправа </a:t>
            </a:r>
            <a:r>
              <a:rPr lang="sr-Cyrl-CS" dirty="0"/>
              <a:t>се вратила теми јапанског модерног стила. Било је јасно да ово питање мора да се тиче реалности убрзане индустријализације друштва у коме су западне технократске вредности заузимале све значајније место јер је свакодневни живот Јапана био насилно американизован.</a:t>
            </a:r>
            <a:endParaRPr lang="en-US" dirty="0"/>
          </a:p>
          <a:p>
            <a:r>
              <a:rPr lang="sr-Cyrl-CS" dirty="0"/>
              <a:t/>
            </a:r>
            <a:br>
              <a:rPr lang="sr-Cyrl-CS" dirty="0"/>
            </a:br>
            <a:r>
              <a:rPr lang="sr-Cyrl-CS" dirty="0"/>
              <a:t/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sr-Cyrl-CS" dirty="0"/>
              <a:t>Челик и бетон у облику стубова и греда омогућавају скелетну конструкцију која је слична традиционалној дрвеној конструкцији... Скелетна конструкција дозвољава да просторија буде </a:t>
            </a:r>
            <a:r>
              <a:rPr lang="sr-Cyrl-CS" dirty="0" err="1"/>
              <a:t>отворенија</a:t>
            </a:r>
            <a:r>
              <a:rPr lang="sr-Cyrl-CS" dirty="0"/>
              <a:t> </a:t>
            </a:r>
            <a:r>
              <a:rPr lang="sr-Cyrl-CS" dirty="0" smtClean="0"/>
              <a:t>и флексибилнија </a:t>
            </a:r>
            <a:r>
              <a:rPr lang="sr-Cyrl-CS" dirty="0"/>
              <a:t>и отклања потребу за масивним зидом као конструктивним елементом. У континуитету унутрашњег и спољашњег простора, у </a:t>
            </a:r>
            <a:r>
              <a:rPr lang="sr-Cyrl-CS" dirty="0" err="1" smtClean="0"/>
              <a:t>пројектовањуфлексибилних</a:t>
            </a:r>
            <a:r>
              <a:rPr lang="sr-Cyrl-CS" dirty="0" smtClean="0"/>
              <a:t> </a:t>
            </a:r>
            <a:r>
              <a:rPr lang="sr-Cyrl-CS" dirty="0"/>
              <a:t>просторија у којима се користе покретне преграде, традиционална јапанска архитектура начинила је многе пионирске кораке као што су интеграција  врта и ентеријера, заштита ентеријера великим кровним </a:t>
            </a:r>
            <a:r>
              <a:rPr lang="sr-Cyrl-CS" dirty="0" err="1"/>
              <a:t>препустима</a:t>
            </a:r>
            <a:r>
              <a:rPr lang="sr-Cyrl-CS" dirty="0"/>
              <a:t>, употреба веранде као везе између ентеријера и врта, повезивање различитих делова зграде помоћу ходника, увођење различитих делова зграде помоћу ходника, увођење покретног зида (</a:t>
            </a:r>
            <a:r>
              <a:rPr lang="sr-Cyrl-CS" dirty="0" err="1"/>
              <a:t>фусама</a:t>
            </a:r>
            <a:r>
              <a:rPr lang="sr-Cyrl-CS" dirty="0"/>
              <a:t>) помоћу кога се просторија може повећавати или смањивати, употреба паравана (</a:t>
            </a:r>
            <a:r>
              <a:rPr lang="sr-Cyrl-CS" dirty="0" err="1"/>
              <a:t>бyобу</a:t>
            </a:r>
            <a:r>
              <a:rPr lang="sr-Cyrl-CS" dirty="0"/>
              <a:t>) за визуелну заштиту и простирка </a:t>
            </a:r>
            <a:r>
              <a:rPr lang="sr-Cyrl-CS" dirty="0" err="1"/>
              <a:t>татами</a:t>
            </a:r>
            <a:r>
              <a:rPr lang="sr-Cyrl-CS" dirty="0"/>
              <a:t> која служи као модул у пројектовању основе. Не само ради индустријализације, већ и </a:t>
            </a:r>
            <a:r>
              <a:rPr lang="sr-Cyrl-CS" dirty="0" smtClean="0"/>
              <a:t>ради флексибилности </a:t>
            </a:r>
            <a:r>
              <a:rPr lang="sr-Cyrl-CS" dirty="0"/>
              <a:t>неопходно је прибећи стандардизацији  – а то су управо чинили и градитељи  прошлости. У традиционалној архитектури реч </a:t>
            </a:r>
            <a:r>
              <a:rPr lang="sr-Cyrl-CS" dirty="0" err="1"/>
              <a:t>киwари</a:t>
            </a:r>
            <a:r>
              <a:rPr lang="sr-Cyrl-CS" dirty="0"/>
              <a:t> означавала  је модуларни поредак и „граматичко“  </a:t>
            </a:r>
            <a:r>
              <a:rPr lang="sr-Cyrl-CS" dirty="0" smtClean="0"/>
              <a:t>дефинисање </a:t>
            </a:r>
            <a:r>
              <a:rPr lang="sr-Cyrl-CS" dirty="0"/>
              <a:t>компонената у организовању и пројектовању просторија...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279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/>
              <a:t>Иако можда постоји аналогија између традиционалне дрвене и модерне скелетне конструкције, није било нимало очигледно како треба комбиновати старо и ново, нарочито када су у питању били градитељски типови великих размера који нису имали претходника у историји.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r>
              <a:rPr lang="sr-Cyrl-CS" dirty="0" err="1"/>
              <a:t>Инвентивнији</a:t>
            </a:r>
            <a:r>
              <a:rPr lang="sr-Cyrl-CS" dirty="0"/>
              <a:t> међу јапанским архитектама трудили су се да превазиђу овај „јаз“ и да успоставе дијалог, ако не и брак, између традиционалних и модерних просторних концепата.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05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solidFill>
                  <a:schemeClr val="tx1"/>
                </a:solidFill>
              </a:rPr>
              <a:t>САВРЕМЕНА АРХИТЕКТУРА </a:t>
            </a:r>
            <a:br>
              <a:rPr lang="sr-Cyrl-CS" b="1" dirty="0">
                <a:solidFill>
                  <a:schemeClr val="tx1"/>
                </a:solidFill>
              </a:rPr>
            </a:br>
            <a:r>
              <a:rPr lang="sr-Cyrl-RS" dirty="0"/>
              <a:t>КЕНЗО ТАНГЕ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/>
              <a:t>Међу послератним  јапанским архитектама  које су покушавале  да то учине био је </a:t>
            </a:r>
            <a:r>
              <a:rPr lang="sr-Cyrl-CS" dirty="0" err="1"/>
              <a:t>Кензо</a:t>
            </a:r>
            <a:r>
              <a:rPr lang="sr-Cyrl-CS" dirty="0"/>
              <a:t> </a:t>
            </a:r>
            <a:r>
              <a:rPr lang="sr-Cyrl-CS" dirty="0" err="1"/>
              <a:t>Танге</a:t>
            </a:r>
            <a:r>
              <a:rPr lang="sr-Cyrl-CS" dirty="0"/>
              <a:t>, који је био ученик </a:t>
            </a:r>
            <a:r>
              <a:rPr lang="sr-Cyrl-CS" dirty="0" err="1"/>
              <a:t>Ле</a:t>
            </a:r>
            <a:r>
              <a:rPr lang="sr-Cyrl-CS" dirty="0"/>
              <a:t> </a:t>
            </a:r>
            <a:r>
              <a:rPr lang="sr-Cyrl-CS" dirty="0" err="1"/>
              <a:t>Корбизјеа</a:t>
            </a:r>
            <a:r>
              <a:rPr lang="sr-Cyrl-CS" dirty="0"/>
              <a:t> и који је стога могао да се бави западњачким наслеђем с  мање напетости од својих савременика. На његовом Споменику и Музеју мира у </a:t>
            </a:r>
            <a:r>
              <a:rPr lang="sr-Cyrl-CS" dirty="0" err="1"/>
              <a:t>Хирошими</a:t>
            </a:r>
            <a:r>
              <a:rPr lang="sr-Cyrl-CS" dirty="0"/>
              <a:t> из</a:t>
            </a:r>
            <a:endParaRPr lang="en-US" dirty="0"/>
          </a:p>
          <a:p>
            <a:r>
              <a:rPr lang="sr-Cyrl-CS" dirty="0"/>
              <a:t>1949-1955. године примењена је </a:t>
            </a:r>
            <a:r>
              <a:rPr lang="sr-Cyrl-CS" dirty="0" err="1"/>
              <a:t>осавремењена</a:t>
            </a:r>
            <a:r>
              <a:rPr lang="sr-Cyrl-CS" dirty="0"/>
              <a:t> верзија Пет тачака нове архитектуре, допуњена </a:t>
            </a:r>
            <a:r>
              <a:rPr lang="sr-Cyrl-CS" dirty="0" smtClean="0"/>
              <a:t>префињеним  </a:t>
            </a:r>
            <a:r>
              <a:rPr lang="sr-Cyrl-CS" dirty="0"/>
              <a:t>параванима  који  су  представљали  јапански  пандан  </a:t>
            </a:r>
            <a:r>
              <a:rPr lang="sr-Cyrl-CS" dirty="0" err="1"/>
              <a:t>Ле</a:t>
            </a:r>
            <a:r>
              <a:rPr lang="sr-Cyrl-CS" dirty="0"/>
              <a:t>  </a:t>
            </a:r>
            <a:r>
              <a:rPr lang="sr-Cyrl-CS" dirty="0" err="1"/>
              <a:t>Корбизјеових</a:t>
            </a:r>
            <a:r>
              <a:rPr lang="sr-Cyrl-CS" dirty="0"/>
              <a:t>  </a:t>
            </a:r>
            <a:r>
              <a:rPr lang="sr-Cyrl-CS" dirty="0" err="1"/>
              <a:t>брисес</a:t>
            </a:r>
            <a:r>
              <a:rPr lang="sr-Cyrl-CS" dirty="0"/>
              <a:t>-</a:t>
            </a:r>
            <a:r>
              <a:rPr lang="sr-Cyrl-CS" dirty="0" err="1"/>
              <a:t>солеил</a:t>
            </a:r>
            <a:r>
              <a:rPr lang="sr-Cyrl-CS" dirty="0"/>
              <a:t>-а.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479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2277</TotalTime>
  <Words>1484</Words>
  <Application>Microsoft Office PowerPoint</Application>
  <PresentationFormat>On-screen Show (4:3)</PresentationFormat>
  <Paragraphs>61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Trek</vt:lpstr>
      <vt:lpstr>АКАДЕМИЈА ТЕХНИЧКО – УМЕТНИЧКИХ СТРУКОВНИХ СТУДИЈА БЕОГРАД ВИСОКА ГРАЂЕВИНСКО ГЕОДЕТСКА ШКОЛА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  <vt:lpstr>САВРЕМЕНА АРХИТЕКТУРА  КЕНЗО ТАНГЕ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93</cp:revision>
  <dcterms:created xsi:type="dcterms:W3CDTF">2012-12-17T09:27:09Z</dcterms:created>
  <dcterms:modified xsi:type="dcterms:W3CDTF">2020-12-23T07:55:45Z</dcterms:modified>
</cp:coreProperties>
</file>