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71"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0" d="100"/>
          <a:sy n="60" d="100"/>
        </p:scale>
        <p:origin x="-84" y="-45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C6EFBFB8-A2AA-40C2-9243-6729EA737371}" type="datetimeFigureOut">
              <a:rPr lang="en-US" smtClean="0"/>
              <a:pPr/>
              <a:t>10/19/2020</a:t>
            </a:fld>
            <a:endParaRPr lang="en-US"/>
          </a:p>
        </p:txBody>
      </p:sp>
      <p:sp>
        <p:nvSpPr>
          <p:cNvPr id="2" name="Footer Placeholder 1"/>
          <p:cNvSpPr>
            <a:spLocks noGrp="1"/>
          </p:cNvSpPr>
          <p:nvPr>
            <p:ph type="ftr" sz="quarter" idx="11"/>
          </p:nvPr>
        </p:nvSpPr>
        <p:spPr/>
        <p:txBody>
          <a:bodyPr/>
          <a:lstStyle/>
          <a:p>
            <a:endParaRPr lang="en-US"/>
          </a:p>
        </p:txBody>
      </p:sp>
      <p:sp>
        <p:nvSpPr>
          <p:cNvPr id="15" name="Slide Number Placeholder 14"/>
          <p:cNvSpPr>
            <a:spLocks noGrp="1"/>
          </p:cNvSpPr>
          <p:nvPr>
            <p:ph type="sldNum" sz="quarter" idx="12"/>
          </p:nvPr>
        </p:nvSpPr>
        <p:spPr>
          <a:xfrm>
            <a:off x="8229600" y="6473952"/>
            <a:ext cx="758952" cy="246888"/>
          </a:xfrm>
        </p:spPr>
        <p:txBody>
          <a:bodyPr/>
          <a:lstStyle/>
          <a:p>
            <a:fld id="{3947C30F-0139-4235-8395-5E879E2F976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6EFBFB8-A2AA-40C2-9243-6729EA737371}" type="datetimeFigureOut">
              <a:rPr lang="en-US" smtClean="0"/>
              <a:pPr/>
              <a:t>10/19/2020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47C30F-0139-4235-8395-5E879E2F976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6EFBFB8-A2AA-40C2-9243-6729EA737371}" type="datetimeFigureOut">
              <a:rPr lang="en-US" smtClean="0"/>
              <a:pPr/>
              <a:t>10/19/2020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47C30F-0139-4235-8395-5E879E2F976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C6EFBFB8-A2AA-40C2-9243-6729EA737371}" type="datetimeFigureOut">
              <a:rPr lang="en-US" smtClean="0"/>
              <a:pPr/>
              <a:t>10/19/2020</a:t>
            </a:fld>
            <a:endParaRPr lang="en-US"/>
          </a:p>
        </p:txBody>
      </p:sp>
      <p:sp>
        <p:nvSpPr>
          <p:cNvPr id="19" name="Footer Placeholder 18"/>
          <p:cNvSpPr>
            <a:spLocks noGrp="1"/>
          </p:cNvSpPr>
          <p:nvPr>
            <p:ph type="ftr" sz="quarter" idx="11"/>
          </p:nvPr>
        </p:nvSpPr>
        <p:spPr>
          <a:xfrm>
            <a:off x="3581400" y="76200"/>
            <a:ext cx="2895600" cy="288925"/>
          </a:xfrm>
        </p:spPr>
        <p:txBody>
          <a:bodyPr/>
          <a:lstStyle/>
          <a:p>
            <a:endParaRPr lang="en-US"/>
          </a:p>
        </p:txBody>
      </p:sp>
      <p:sp>
        <p:nvSpPr>
          <p:cNvPr id="16" name="Slide Number Placeholder 15"/>
          <p:cNvSpPr>
            <a:spLocks noGrp="1"/>
          </p:cNvSpPr>
          <p:nvPr>
            <p:ph type="sldNum" sz="quarter" idx="12"/>
          </p:nvPr>
        </p:nvSpPr>
        <p:spPr>
          <a:xfrm>
            <a:off x="8229600" y="6473952"/>
            <a:ext cx="758952" cy="246888"/>
          </a:xfrm>
        </p:spPr>
        <p:txBody>
          <a:bodyPr/>
          <a:lstStyle/>
          <a:p>
            <a:fld id="{3947C30F-0139-4235-8395-5E879E2F976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C6EFBFB8-A2AA-40C2-9243-6729EA737371}" type="datetimeFigureOut">
              <a:rPr lang="en-US" smtClean="0"/>
              <a:pPr/>
              <a:t>10/19/2020</a:t>
            </a:fld>
            <a:endParaRPr lang="en-US"/>
          </a:p>
        </p:txBody>
      </p:sp>
      <p:sp>
        <p:nvSpPr>
          <p:cNvPr id="11" name="Footer Placeholder 10"/>
          <p:cNvSpPr>
            <a:spLocks noGrp="1"/>
          </p:cNvSpPr>
          <p:nvPr>
            <p:ph type="ftr" sz="quarter" idx="11"/>
          </p:nvPr>
        </p:nvSpPr>
        <p:spPr/>
        <p:txBody>
          <a:bodyPr/>
          <a:lstStyle/>
          <a:p>
            <a:endParaRPr lang="en-US"/>
          </a:p>
        </p:txBody>
      </p:sp>
      <p:sp>
        <p:nvSpPr>
          <p:cNvPr id="16" name="Slide Number Placeholder 15"/>
          <p:cNvSpPr>
            <a:spLocks noGrp="1"/>
          </p:cNvSpPr>
          <p:nvPr>
            <p:ph type="sldNum" sz="quarter" idx="12"/>
          </p:nvPr>
        </p:nvSpPr>
        <p:spPr/>
        <p:txBody>
          <a:bodyPr/>
          <a:lstStyle/>
          <a:p>
            <a:fld id="{3947C30F-0139-4235-8395-5E879E2F9766}" type="slidenum">
              <a:rPr lang="en-US" smtClean="0"/>
              <a:pPr/>
              <a:t>‹#›</a:t>
            </a:fld>
            <a:endParaRPr lang="en-US"/>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C6EFBFB8-A2AA-40C2-9243-6729EA737371}" type="datetimeFigureOut">
              <a:rPr lang="en-US" smtClean="0"/>
              <a:pPr/>
              <a:t>10/19/2020</a:t>
            </a:fld>
            <a:endParaRPr lang="en-US"/>
          </a:p>
        </p:txBody>
      </p:sp>
      <p:sp>
        <p:nvSpPr>
          <p:cNvPr id="10" name="Footer Placeholder 9"/>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3947C30F-0139-4235-8395-5E879E2F976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C6EFBFB8-A2AA-40C2-9243-6729EA737371}" type="datetimeFigureOut">
              <a:rPr lang="en-US" smtClean="0"/>
              <a:pPr/>
              <a:t>10/19/2020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229600" y="6477000"/>
            <a:ext cx="762000" cy="246888"/>
          </a:xfrm>
        </p:spPr>
        <p:txBody>
          <a:bodyPr/>
          <a:lstStyle/>
          <a:p>
            <a:fld id="{3947C30F-0139-4235-8395-5E879E2F9766}" type="slidenum">
              <a:rPr lang="en-US" smtClean="0"/>
              <a:pPr/>
              <a:t>‹#›</a:t>
            </a:fld>
            <a:endParaRPr lang="en-US"/>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C6EFBFB8-A2AA-40C2-9243-6729EA737371}" type="datetimeFigureOut">
              <a:rPr lang="en-US" smtClean="0"/>
              <a:pPr/>
              <a:t>10/19/2020</a:t>
            </a:fld>
            <a:endParaRPr lang="en-US"/>
          </a:p>
        </p:txBody>
      </p:sp>
      <p:sp>
        <p:nvSpPr>
          <p:cNvPr id="21" name="Footer Placeholder 20"/>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47C30F-0139-4235-8395-5E879E2F976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C6EFBFB8-A2AA-40C2-9243-6729EA737371}" type="datetimeFigureOut">
              <a:rPr lang="en-US" smtClean="0"/>
              <a:pPr/>
              <a:t>10/19/2020</a:t>
            </a:fld>
            <a:endParaRPr lang="en-US"/>
          </a:p>
        </p:txBody>
      </p:sp>
      <p:sp>
        <p:nvSpPr>
          <p:cNvPr id="24" name="Footer Placeholder 23"/>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947C30F-0139-4235-8395-5E879E2F976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C6EFBFB8-A2AA-40C2-9243-6729EA737371}" type="datetimeFigureOut">
              <a:rPr lang="en-US" smtClean="0"/>
              <a:pPr/>
              <a:t>10/19/2020</a:t>
            </a:fld>
            <a:endParaRPr lang="en-US"/>
          </a:p>
        </p:txBody>
      </p:sp>
      <p:sp>
        <p:nvSpPr>
          <p:cNvPr id="29" name="Footer Placeholder 28"/>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947C30F-0139-4235-8395-5E879E2F976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fld id="{C6EFBFB8-A2AA-40C2-9243-6729EA737371}" type="datetimeFigureOut">
              <a:rPr lang="en-US" smtClean="0"/>
              <a:pPr/>
              <a:t>10/19/2020</a:t>
            </a:fld>
            <a:endParaRPr lang="en-US"/>
          </a:p>
        </p:txBody>
      </p:sp>
      <p:sp>
        <p:nvSpPr>
          <p:cNvPr id="5" name="Footer Placeholder 4"/>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3947C30F-0139-4235-8395-5E879E2F9766}" type="slidenum">
              <a:rPr lang="en-US" smtClean="0"/>
              <a:pPr/>
              <a:t>‹#›</a:t>
            </a:fld>
            <a:endParaRPr lang="en-US"/>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C6EFBFB8-A2AA-40C2-9243-6729EA737371}" type="datetimeFigureOut">
              <a:rPr lang="en-US" smtClean="0"/>
              <a:pPr/>
              <a:t>10/19/2020</a:t>
            </a:fld>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3947C30F-0139-4235-8395-5E879E2F9766}" type="slidenum">
              <a:rPr lang="en-US" smtClean="0"/>
              <a:pPr/>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85801"/>
            <a:ext cx="7772400" cy="1981199"/>
          </a:xfrm>
        </p:spPr>
        <p:txBody>
          <a:bodyPr>
            <a:noAutofit/>
          </a:bodyPr>
          <a:lstStyle/>
          <a:p>
            <a:pPr algn="ctr"/>
            <a:r>
              <a:rPr lang="sr-Cyrl-CS" sz="3200" b="1" dirty="0" smtClean="0"/>
              <a:t>АКАДЕМИЈА ТЕХНИЧКО – УМЕТНИЧКИХ</a:t>
            </a:r>
            <a:br>
              <a:rPr lang="sr-Cyrl-CS" sz="3200" b="1" dirty="0" smtClean="0"/>
            </a:br>
            <a:r>
              <a:rPr lang="sr-Cyrl-CS" sz="3200" b="1" dirty="0" smtClean="0"/>
              <a:t>СТРУКОВНИХ СТУДИЈА</a:t>
            </a:r>
            <a:br>
              <a:rPr lang="sr-Cyrl-CS" sz="3200" b="1" dirty="0" smtClean="0"/>
            </a:br>
            <a:r>
              <a:rPr lang="sr-Cyrl-CS" sz="3200" b="1" dirty="0" smtClean="0"/>
              <a:t>БЕОГРАД</a:t>
            </a:r>
            <a:br>
              <a:rPr lang="sr-Cyrl-CS" sz="3200" b="1" dirty="0" smtClean="0"/>
            </a:br>
            <a:r>
              <a:rPr lang="sr-Cyrl-CS" sz="3200" b="1" dirty="0" smtClean="0"/>
              <a:t>ВИСОКА ГРАЂЕВИНСКО ГЕОДЕТСКА ШКОЛА</a:t>
            </a:r>
            <a:endParaRPr lang="en-US" sz="3200" b="1" dirty="0"/>
          </a:p>
        </p:txBody>
      </p:sp>
      <p:sp>
        <p:nvSpPr>
          <p:cNvPr id="3" name="Subtitle 2"/>
          <p:cNvSpPr>
            <a:spLocks noGrp="1"/>
          </p:cNvSpPr>
          <p:nvPr>
            <p:ph type="subTitle" idx="1"/>
          </p:nvPr>
        </p:nvSpPr>
        <p:spPr>
          <a:xfrm>
            <a:off x="1219200" y="3352800"/>
            <a:ext cx="6400800" cy="2819400"/>
          </a:xfrm>
        </p:spPr>
        <p:txBody>
          <a:bodyPr>
            <a:normAutofit fontScale="85000" lnSpcReduction="20000"/>
          </a:bodyPr>
          <a:lstStyle/>
          <a:p>
            <a:r>
              <a:rPr lang="sr-Cyrl-CS" sz="4000" b="1" dirty="0" smtClean="0">
                <a:solidFill>
                  <a:schemeClr val="tx1"/>
                </a:solidFill>
              </a:rPr>
              <a:t>САВРЕМЕНА АРХИТЕКТУРА</a:t>
            </a:r>
            <a:endParaRPr lang="sr-Latn-CS" sz="4000" b="1" dirty="0" smtClean="0">
              <a:solidFill>
                <a:schemeClr val="tx1"/>
              </a:solidFill>
            </a:endParaRPr>
          </a:p>
          <a:p>
            <a:endParaRPr lang="sr-Latn-CS" dirty="0" smtClean="0">
              <a:solidFill>
                <a:schemeClr val="tx1"/>
              </a:solidFill>
            </a:endParaRPr>
          </a:p>
          <a:p>
            <a:r>
              <a:rPr lang="sr-Cyrl-CS" b="1" dirty="0" smtClean="0"/>
              <a:t>П Р Е Д А В А Њ Е     </a:t>
            </a:r>
            <a:r>
              <a:rPr lang="sr-Latn-CS" b="1" dirty="0" smtClean="0"/>
              <a:t>I</a:t>
            </a:r>
            <a:endParaRPr lang="en-US" dirty="0" smtClean="0"/>
          </a:p>
          <a:p>
            <a:r>
              <a:rPr lang="sr-Cyrl-CS" b="1" dirty="0" smtClean="0"/>
              <a:t> </a:t>
            </a:r>
            <a:endParaRPr lang="en-US" dirty="0" smtClean="0"/>
          </a:p>
          <a:p>
            <a:r>
              <a:rPr lang="sr-Cyrl-CS" b="1" dirty="0" smtClean="0"/>
              <a:t>УВОДНО ПРЕДАВАЊЕ</a:t>
            </a:r>
            <a:endParaRPr lang="en-US" dirty="0" smtClean="0"/>
          </a:p>
          <a:p>
            <a:r>
              <a:rPr lang="sr-Cyrl-CS" b="1" dirty="0" smtClean="0"/>
              <a:t> </a:t>
            </a:r>
            <a:endParaRPr lang="en-US" dirty="0" smtClean="0"/>
          </a:p>
          <a:p>
            <a:endParaRPr lang="sr-Latn-CS" dirty="0" smtClean="0">
              <a:solidFill>
                <a:schemeClr val="tx1"/>
              </a:solidFill>
            </a:endParaRPr>
          </a:p>
          <a:p>
            <a:r>
              <a:rPr lang="sr-Cyrl-CS" sz="2800" dirty="0" smtClean="0">
                <a:solidFill>
                  <a:schemeClr val="tx1"/>
                </a:solidFill>
              </a:rPr>
              <a:t>Мр</a:t>
            </a:r>
            <a:r>
              <a:rPr lang="en-US" sz="2800" dirty="0" smtClean="0">
                <a:solidFill>
                  <a:schemeClr val="tx1"/>
                </a:solidFill>
              </a:rPr>
              <a:t> </a:t>
            </a:r>
            <a:r>
              <a:rPr lang="sr-Cyrl-CS" sz="2800" dirty="0" smtClean="0">
                <a:solidFill>
                  <a:schemeClr val="tx1"/>
                </a:solidFill>
              </a:rPr>
              <a:t>Зоран Живковић дипл.инж.арх.</a:t>
            </a:r>
            <a:endParaRPr lang="sr-Latn-CS" sz="2800" dirty="0" smtClean="0">
              <a:solidFill>
                <a:schemeClr val="tx1"/>
              </a:solidFill>
            </a:endParaRPr>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sr-Cyrl-CS" b="1" dirty="0" smtClean="0">
                <a:solidFill>
                  <a:schemeClr val="tx1"/>
                </a:solidFill>
              </a:rPr>
              <a:t>САВРЕМЕНА АРХИТЕКТУРА </a:t>
            </a:r>
            <a:br>
              <a:rPr lang="sr-Cyrl-CS" b="1" dirty="0" smtClean="0">
                <a:solidFill>
                  <a:schemeClr val="tx1"/>
                </a:solidFill>
              </a:rPr>
            </a:br>
            <a:r>
              <a:rPr lang="sr-Cyrl-CS" b="1" dirty="0" smtClean="0"/>
              <a:t>УВОДНО ПРЕДАВАЊЕ</a:t>
            </a:r>
            <a:endParaRPr lang="en-US" dirty="0"/>
          </a:p>
        </p:txBody>
      </p:sp>
      <p:sp>
        <p:nvSpPr>
          <p:cNvPr id="5" name="Rectangle 4"/>
          <p:cNvSpPr/>
          <p:nvPr/>
        </p:nvSpPr>
        <p:spPr>
          <a:xfrm>
            <a:off x="533400" y="1828800"/>
            <a:ext cx="4572000" cy="369332"/>
          </a:xfrm>
          <a:prstGeom prst="rect">
            <a:avLst/>
          </a:prstGeom>
        </p:spPr>
        <p:txBody>
          <a:bodyPr>
            <a:spAutoFit/>
          </a:bodyPr>
          <a:lstStyle/>
          <a:p>
            <a:r>
              <a:rPr lang="sr-Cyrl-CS" b="1" dirty="0" smtClean="0"/>
              <a:t>Зграда Сиднејске опере</a:t>
            </a:r>
            <a:endParaRPr lang="en-US" dirty="0"/>
          </a:p>
        </p:txBody>
      </p:sp>
      <p:pic>
        <p:nvPicPr>
          <p:cNvPr id="7" name="Content Placeholder 6" descr="sidnejska opera.png"/>
          <p:cNvPicPr>
            <a:picLocks noGrp="1" noChangeAspect="1"/>
          </p:cNvPicPr>
          <p:nvPr>
            <p:ph idx="1"/>
          </p:nvPr>
        </p:nvPicPr>
        <p:blipFill>
          <a:blip r:embed="rId2"/>
          <a:stretch>
            <a:fillRect/>
          </a:stretch>
        </p:blipFill>
        <p:spPr>
          <a:xfrm>
            <a:off x="1676400" y="2667000"/>
            <a:ext cx="5676635" cy="3405981"/>
          </a:xfr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sr-Cyrl-CS" b="1" dirty="0" smtClean="0">
                <a:solidFill>
                  <a:schemeClr val="tx1"/>
                </a:solidFill>
              </a:rPr>
              <a:t>САВРЕМЕНА АРХИТЕКТУРА </a:t>
            </a:r>
            <a:br>
              <a:rPr lang="sr-Cyrl-CS" b="1" dirty="0" smtClean="0">
                <a:solidFill>
                  <a:schemeClr val="tx1"/>
                </a:solidFill>
              </a:rPr>
            </a:br>
            <a:r>
              <a:rPr lang="sr-Cyrl-CS" b="1" dirty="0" smtClean="0"/>
              <a:t>УВОДНО </a:t>
            </a:r>
            <a:r>
              <a:rPr lang="sr-Cyrl-CS" b="1" dirty="0" smtClean="0"/>
              <a:t>ПРЕДАВАЊЕ</a:t>
            </a:r>
            <a:endParaRPr lang="en-US" dirty="0" smtClean="0"/>
          </a:p>
        </p:txBody>
      </p:sp>
      <p:sp>
        <p:nvSpPr>
          <p:cNvPr id="3" name="Content Placeholder 2"/>
          <p:cNvSpPr>
            <a:spLocks noGrp="1"/>
          </p:cNvSpPr>
          <p:nvPr>
            <p:ph idx="1"/>
          </p:nvPr>
        </p:nvSpPr>
        <p:spPr>
          <a:xfrm>
            <a:off x="457200" y="1600200"/>
            <a:ext cx="8229600" cy="5029200"/>
          </a:xfrm>
        </p:spPr>
        <p:txBody>
          <a:bodyPr>
            <a:normAutofit lnSpcReduction="10000"/>
          </a:bodyPr>
          <a:lstStyle/>
          <a:p>
            <a:r>
              <a:rPr lang="sr-Cyrl-CS" dirty="0" smtClean="0"/>
              <a:t>Архитектура је увек била огледало друштвених промена.</a:t>
            </a:r>
            <a:endParaRPr lang="en-US" dirty="0" smtClean="0"/>
          </a:p>
          <a:p>
            <a:r>
              <a:rPr lang="sr-Cyrl-CS" dirty="0" smtClean="0"/>
              <a:t>Архитектура одражава дух времена. </a:t>
            </a:r>
            <a:endParaRPr lang="en-US" dirty="0" smtClean="0"/>
          </a:p>
          <a:p>
            <a:r>
              <a:rPr lang="sr-Cyrl-CS" dirty="0" smtClean="0"/>
              <a:t>У сваком архитектонском делу сједињени су и форма и  функција и техника, а променљиве су кроз време. Једина непроменљива категорија је динамизам времена. Та динамика кроз векове доноси стално нове технологије и облике. На срећу, умањује монотонију градова</a:t>
            </a:r>
            <a:r>
              <a:rPr lang="sr-Cyrl-CS" dirty="0" smtClean="0"/>
              <a:t>.</a:t>
            </a:r>
            <a:endParaRPr lang="en-US"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sr-Cyrl-CS" b="1" dirty="0" smtClean="0">
                <a:solidFill>
                  <a:schemeClr val="tx1"/>
                </a:solidFill>
              </a:rPr>
              <a:t>САВРЕМЕНА АРХИТЕКТУРА </a:t>
            </a:r>
            <a:br>
              <a:rPr lang="sr-Cyrl-CS" b="1" dirty="0" smtClean="0">
                <a:solidFill>
                  <a:schemeClr val="tx1"/>
                </a:solidFill>
              </a:rPr>
            </a:br>
            <a:r>
              <a:rPr lang="sr-Cyrl-CS" b="1" dirty="0" smtClean="0"/>
              <a:t>УВОДНО ПРЕДАВАЊЕ</a:t>
            </a:r>
            <a:endParaRPr lang="en-US" b="1" dirty="0"/>
          </a:p>
        </p:txBody>
      </p:sp>
      <p:sp>
        <p:nvSpPr>
          <p:cNvPr id="3" name="Content Placeholder 2"/>
          <p:cNvSpPr>
            <a:spLocks noGrp="1"/>
          </p:cNvSpPr>
          <p:nvPr>
            <p:ph idx="1"/>
          </p:nvPr>
        </p:nvSpPr>
        <p:spPr/>
        <p:txBody>
          <a:bodyPr>
            <a:normAutofit/>
          </a:bodyPr>
          <a:lstStyle/>
          <a:p>
            <a:r>
              <a:rPr lang="sr-Cyrl-CS" dirty="0" smtClean="0"/>
              <a:t>Људско биће је по природи инертно, али очекује да види промене. Ове промене доносе научници , планери, уметници а врло често су се те промене везане за погледе на свет одражавале у објектима.</a:t>
            </a:r>
            <a:endParaRPr lang="en-US" dirty="0" smtClean="0"/>
          </a:p>
          <a:p>
            <a:r>
              <a:rPr lang="sr-Cyrl-CS" dirty="0" smtClean="0"/>
              <a:t>Човек воли промене, нарочито оне које прате његов развој. То ће бити разлог појаве различитих стилова и захтева кроз векове</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sr-Cyrl-CS" b="1" dirty="0" smtClean="0">
                <a:solidFill>
                  <a:schemeClr val="tx1"/>
                </a:solidFill>
              </a:rPr>
              <a:t>САВРЕМЕНА АРХИТЕКТУРА </a:t>
            </a:r>
            <a:br>
              <a:rPr lang="sr-Cyrl-CS" b="1" dirty="0" smtClean="0">
                <a:solidFill>
                  <a:schemeClr val="tx1"/>
                </a:solidFill>
              </a:rPr>
            </a:br>
            <a:r>
              <a:rPr lang="sr-Cyrl-CS" b="1" dirty="0" smtClean="0"/>
              <a:t>УВОДНО ПРЕДАВАЊЕ</a:t>
            </a:r>
            <a:endParaRPr lang="en-US" b="1" dirty="0"/>
          </a:p>
        </p:txBody>
      </p:sp>
      <p:sp>
        <p:nvSpPr>
          <p:cNvPr id="3" name="Content Placeholder 2"/>
          <p:cNvSpPr>
            <a:spLocks noGrp="1"/>
          </p:cNvSpPr>
          <p:nvPr>
            <p:ph idx="1"/>
          </p:nvPr>
        </p:nvSpPr>
        <p:spPr/>
        <p:txBody>
          <a:bodyPr>
            <a:normAutofit fontScale="77500" lnSpcReduction="20000"/>
          </a:bodyPr>
          <a:lstStyle/>
          <a:p>
            <a:r>
              <a:rPr lang="sr-Cyrl-CS" dirty="0" smtClean="0"/>
              <a:t>Развој технологије  је критикован у различитим периодима  као убица традиције и хуманости. Не треба критиковати технолошки развој. Напротив, извукао нас је из униформности и стерилности. Чак, технологија, данас, гради еколошке куће, вештачка, насељива острва, сјајне стаклене џинове. И све да би угодила човеку.</a:t>
            </a:r>
            <a:endParaRPr lang="en-US" dirty="0" smtClean="0"/>
          </a:p>
          <a:p>
            <a:r>
              <a:rPr lang="sr-Cyrl-CS" dirty="0" smtClean="0"/>
              <a:t>Технологија данас је ослободила човека великог дела физичких послова и оставила му могућност креативних послова. Па зато данас у 21 веку имамо експлозију објеката необичних форми, структуралних конструкција, као и експерименталних-концептуалних решења.</a:t>
            </a:r>
            <a:endParaRPr lang="en-US" dirty="0" smtClean="0"/>
          </a:p>
          <a:p>
            <a:r>
              <a:rPr lang="sr-Cyrl-CS" dirty="0" smtClean="0"/>
              <a:t>Ово и јесте циљ технолошког развоја.</a:t>
            </a:r>
            <a:endParaRPr lang="en-US" dirty="0" smtClean="0"/>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sr-Cyrl-CS" b="1" dirty="0" smtClean="0">
                <a:solidFill>
                  <a:schemeClr val="tx1"/>
                </a:solidFill>
              </a:rPr>
              <a:t>САВРЕМЕНА АРХИТЕКТУРА </a:t>
            </a:r>
            <a:br>
              <a:rPr lang="sr-Cyrl-CS" b="1" dirty="0" smtClean="0">
                <a:solidFill>
                  <a:schemeClr val="tx1"/>
                </a:solidFill>
              </a:rPr>
            </a:br>
            <a:r>
              <a:rPr lang="sr-Cyrl-CS" b="1" dirty="0" smtClean="0"/>
              <a:t>УВОДНО ПРЕДАВАЊЕ</a:t>
            </a:r>
            <a:endParaRPr lang="en-US" b="1" dirty="0"/>
          </a:p>
        </p:txBody>
      </p:sp>
      <p:sp>
        <p:nvSpPr>
          <p:cNvPr id="3" name="Content Placeholder 2"/>
          <p:cNvSpPr>
            <a:spLocks noGrp="1"/>
          </p:cNvSpPr>
          <p:nvPr>
            <p:ph idx="1"/>
          </p:nvPr>
        </p:nvSpPr>
        <p:spPr/>
        <p:txBody>
          <a:bodyPr>
            <a:normAutofit/>
          </a:bodyPr>
          <a:lstStyle/>
          <a:p>
            <a:r>
              <a:rPr lang="sr-Cyrl-CS" sz="2400" dirty="0" smtClean="0"/>
              <a:t>Очигледно, поред знања и вештина, потребна је љубав, машта и хуманост у приступу архитектури. Сви ми желимо да живимо у лепим, комфорним зградама, да лепоту гледамо и кроз прозоре. </a:t>
            </a:r>
            <a:endParaRPr lang="en-US" sz="2400" dirty="0" smtClean="0"/>
          </a:p>
          <a:p>
            <a:r>
              <a:rPr lang="sr-Cyrl-CS" sz="2400" dirty="0" smtClean="0"/>
              <a:t>Зашто? </a:t>
            </a:r>
            <a:endParaRPr lang="en-US" sz="2400" dirty="0" smtClean="0"/>
          </a:p>
          <a:p>
            <a:r>
              <a:rPr lang="sr-Cyrl-CS" sz="2400" dirty="0" smtClean="0"/>
              <a:t>Према древној кинеској традицији-лепота,  хармонија, изазивају радост, осмех, лучење хормона-уједно,  здравље. Лепо обликован објекат је склад: склад фасаде, склад организације простора, склад околине. </a:t>
            </a:r>
            <a:endParaRPr lang="en-US" sz="2400" dirty="0" smtClean="0"/>
          </a:p>
          <a:p>
            <a:r>
              <a:rPr lang="sr-Cyrl-CS" sz="2400" dirty="0" smtClean="0"/>
              <a:t>Такође склад са временом и потребама човека.</a:t>
            </a:r>
            <a:endParaRPr lang="en-US" sz="24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sr-Cyrl-CS" b="1" dirty="0" smtClean="0">
                <a:solidFill>
                  <a:schemeClr val="tx1"/>
                </a:solidFill>
              </a:rPr>
              <a:t>САВРЕМЕНА АРХИТЕКТУРА </a:t>
            </a:r>
            <a:br>
              <a:rPr lang="sr-Cyrl-CS" b="1" dirty="0" smtClean="0">
                <a:solidFill>
                  <a:schemeClr val="tx1"/>
                </a:solidFill>
              </a:rPr>
            </a:br>
            <a:r>
              <a:rPr lang="sr-Cyrl-CS" b="1" dirty="0" smtClean="0"/>
              <a:t>УВОДНО ПРЕДАВАЊЕ</a:t>
            </a:r>
            <a:endParaRPr lang="en-US" b="1" dirty="0"/>
          </a:p>
        </p:txBody>
      </p:sp>
      <p:sp>
        <p:nvSpPr>
          <p:cNvPr id="3" name="Content Placeholder 2"/>
          <p:cNvSpPr>
            <a:spLocks noGrp="1"/>
          </p:cNvSpPr>
          <p:nvPr>
            <p:ph idx="1"/>
          </p:nvPr>
        </p:nvSpPr>
        <p:spPr/>
        <p:txBody>
          <a:bodyPr>
            <a:normAutofit/>
          </a:bodyPr>
          <a:lstStyle/>
          <a:p>
            <a:r>
              <a:rPr lang="sr-Cyrl-CS" dirty="0" smtClean="0"/>
              <a:t>Архитектура даје први утисак о граду, његовој економској моћи, стандарду. Архитектонски стилови  и  правци  су  пролазили,  модификовали  се  и  оставили  своја  материјална  сведочанства.  </a:t>
            </a:r>
            <a:endParaRPr lang="en-US" dirty="0" smtClean="0"/>
          </a:p>
          <a:p>
            <a:r>
              <a:rPr lang="sr-Cyrl-CS" dirty="0" smtClean="0"/>
              <a:t>Најбољи архитекти, међутим, не могу се класификовати по правцима, јер су стварали мултивалентне, безвремене </a:t>
            </a:r>
            <a:r>
              <a:rPr lang="sr-Cyrl-CS" dirty="0" smtClean="0"/>
              <a:t>објекте</a:t>
            </a:r>
            <a:r>
              <a:rPr lang="sr-Cyrl-CS" dirty="0" smtClean="0"/>
              <a:t>.</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sr-Cyrl-CS" b="1" dirty="0" smtClean="0">
                <a:solidFill>
                  <a:schemeClr val="tx1"/>
                </a:solidFill>
              </a:rPr>
              <a:t>САВРЕМЕНА АРХИТЕКТУРА </a:t>
            </a:r>
            <a:br>
              <a:rPr lang="sr-Cyrl-CS" b="1" dirty="0" smtClean="0">
                <a:solidFill>
                  <a:schemeClr val="tx1"/>
                </a:solidFill>
              </a:rPr>
            </a:br>
            <a:r>
              <a:rPr lang="sr-Cyrl-CS" b="1" dirty="0" smtClean="0"/>
              <a:t>УВОДНО ПРЕДАВАЊЕ</a:t>
            </a:r>
            <a:endParaRPr lang="en-US" b="1" dirty="0"/>
          </a:p>
        </p:txBody>
      </p:sp>
      <p:sp>
        <p:nvSpPr>
          <p:cNvPr id="3" name="Content Placeholder 2"/>
          <p:cNvSpPr>
            <a:spLocks noGrp="1"/>
          </p:cNvSpPr>
          <p:nvPr>
            <p:ph idx="1"/>
          </p:nvPr>
        </p:nvSpPr>
        <p:spPr/>
        <p:txBody>
          <a:bodyPr>
            <a:normAutofit fontScale="85000" lnSpcReduction="20000"/>
          </a:bodyPr>
          <a:lstStyle/>
          <a:p>
            <a:r>
              <a:rPr lang="sr-Cyrl-CS" dirty="0" smtClean="0"/>
              <a:t>Обзиром на историјски контекст и политичка предубеђења увек је постојао проблем  разумевања, нарочито напредних и радикалних идеја </a:t>
            </a:r>
            <a:endParaRPr lang="en-US" dirty="0" smtClean="0"/>
          </a:p>
          <a:p>
            <a:endParaRPr lang="en-US" dirty="0" smtClean="0"/>
          </a:p>
          <a:p>
            <a:r>
              <a:rPr lang="sr-Cyrl-CS" dirty="0" smtClean="0"/>
              <a:t>Неминовно, свако историјско раздобље је под утицајем политичких идеја које чине залеђе, исходиште архитектонских токова, јер су оне од највећег утицаја на архитектуру. Сваком архитекти потребно је друштво за које ће да ствара и због тога, било шта да му буде понуђено да гради он ће неизбежно доћи у ситуацију да се суочи са актуелним политичким а и друштвеним проблемима.</a:t>
            </a:r>
            <a:endParaRPr lang="en-US" dirty="0" smtClean="0"/>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sr-Cyrl-CS" b="1" dirty="0" smtClean="0">
                <a:solidFill>
                  <a:schemeClr val="tx1"/>
                </a:solidFill>
              </a:rPr>
              <a:t>САВРЕМЕНА АРХИТЕКТУРА </a:t>
            </a:r>
            <a:br>
              <a:rPr lang="sr-Cyrl-CS" b="1" dirty="0" smtClean="0">
                <a:solidFill>
                  <a:schemeClr val="tx1"/>
                </a:solidFill>
              </a:rPr>
            </a:br>
            <a:r>
              <a:rPr lang="sr-Cyrl-CS" b="1" dirty="0" smtClean="0"/>
              <a:t>УВОДНО ПРЕДАВАЊЕ</a:t>
            </a:r>
            <a:endParaRPr lang="en-US" b="1" dirty="0"/>
          </a:p>
        </p:txBody>
      </p:sp>
      <p:sp>
        <p:nvSpPr>
          <p:cNvPr id="3" name="Content Placeholder 2"/>
          <p:cNvSpPr>
            <a:spLocks noGrp="1"/>
          </p:cNvSpPr>
          <p:nvPr>
            <p:ph idx="1"/>
          </p:nvPr>
        </p:nvSpPr>
        <p:spPr/>
        <p:txBody>
          <a:bodyPr>
            <a:normAutofit fontScale="85000" lnSpcReduction="20000"/>
          </a:bodyPr>
          <a:lstStyle/>
          <a:p>
            <a:r>
              <a:rPr lang="sr-Cyrl-CS" dirty="0" smtClean="0"/>
              <a:t>Док музичка дела и сликарство могу да буду релативно аполитични и неповезани са средином у којој су настали, дотле је архитектура буквално уплетена у јавни живот. То са друге стране значи да данас када су читава друштвена стварност и политички системи доведени у сумњу и архитектура исто тако губи уверљивост. </a:t>
            </a:r>
            <a:endParaRPr lang="en-US" dirty="0" smtClean="0"/>
          </a:p>
          <a:p>
            <a:r>
              <a:rPr lang="sr-Cyrl-CS" dirty="0" smtClean="0"/>
              <a:t>Зато треба са поштовањем посматрати бујност креације и имагинације у савременим архитектонским остварењима која су преузела улогу уметничког дела усред града, улепшавају стварност и скрећу пажњу својом самодовољношћу.</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sr-Cyrl-CS" b="1" dirty="0" smtClean="0">
                <a:solidFill>
                  <a:schemeClr val="tx1"/>
                </a:solidFill>
              </a:rPr>
              <a:t>САВРЕМЕНА АРХИТЕКТУРА </a:t>
            </a:r>
            <a:br>
              <a:rPr lang="sr-Cyrl-CS" b="1" dirty="0" smtClean="0">
                <a:solidFill>
                  <a:schemeClr val="tx1"/>
                </a:solidFill>
              </a:rPr>
            </a:br>
            <a:r>
              <a:rPr lang="sr-Cyrl-CS" b="1" dirty="0" smtClean="0"/>
              <a:t>УВОДНО ПРЕДАВАЊЕ</a:t>
            </a:r>
            <a:endParaRPr lang="en-US" b="1" dirty="0"/>
          </a:p>
        </p:txBody>
      </p:sp>
      <p:sp>
        <p:nvSpPr>
          <p:cNvPr id="5" name="Content Placeholder 4"/>
          <p:cNvSpPr>
            <a:spLocks noGrp="1"/>
          </p:cNvSpPr>
          <p:nvPr>
            <p:ph idx="1"/>
          </p:nvPr>
        </p:nvSpPr>
        <p:spPr>
          <a:xfrm>
            <a:off x="990600" y="1524000"/>
            <a:ext cx="8001000" cy="4556125"/>
          </a:xfrm>
        </p:spPr>
        <p:txBody>
          <a:bodyPr>
            <a:normAutofit fontScale="70000" lnSpcReduction="20000"/>
          </a:bodyPr>
          <a:lstStyle/>
          <a:p>
            <a:r>
              <a:rPr lang="sr-Cyrl-CS" dirty="0" smtClean="0"/>
              <a:t>Овим треба дати општи закључак да надахнућа за истински вредна дела у уметности уопште, па и у архитектури, коју не могу посматрати као изопштену из уметности, долазе од појединаца који су својим умом превазишли време у коме су живели или и даље живе.</a:t>
            </a:r>
            <a:endParaRPr lang="en-US" dirty="0" smtClean="0"/>
          </a:p>
          <a:p>
            <a:r>
              <a:rPr lang="sr-Cyrl-CS" dirty="0" smtClean="0"/>
              <a:t>Својим надахнућем и стваралачким умом оставили су дела ван времена, која можда нису била у складу са временом у коме су живели, али су оставила дубок и непоновљив траг у свим сегментима људског живота.</a:t>
            </a:r>
            <a:endParaRPr lang="en-US" dirty="0" smtClean="0"/>
          </a:p>
          <a:p>
            <a:r>
              <a:rPr lang="sr-Cyrl-CS" dirty="0" smtClean="0"/>
              <a:t>Још једном архитектура јесте огледало људског постојања од праисторије па до данашњих дана, а сигуран сам да ће то представљати и у будућности.</a:t>
            </a:r>
            <a:endParaRPr lang="en-US" dirty="0" smtClean="0"/>
          </a:p>
          <a:p>
            <a:r>
              <a:rPr lang="sr-Cyrl-CS" dirty="0" smtClean="0"/>
              <a:t> </a:t>
            </a:r>
            <a:endParaRPr lang="en-US" dirty="0" smtClean="0"/>
          </a:p>
          <a:p>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1944</TotalTime>
  <Words>654</Words>
  <Application>Microsoft Office PowerPoint</Application>
  <PresentationFormat>On-screen Show (4:3)</PresentationFormat>
  <Paragraphs>42</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Trek</vt:lpstr>
      <vt:lpstr>АКАДЕМИЈА ТЕХНИЧКО – УМЕТНИЧКИХ СТРУКОВНИХ СТУДИЈА БЕОГРАД ВИСОКА ГРАЂЕВИНСКО ГЕОДЕТСКА ШКОЛА</vt:lpstr>
      <vt:lpstr>САВРЕМЕНА АРХИТЕКТУРА  УВОДНО ПРЕДАВАЊЕ</vt:lpstr>
      <vt:lpstr>САВРЕМЕНА АРХИТЕКТУРА  УВОДНО ПРЕДАВАЊЕ</vt:lpstr>
      <vt:lpstr>САВРЕМЕНА АРХИТЕКТУРА  УВОДНО ПРЕДАВАЊЕ</vt:lpstr>
      <vt:lpstr>САВРЕМЕНА АРХИТЕКТУРА  УВОДНО ПРЕДАВАЊЕ</vt:lpstr>
      <vt:lpstr>САВРЕМЕНА АРХИТЕКТУРА  УВОДНО ПРЕДАВАЊЕ</vt:lpstr>
      <vt:lpstr>САВРЕМЕНА АРХИТЕКТУРА  УВОДНО ПРЕДАВАЊЕ</vt:lpstr>
      <vt:lpstr>САВРЕМЕНА АРХИТЕКТУРА  УВОДНО ПРЕДАВАЊЕ</vt:lpstr>
      <vt:lpstr>САВРЕМЕНА АРХИТЕКТУРА  УВОДНО ПРЕДАВАЊЕ</vt:lpstr>
      <vt:lpstr>САВРЕМЕНА АРХИТЕКТУРА  УВОДНО ПРЕДАВАЊЕ</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Sale</dc:creator>
  <cp:lastModifiedBy>xp</cp:lastModifiedBy>
  <cp:revision>56</cp:revision>
  <dcterms:created xsi:type="dcterms:W3CDTF">2012-12-17T09:27:09Z</dcterms:created>
  <dcterms:modified xsi:type="dcterms:W3CDTF">2020-10-19T14:58:07Z</dcterms:modified>
</cp:coreProperties>
</file>