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9" r:id="rId9"/>
    <p:sldId id="263" r:id="rId10"/>
    <p:sldId id="272" r:id="rId11"/>
    <p:sldId id="273" r:id="rId12"/>
    <p:sldId id="274" r:id="rId13"/>
    <p:sldId id="275" r:id="rId14"/>
    <p:sldId id="280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2819400"/>
          </a:xfrm>
        </p:spPr>
        <p:txBody>
          <a:bodyPr>
            <a:normAutofit fontScale="925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САВРЕМЕНА АРХИТЕКТУРА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V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БАУХАУС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Како и где можемо конкретно схватити шта је то што нам је </a:t>
            </a:r>
            <a:r>
              <a:rPr lang="sr-Cyrl-CS" dirty="0" err="1"/>
              <a:t>Баухаус</a:t>
            </a:r>
            <a:r>
              <a:rPr lang="sr-Cyrl-CS" dirty="0"/>
              <a:t> донео? У чему је, заправо, то достигнуће? Да ли је оно првенствено у снажном импулсу који су архитекте са </a:t>
            </a:r>
            <a:r>
              <a:rPr lang="sr-Cyrl-CS" dirty="0" err="1"/>
              <a:t>Баухауса</a:t>
            </a:r>
            <a:r>
              <a:rPr lang="sr-Cyrl-CS" dirty="0"/>
              <a:t> дале „новој архитектури“ – нарочито Валтер </a:t>
            </a:r>
            <a:r>
              <a:rPr lang="sr-Cyrl-CS" dirty="0" err="1"/>
              <a:t>Гропијус</a:t>
            </a:r>
            <a:r>
              <a:rPr lang="sr-Cyrl-CS" dirty="0"/>
              <a:t> и Лудвиг Мис ван </a:t>
            </a:r>
            <a:r>
              <a:rPr lang="sr-Cyrl-CS" dirty="0" err="1"/>
              <a:t>дер</a:t>
            </a:r>
            <a:r>
              <a:rPr lang="sr-Cyrl-CS" dirty="0"/>
              <a:t> </a:t>
            </a:r>
            <a:r>
              <a:rPr lang="sr-Cyrl-CS" dirty="0" err="1"/>
              <a:t>Рое</a:t>
            </a:r>
            <a:r>
              <a:rPr lang="sr-Cyrl-CS" dirty="0"/>
              <a:t>? Да ли је то допринос </a:t>
            </a:r>
            <a:r>
              <a:rPr lang="sr-Cyrl-CS" dirty="0" err="1"/>
              <a:t>Баухауса</a:t>
            </a:r>
            <a:r>
              <a:rPr lang="sr-Cyrl-CS" dirty="0"/>
              <a:t> револуцији у обликовању ентеријера и индустријском дизајну? Или би га требало тражити првенствено у доприносима које су историји уметности дали сликари са </a:t>
            </a:r>
            <a:r>
              <a:rPr lang="sr-Cyrl-CS" dirty="0" err="1"/>
              <a:t>Баухауса</a:t>
            </a:r>
            <a:r>
              <a:rPr lang="sr-Cyrl-CS" dirty="0"/>
              <a:t>, у томе што су они, можда више него било ко други, утицали на развој модерне уметности током двадесетог века? </a:t>
            </a:r>
            <a:endParaRPr lang="sr-Cyrl-CS" dirty="0" smtClean="0"/>
          </a:p>
          <a:p>
            <a:r>
              <a:rPr lang="sr-Cyrl-CS" dirty="0" smtClean="0"/>
              <a:t>Методе </a:t>
            </a:r>
            <a:r>
              <a:rPr lang="sr-Cyrl-CS" dirty="0"/>
              <a:t>основног образовања на </a:t>
            </a:r>
            <a:r>
              <a:rPr lang="sr-Cyrl-CS" dirty="0" err="1"/>
              <a:t>Баухаусу</a:t>
            </a:r>
            <a:r>
              <a:rPr lang="sr-Cyrl-CS" dirty="0"/>
              <a:t> трансформисале су методе учења уметности широм света. Да ли суштинско постигнуће тражити управо у овим револуционарним методама?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5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Оно што је </a:t>
            </a:r>
            <a:r>
              <a:rPr lang="sr-Cyrl-CS" dirty="0" err="1"/>
              <a:t>Баухаусу</a:t>
            </a:r>
            <a:r>
              <a:rPr lang="sr-Cyrl-CS" dirty="0"/>
              <a:t> обезбедило јединствен положај и несвакидашњи утицај више је од простог збира свих остварења његових мајстора. Јер, </a:t>
            </a:r>
            <a:r>
              <a:rPr lang="sr-Cyrl-CS" dirty="0" err="1"/>
              <a:t>Баухаус</a:t>
            </a:r>
            <a:r>
              <a:rPr lang="sr-Cyrl-CS" dirty="0"/>
              <a:t> је садржао у себи и нешто неопипљиво – један фундаментални људски квалитет који је прожимао читаву заједницу, подједнако наставнике и студенте. Студенти овде никако нису били само ученици и пасивни примаоци знања – позиције давања и узимања биле су суштински изменљиве.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4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dirty="0"/>
              <a:t>Ипак, заједница је свој најснажнији израз пронашла у свести о заједничкој друштвеној одговорности – у оној друштвеној етици са којом је </a:t>
            </a:r>
            <a:r>
              <a:rPr lang="sr-Cyrl-CS" dirty="0" err="1"/>
              <a:t>Гропијус</a:t>
            </a:r>
            <a:r>
              <a:rPr lang="sr-Cyrl-CS" dirty="0"/>
              <a:t> нераскидиво повезао </a:t>
            </a:r>
            <a:r>
              <a:rPr lang="sr-Cyrl-CS" dirty="0" err="1"/>
              <a:t>Баухаус</a:t>
            </a:r>
            <a:r>
              <a:rPr lang="sr-Cyrl-CS" dirty="0"/>
              <a:t> и  оне који су тежили остварењу његових циљева побројаних у Програму државне школе </a:t>
            </a:r>
            <a:r>
              <a:rPr lang="sr-Cyrl-CS" dirty="0" err="1"/>
              <a:t>Баухаус</a:t>
            </a:r>
            <a:r>
              <a:rPr lang="sr-Cyrl-CS" dirty="0"/>
              <a:t> у </a:t>
            </a:r>
            <a:r>
              <a:rPr lang="sr-Cyrl-CS" dirty="0" err="1"/>
              <a:t>Вајмару</a:t>
            </a:r>
            <a:r>
              <a:rPr lang="sr-Cyrl-CS" dirty="0"/>
              <a:t> из априла 1919. године. </a:t>
            </a:r>
            <a:endParaRPr lang="sr-Cyrl-CS" dirty="0" smtClean="0"/>
          </a:p>
          <a:p>
            <a:r>
              <a:rPr lang="sr-Cyrl-CS" dirty="0" smtClean="0"/>
              <a:t>У </a:t>
            </a:r>
            <a:r>
              <a:rPr lang="sr-Cyrl-CS" dirty="0"/>
              <a:t>овом Програму наглашене су две идеје: у њему се позива на јединство  свих  креативних  уметности  под  приматом  архитектуре,  те  на  реконструкцију  занатских вештина од стране уметника. </a:t>
            </a:r>
            <a:endParaRPr lang="sr-Cyrl-CS" dirty="0" smtClean="0"/>
          </a:p>
          <a:p>
            <a:r>
              <a:rPr lang="sr-Cyrl-CS" dirty="0" smtClean="0"/>
              <a:t>Теза </a:t>
            </a:r>
            <a:r>
              <a:rPr lang="sr-Cyrl-CS" dirty="0"/>
              <a:t>„Уметност и технологија – ново јединство“ додата је 1923. године као трећи програмски циљ, којим се проширује и делимично мења захтев за поновним овладавањем основама занатског рада. Оваква размишљања покретала су прогресивне мислиоце и дизајнере још од средине XИX века, а историја њихове мисли и полемичких аргумената представља суштински део историје идеја које воде до </a:t>
            </a:r>
            <a:r>
              <a:rPr lang="sr-Cyrl-CS" dirty="0" err="1"/>
              <a:t>Баухауса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/>
            </a:r>
            <a:br>
              <a:rPr lang="sr-Cyrl-C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97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895600"/>
            <a:ext cx="4133850" cy="293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799" y="1828800"/>
            <a:ext cx="39235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dirty="0"/>
              <a:t>Walter </a:t>
            </a:r>
            <a:r>
              <a:rPr lang="hr-BA" dirty="0" err="1" smtClean="0"/>
              <a:t>Gropius</a:t>
            </a:r>
            <a:r>
              <a:rPr lang="sr-Cyrl-RS" dirty="0"/>
              <a:t> </a:t>
            </a:r>
            <a:r>
              <a:rPr lang="en-US" dirty="0" smtClean="0"/>
              <a:t>Gropius </a:t>
            </a:r>
            <a:r>
              <a:rPr lang="en-US" dirty="0"/>
              <a:t>House</a:t>
            </a:r>
          </a:p>
        </p:txBody>
      </p:sp>
    </p:spTree>
    <p:extLst>
      <p:ext uri="{BB962C8B-B14F-4D97-AF65-F5344CB8AC3E}">
        <p14:creationId xmlns:p14="http://schemas.microsoft.com/office/powerpoint/2010/main" val="1640762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26519"/>
            <a:ext cx="48768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1752600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dirty="0" err="1"/>
              <a:t>Ludwig</a:t>
            </a:r>
            <a:r>
              <a:rPr lang="hr-BA" dirty="0"/>
              <a:t> </a:t>
            </a:r>
            <a:r>
              <a:rPr lang="hr-BA" dirty="0" err="1"/>
              <a:t>Mies</a:t>
            </a:r>
            <a:r>
              <a:rPr lang="hr-BA" dirty="0"/>
              <a:t> van der </a:t>
            </a:r>
            <a:r>
              <a:rPr lang="hr-BA" dirty="0" err="1" smtClean="0"/>
              <a:t>Rohe</a:t>
            </a:r>
            <a:r>
              <a:rPr lang="sr-Cyrl-RS" dirty="0" smtClean="0"/>
              <a:t>  </a:t>
            </a:r>
            <a:r>
              <a:rPr lang="en-US" dirty="0" smtClean="0"/>
              <a:t>Tugendhat </a:t>
            </a:r>
            <a:r>
              <a:rPr lang="en-US" dirty="0"/>
              <a:t>House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21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971800"/>
            <a:ext cx="4724400" cy="314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1752600"/>
            <a:ext cx="4640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BA" dirty="0" err="1"/>
              <a:t>Ludwig</a:t>
            </a:r>
            <a:r>
              <a:rPr lang="hr-BA" dirty="0"/>
              <a:t> </a:t>
            </a:r>
            <a:r>
              <a:rPr lang="hr-BA" dirty="0" err="1"/>
              <a:t>Mies</a:t>
            </a:r>
            <a:r>
              <a:rPr lang="hr-BA" dirty="0"/>
              <a:t> van der </a:t>
            </a:r>
            <a:r>
              <a:rPr lang="hr-BA" dirty="0" err="1"/>
              <a:t>Rohe</a:t>
            </a:r>
            <a:r>
              <a:rPr lang="sr-Cyrl-RS" dirty="0"/>
              <a:t>  </a:t>
            </a:r>
            <a:r>
              <a:rPr lang="en-US" dirty="0"/>
              <a:t>Farnsworth House</a:t>
            </a:r>
          </a:p>
        </p:txBody>
      </p:sp>
    </p:spTree>
    <p:extLst>
      <p:ext uri="{BB962C8B-B14F-4D97-AF65-F5344CB8AC3E}">
        <p14:creationId xmlns:p14="http://schemas.microsoft.com/office/powerpoint/2010/main" val="2160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 smtClean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sr-Cyrl-CS" dirty="0"/>
              <a:t>Школу је основао Валтер </a:t>
            </a:r>
            <a:r>
              <a:rPr lang="sr-Cyrl-CS" dirty="0" err="1"/>
              <a:t>Гропијус</a:t>
            </a:r>
            <a:r>
              <a:rPr lang="sr-Cyrl-CS" dirty="0"/>
              <a:t> 1919, године у </a:t>
            </a:r>
            <a:r>
              <a:rPr lang="sr-Cyrl-CS" dirty="0" err="1"/>
              <a:t>Вајмару</a:t>
            </a:r>
            <a:r>
              <a:rPr lang="sr-Cyrl-CS" dirty="0"/>
              <a:t>, као синтезу Школе примењене и Школе ликовне уметности. Ово уједињење је важно због тога што је на тај начин школа већ унапред поставила свој главни циљ - јединство уметности и занатства; </a:t>
            </a:r>
            <a:r>
              <a:rPr lang="sr-Cyrl-CS" dirty="0" err="1"/>
              <a:t>Гропијус</a:t>
            </a:r>
            <a:r>
              <a:rPr lang="sr-Cyrl-CS" dirty="0"/>
              <a:t> је захтевао да и уметник и архитекта мора исто тако да буде и занатлија, како би могао да има искуство са најразличитијим материјалима. Тако је и индустријска производња унета у наставни план. </a:t>
            </a:r>
            <a:r>
              <a:rPr lang="sr-Cyrl-CS" dirty="0" err="1"/>
              <a:t>Гропијус</a:t>
            </a:r>
            <a:r>
              <a:rPr lang="sr-Cyrl-CS" dirty="0"/>
              <a:t> није био против употребе машина при изради предмета лепих облика, већ је тежио да машину потчини стваралачкој активности дизајнера. Образовање у </a:t>
            </a:r>
            <a:r>
              <a:rPr lang="sr-Cyrl-CS" dirty="0" err="1"/>
              <a:t>Баухаусу</a:t>
            </a:r>
            <a:r>
              <a:rPr lang="sr-Cyrl-CS" dirty="0"/>
              <a:t> није било усмерено на уметничко занатство, већ на </a:t>
            </a:r>
            <a:r>
              <a:rPr lang="sr-Cyrl-CS" dirty="0" smtClean="0"/>
              <a:t>извођење </a:t>
            </a:r>
            <a:r>
              <a:rPr lang="sr-Cyrl-CS" dirty="0"/>
              <a:t>модела за индустријску масовну производњу.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Наставни план ове школе имао је два паралелна курса: науку о производњи и науку о облицима. У првим годинама, ученике су подучавала два наставника у свакој струци, један уметник и један занатлија. Настава је почињала са припремним курсом у трајању од 6 месеци на коме су </a:t>
            </a:r>
            <a:r>
              <a:rPr lang="sr-Cyrl-CS" dirty="0" smtClean="0"/>
              <a:t>рађене </a:t>
            </a:r>
            <a:r>
              <a:rPr lang="sr-Cyrl-CS" dirty="0"/>
              <a:t>вежбе са материјалима које су биле у вези са наставом о облицима.</a:t>
            </a:r>
            <a:endParaRPr lang="en-US" dirty="0"/>
          </a:p>
          <a:p>
            <a:r>
              <a:rPr lang="sr-Cyrl-CS" dirty="0"/>
              <a:t/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1923. године предложено је да се одржи изложба </a:t>
            </a:r>
            <a:r>
              <a:rPr lang="sr-Cyrl-CS" dirty="0" err="1"/>
              <a:t>Баухауса</a:t>
            </a:r>
            <a:r>
              <a:rPr lang="sr-Cyrl-CS" dirty="0"/>
              <a:t>. </a:t>
            </a:r>
            <a:r>
              <a:rPr lang="sr-Cyrl-CS" dirty="0" err="1"/>
              <a:t>Гропијус</a:t>
            </a:r>
            <a:r>
              <a:rPr lang="sr-Cyrl-CS" dirty="0"/>
              <a:t> је сматрао да је то преурањено; приказани су пројекти појединих радионица, теоријске студије и једна породична кућа коју је </a:t>
            </a:r>
            <a:r>
              <a:rPr lang="sr-Cyrl-CS" dirty="0" err="1"/>
              <a:t>Баухаус</a:t>
            </a:r>
            <a:r>
              <a:rPr lang="sr-Cyrl-CS" dirty="0"/>
              <a:t> саградио и опремио и која је добила позитивна критике. </a:t>
            </a:r>
            <a:r>
              <a:rPr lang="sr-Cyrl-CS" dirty="0" smtClean="0"/>
              <a:t>Међутим</a:t>
            </a:r>
            <a:r>
              <a:rPr lang="sr-Cyrl-CS" dirty="0"/>
              <a:t>, и поред успеха изложбе </a:t>
            </a:r>
            <a:r>
              <a:rPr lang="sr-Cyrl-CS" dirty="0" err="1"/>
              <a:t>Баухаус</a:t>
            </a:r>
            <a:r>
              <a:rPr lang="sr-Cyrl-CS" dirty="0"/>
              <a:t> је наишао на жестоку критику конзервативаца јер је цео овај подухват сматран као социјалистички концепт зато сто је био основан под социјалистичким режимом. Тако је </a:t>
            </a:r>
            <a:r>
              <a:rPr lang="sr-Cyrl-CS" dirty="0" err="1"/>
              <a:t>Гропијус</a:t>
            </a:r>
            <a:r>
              <a:rPr lang="sr-Cyrl-CS" dirty="0"/>
              <a:t> 1924. био </a:t>
            </a:r>
            <a:r>
              <a:rPr lang="sr-Cyrl-CS" dirty="0" smtClean="0"/>
              <a:t>принуђен </a:t>
            </a:r>
            <a:r>
              <a:rPr lang="sr-Cyrl-CS" dirty="0"/>
              <a:t>да затвори школу.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/>
              <a:t>1925. године школа је премештена је у </a:t>
            </a:r>
            <a:r>
              <a:rPr lang="sr-Cyrl-CS" sz="2400" dirty="0" err="1"/>
              <a:t>Десау</a:t>
            </a:r>
            <a:r>
              <a:rPr lang="sr-Cyrl-CS" sz="2400" dirty="0"/>
              <a:t>. У </a:t>
            </a:r>
            <a:r>
              <a:rPr lang="sr-Cyrl-CS" sz="2400" dirty="0" err="1"/>
              <a:t>Десауу</a:t>
            </a:r>
            <a:r>
              <a:rPr lang="sr-Cyrl-CS" sz="2400" dirty="0"/>
              <a:t>, школа је добила могућност да изгради заграду за школу и станове за наставнике. То је била шестоспратна зграда за атељее, а имала је и 28 стамбених атељеа за студенте. При пресељењу </a:t>
            </a:r>
            <a:r>
              <a:rPr lang="sr-Cyrl-CS" sz="2400" dirty="0" err="1"/>
              <a:t>Баухауса</a:t>
            </a:r>
            <a:r>
              <a:rPr lang="sr-Cyrl-CS" sz="2400" dirty="0"/>
              <a:t> промењен је наставни програм; није било више двоструке наставе са једним занатлијом и једним мајстором за изучавање облика; сада је уведен мајстор који је био добар познавалац обеју струка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Циљ </a:t>
            </a:r>
            <a:r>
              <a:rPr lang="sr-Cyrl-CS" dirty="0" err="1"/>
              <a:t>Баухауса</a:t>
            </a:r>
            <a:r>
              <a:rPr lang="sr-Cyrl-CS" dirty="0"/>
              <a:t> није био пропагирање </a:t>
            </a:r>
            <a:r>
              <a:rPr lang="sr-Cyrl-CS" dirty="0" err="1"/>
              <a:t>билокаквог</a:t>
            </a:r>
            <a:r>
              <a:rPr lang="sr-Cyrl-CS" dirty="0"/>
              <a:t> стила, система, догме, формуле или моде, већ јасан и једноставан стимулативни утицај на планирање.</a:t>
            </a:r>
            <a:endParaRPr lang="en-US" dirty="0"/>
          </a:p>
          <a:p>
            <a:r>
              <a:rPr lang="sr-Cyrl-CS" dirty="0" smtClean="0"/>
              <a:t>.</a:t>
            </a:r>
            <a:r>
              <a:rPr lang="sr-Cyrl-CS" dirty="0" smtClean="0"/>
              <a:t>Тако </a:t>
            </a:r>
            <a:r>
              <a:rPr lang="sr-Cyrl-CS" dirty="0"/>
              <a:t>је 1927. године основан одсек за архитектуру. Први конкретан посао био је сарадња на пројектима које је </a:t>
            </a:r>
            <a:r>
              <a:rPr lang="sr-Cyrl-CS" dirty="0" err="1"/>
              <a:t>Гропијус</a:t>
            </a:r>
            <a:r>
              <a:rPr lang="sr-Cyrl-CS" dirty="0"/>
              <a:t> </a:t>
            </a:r>
            <a:r>
              <a:rPr lang="sr-Cyrl-CS" dirty="0" smtClean="0"/>
              <a:t> већ </a:t>
            </a:r>
            <a:r>
              <a:rPr lang="sr-Cyrl-CS" dirty="0"/>
              <a:t>прихватио, а то је била изградња насеља </a:t>
            </a:r>
            <a:r>
              <a:rPr lang="sr-Cyrl-CS" dirty="0" err="1"/>
              <a:t>Тертен</a:t>
            </a:r>
            <a:r>
              <a:rPr lang="sr-Cyrl-C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err="1"/>
              <a:t>Гропијус</a:t>
            </a:r>
            <a:r>
              <a:rPr lang="sr-Cyrl-CS" dirty="0"/>
              <a:t> је водио </a:t>
            </a:r>
            <a:r>
              <a:rPr lang="sr-Cyrl-CS" dirty="0" err="1"/>
              <a:t>Баухаус</a:t>
            </a:r>
            <a:r>
              <a:rPr lang="sr-Cyrl-CS" dirty="0"/>
              <a:t> у </a:t>
            </a:r>
            <a:r>
              <a:rPr lang="sr-Cyrl-CS" dirty="0" err="1"/>
              <a:t>Десауу</a:t>
            </a:r>
            <a:r>
              <a:rPr lang="sr-Cyrl-CS" dirty="0"/>
              <a:t> до 1928. године а затим се повукао да би могао слободније да се посвети свом личном раду. Такодје је сматрао да је он можда мета напада на </a:t>
            </a:r>
            <a:r>
              <a:rPr lang="sr-Cyrl-CS" dirty="0" err="1"/>
              <a:t>Баухаус</a:t>
            </a:r>
            <a:r>
              <a:rPr lang="sr-Cyrl-CS" dirty="0"/>
              <a:t>, па је и то допринело његовом повлачењу. Његов наследник Ханс Мејер (шеф одсека за архитектуру) није се дуго задржао на месту управника. На </a:t>
            </a:r>
            <a:r>
              <a:rPr lang="sr-Cyrl-CS" dirty="0" err="1"/>
              <a:t>Гропијусов</a:t>
            </a:r>
            <a:r>
              <a:rPr lang="sr-Cyrl-CS" dirty="0"/>
              <a:t> предлог, 1930. управник је постао Мис Ван де </a:t>
            </a:r>
            <a:r>
              <a:rPr lang="sr-Cyrl-CS" dirty="0" err="1"/>
              <a:t>Рое</a:t>
            </a:r>
            <a:r>
              <a:rPr lang="sr-Cyrl-CS" dirty="0"/>
              <a:t>. Под политичким притиском, 1932. </a:t>
            </a:r>
            <a:r>
              <a:rPr lang="sr-Cyrl-CS" dirty="0" err="1"/>
              <a:t>Баухаус</a:t>
            </a:r>
            <a:r>
              <a:rPr lang="sr-Cyrl-CS" dirty="0"/>
              <a:t> се сели у Берлин, а 1933. године је затворен.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305799" cy="4556125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/>
              <a:t>Са становишта културне историје, </a:t>
            </a:r>
            <a:r>
              <a:rPr lang="sr-Cyrl-CS" dirty="0" err="1"/>
              <a:t>Баухаус</a:t>
            </a:r>
            <a:r>
              <a:rPr lang="sr-Cyrl-CS" dirty="0"/>
              <a:t> не представља изоловану појаву. </a:t>
            </a:r>
            <a:r>
              <a:rPr lang="sr-Cyrl-CS" dirty="0" err="1"/>
              <a:t>Баухаус</a:t>
            </a:r>
            <a:r>
              <a:rPr lang="sr-Cyrl-CS" dirty="0"/>
              <a:t> је врхунац и жариште једног веома сложеног и вишеслојног тока који сеже у прошлост до времена романтизма, траје у садашњем времену и вероватно ће се продужити и у будућност. Данас </a:t>
            </a:r>
            <a:r>
              <a:rPr lang="sr-Cyrl-CS" dirty="0" err="1"/>
              <a:t>Баухаус</a:t>
            </a:r>
            <a:r>
              <a:rPr lang="sr-Cyrl-CS" dirty="0"/>
              <a:t> можемо посматрати са </a:t>
            </a:r>
            <a:r>
              <a:rPr lang="sr-Cyrl-CS" dirty="0" err="1"/>
              <a:t>историјскокритичког</a:t>
            </a:r>
            <a:r>
              <a:rPr lang="sr-Cyrl-CS" dirty="0"/>
              <a:t> становишта и у том смислу </a:t>
            </a:r>
            <a:r>
              <a:rPr lang="sr-Cyrl-CS" dirty="0" err="1"/>
              <a:t>Баухаус</a:t>
            </a:r>
            <a:r>
              <a:rPr lang="sr-Cyrl-CS" dirty="0"/>
              <a:t> је већ постао погодан предмет за истраживање. Ипак, мноштво идеја које су нашле своје оваплоћење у </a:t>
            </a:r>
            <a:r>
              <a:rPr lang="sr-Cyrl-CS" dirty="0" err="1"/>
              <a:t>Баухаусу</a:t>
            </a:r>
            <a:r>
              <a:rPr lang="sr-Cyrl-CS" dirty="0"/>
              <a:t>, узорних како по концепцији, тако и по начину на који су преточене у стварност, без престанка се проблематизује питањима о њиховој ваљаности у контексту данашњег света. У овом интересовању за њих, било да су оспораване или </a:t>
            </a:r>
            <a:r>
              <a:rPr lang="sr-Cyrl-CS" dirty="0" err="1"/>
              <a:t>брањене</a:t>
            </a:r>
            <a:r>
              <a:rPr lang="sr-Cyrl-CS" dirty="0"/>
              <a:t>, треба тражити трајну снагу онога што нам је </a:t>
            </a:r>
            <a:r>
              <a:rPr lang="sr-Cyrl-CS" dirty="0" err="1"/>
              <a:t>Баухаус</a:t>
            </a:r>
            <a:r>
              <a:rPr lang="sr-Cyrl-CS" dirty="0"/>
              <a:t> оставио у наслеђе.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16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БАУХАУС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У  институционалном  смислу,  </a:t>
            </a:r>
            <a:r>
              <a:rPr lang="sr-Cyrl-CS" dirty="0" err="1"/>
              <a:t>Баухаус</a:t>
            </a:r>
            <a:r>
              <a:rPr lang="sr-Cyrl-CS" dirty="0"/>
              <a:t>  је  био  уметнички  институт,  настао  као  наследник Уметничке академије и </a:t>
            </a:r>
            <a:r>
              <a:rPr lang="sr-Cyrl-CS" dirty="0" err="1"/>
              <a:t>Уметничкозанатске</a:t>
            </a:r>
            <a:r>
              <a:rPr lang="sr-Cyrl-CS" dirty="0"/>
              <a:t> школе, њиховим спајањем. Ипак, треба имати на уму да су </a:t>
            </a:r>
            <a:r>
              <a:rPr lang="sr-Cyrl-CS" dirty="0" err="1"/>
              <a:t>уметничкозанатске</a:t>
            </a:r>
            <a:r>
              <a:rPr lang="sr-Cyrl-CS" dirty="0"/>
              <a:t>  школе у стварном свету у оно време већ сасвим нестале, као и то да је </a:t>
            </a:r>
            <a:r>
              <a:rPr lang="sr-Cyrl-CS" dirty="0" err="1"/>
              <a:t>Баухаус</a:t>
            </a:r>
            <a:r>
              <a:rPr lang="sr-Cyrl-CS" dirty="0"/>
              <a:t> још од самог почетка био обележен </a:t>
            </a:r>
            <a:r>
              <a:rPr lang="sr-Cyrl-CS" dirty="0" err="1"/>
              <a:t>антиакадемским</a:t>
            </a:r>
            <a:r>
              <a:rPr lang="sr-Cyrl-CS" dirty="0"/>
              <a:t> ставом. </a:t>
            </a:r>
            <a:endParaRPr lang="sr-Cyrl-CS" dirty="0" smtClean="0"/>
          </a:p>
          <a:p>
            <a:r>
              <a:rPr lang="sr-Cyrl-CS" dirty="0" smtClean="0"/>
              <a:t>Била </a:t>
            </a:r>
            <a:r>
              <a:rPr lang="sr-Cyrl-CS" dirty="0"/>
              <a:t>је то установа </a:t>
            </a:r>
            <a:r>
              <a:rPr lang="sr-Cyrl-CS" dirty="0" smtClean="0"/>
              <a:t>за</a:t>
            </a:r>
            <a:r>
              <a:rPr lang="sr-Cyrl-RS" dirty="0"/>
              <a:t> </a:t>
            </a:r>
            <a:r>
              <a:rPr lang="sr-Cyrl-CS" dirty="0" smtClean="0"/>
              <a:t>практично </a:t>
            </a:r>
            <a:r>
              <a:rPr lang="sr-Cyrl-CS" dirty="0"/>
              <a:t>образовање, са свим уобичајеним теоријским додацима и са снажним нагласком на </a:t>
            </a:r>
            <a:r>
              <a:rPr lang="sr-Cyrl-CS" dirty="0" err="1"/>
              <a:t>обуци</a:t>
            </a:r>
            <a:r>
              <a:rPr lang="sr-Cyrl-CS" dirty="0"/>
              <a:t> за практични, ручни рад. Ова склоност практичном раду била је тако доминантна да су теоријске идеје временом доведене у питање, упркос чињеници што је у раним данима теорија заправо доминирала.</a:t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2084</TotalTime>
  <Words>1146</Words>
  <Application>Microsoft Office PowerPoint</Application>
  <PresentationFormat>On-screen Show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АКАДЕМИЈА ТЕХНИЧКО – УМЕТНИЧКИХ СТРУКОВНИХ СТУДИЈА БЕОГРАД ВИСОКА ГРАЂЕВИНСКО ГЕОДЕТСКА ШКОЛА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  <vt:lpstr>САВРЕМЕНА АРХИТЕКТУРА  БАУХАУС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71</cp:revision>
  <dcterms:created xsi:type="dcterms:W3CDTF">2012-12-17T09:27:09Z</dcterms:created>
  <dcterms:modified xsi:type="dcterms:W3CDTF">2020-11-24T11:28:52Z</dcterms:modified>
</cp:coreProperties>
</file>