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303" r:id="rId6"/>
    <p:sldId id="304" r:id="rId7"/>
    <p:sldId id="260" r:id="rId8"/>
    <p:sldId id="261" r:id="rId9"/>
    <p:sldId id="281" r:id="rId10"/>
    <p:sldId id="292" r:id="rId11"/>
    <p:sldId id="282" r:id="rId12"/>
    <p:sldId id="283" r:id="rId13"/>
    <p:sldId id="284" r:id="rId14"/>
    <p:sldId id="285" r:id="rId15"/>
    <p:sldId id="262" r:id="rId16"/>
    <p:sldId id="279" r:id="rId17"/>
    <p:sldId id="300" r:id="rId18"/>
    <p:sldId id="301" r:id="rId19"/>
    <p:sldId id="302" r:id="rId20"/>
    <p:sldId id="263" r:id="rId21"/>
    <p:sldId id="294" r:id="rId22"/>
    <p:sldId id="272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EFBFB8-A2AA-40C2-9243-6729EA737371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47C30F-0139-4235-8395-5E879E2F97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981199"/>
          </a:xfrm>
        </p:spPr>
        <p:txBody>
          <a:bodyPr>
            <a:noAutofit/>
          </a:bodyPr>
          <a:lstStyle/>
          <a:p>
            <a:pPr algn="ctr"/>
            <a:r>
              <a:rPr lang="sr-Cyrl-CS" sz="3200" b="1" dirty="0" smtClean="0"/>
              <a:t>АКАДЕМИЈА ТЕХНИЧКО – УМЕТНИЧКИХ</a:t>
            </a:r>
            <a:br>
              <a:rPr lang="sr-Cyrl-CS" sz="3200" b="1" dirty="0" smtClean="0"/>
            </a:br>
            <a:r>
              <a:rPr lang="sr-Cyrl-CS" sz="3200" b="1" dirty="0" smtClean="0"/>
              <a:t>СТРУКОВНИХ СТУДИЈА</a:t>
            </a:r>
            <a:br>
              <a:rPr lang="sr-Cyrl-CS" sz="3200" b="1" dirty="0" smtClean="0"/>
            </a:br>
            <a:r>
              <a:rPr lang="sr-Cyrl-CS" sz="3200" b="1" dirty="0" smtClean="0"/>
              <a:t>БЕОГРАД</a:t>
            </a:r>
            <a:br>
              <a:rPr lang="sr-Cyrl-CS" sz="3200" b="1" dirty="0" smtClean="0"/>
            </a:br>
            <a:r>
              <a:rPr lang="sr-Cyrl-CS" sz="3200" b="1" dirty="0" smtClean="0"/>
              <a:t>ВИСОКА ГРАЂЕВИНСКО ГЕОДЕТСКА ШКОЛА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6400800" cy="2819400"/>
          </a:xfrm>
        </p:spPr>
        <p:txBody>
          <a:bodyPr>
            <a:normAutofit lnSpcReduction="10000"/>
          </a:bodyPr>
          <a:lstStyle/>
          <a:p>
            <a:r>
              <a:rPr lang="sr-Cyrl-CS" sz="4000" b="1" dirty="0" smtClean="0">
                <a:solidFill>
                  <a:schemeClr val="tx1"/>
                </a:solidFill>
              </a:rPr>
              <a:t>САВРЕМЕНА АРХИТЕКТУРА</a:t>
            </a:r>
            <a:endParaRPr lang="sr-Latn-CS" sz="4000" b="1" dirty="0" smtClean="0">
              <a:solidFill>
                <a:schemeClr val="tx1"/>
              </a:solidFill>
            </a:endParaRPr>
          </a:p>
          <a:p>
            <a:endParaRPr lang="sr-Latn-CS" dirty="0" smtClean="0">
              <a:solidFill>
                <a:schemeClr val="tx1"/>
              </a:solidFill>
            </a:endParaRPr>
          </a:p>
          <a:p>
            <a:r>
              <a:rPr lang="sr-Cyrl-CS" b="1" dirty="0" smtClean="0"/>
              <a:t>П Р Е Д А В А Њ Е     </a:t>
            </a:r>
            <a:r>
              <a:rPr lang="en-US" b="1" dirty="0" smtClean="0"/>
              <a:t>XI</a:t>
            </a:r>
            <a:endParaRPr lang="en-US" dirty="0" smtClean="0"/>
          </a:p>
          <a:p>
            <a:r>
              <a:rPr lang="sr-Cyrl-CS" b="1" dirty="0" smtClean="0"/>
              <a:t> </a:t>
            </a:r>
            <a:endParaRPr lang="en-US" dirty="0"/>
          </a:p>
          <a:p>
            <a:r>
              <a:rPr lang="sr-Cyrl-RS" dirty="0" smtClean="0"/>
              <a:t>СПОЈ ВЕКОВА</a:t>
            </a:r>
            <a:endParaRPr lang="sr-Latn-CS" dirty="0" smtClean="0">
              <a:solidFill>
                <a:schemeClr val="tx1"/>
              </a:solidFill>
            </a:endParaRPr>
          </a:p>
          <a:p>
            <a:r>
              <a:rPr lang="sr-Cyrl-CS" sz="2800" dirty="0" smtClean="0">
                <a:solidFill>
                  <a:schemeClr val="tx1"/>
                </a:solidFill>
              </a:rPr>
              <a:t>Мр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sr-Cyrl-CS" sz="2800" dirty="0" smtClean="0">
                <a:solidFill>
                  <a:schemeClr val="tx1"/>
                </a:solidFill>
              </a:rPr>
              <a:t>Зоран Живковић дипл.инж.арх.</a:t>
            </a:r>
            <a:endParaRPr lang="sr-Latn-CS" sz="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/>
              <a:t>Још сложенији је њен конкурсни рад (у сарадњи са ОМА, уз </a:t>
            </a:r>
            <a:r>
              <a:rPr lang="sr-Cyrl-CS" dirty="0" err="1"/>
              <a:t>Колхаса</a:t>
            </a:r>
            <a:r>
              <a:rPr lang="sr-Cyrl-CS" dirty="0"/>
              <a:t> и </a:t>
            </a:r>
            <a:r>
              <a:rPr lang="sr-Cyrl-CS" dirty="0" err="1"/>
              <a:t>Зенгелиса</a:t>
            </a:r>
            <a:r>
              <a:rPr lang="sr-Cyrl-CS" dirty="0"/>
              <a:t>) за проширење зграде Парламента у Хагу (1978-79), или пројекат за резиденцију ирског премијера у Даблину (1979-80) где се појављују велике завојите рампе; треба поменути и многе пројекте за ентеријере у Лондону и нацрте за парк Ла </a:t>
            </a:r>
            <a:r>
              <a:rPr lang="sr-Cyrl-CS" dirty="0" err="1"/>
              <a:t>Вилет</a:t>
            </a:r>
            <a:r>
              <a:rPr lang="sr-Cyrl-CS" dirty="0"/>
              <a:t> (1982-83). Насеље Пик је, међутим, најпоузданији израз „језика“ који је </a:t>
            </a:r>
            <a:r>
              <a:rPr lang="sr-Cyrl-CS" dirty="0" err="1"/>
              <a:t>Хадидова</a:t>
            </a:r>
            <a:r>
              <a:rPr lang="sr-Cyrl-CS" dirty="0"/>
              <a:t> неговала и развијала током шест година.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0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</a:t>
            </a:r>
            <a:r>
              <a:rPr lang="sr-Cyrl-RS" dirty="0" smtClean="0"/>
              <a:t> </a:t>
            </a:r>
            <a:r>
              <a:rPr lang="en-US" dirty="0" smtClean="0"/>
              <a:t>Cultural</a:t>
            </a:r>
            <a:r>
              <a:rPr lang="sr-Cyrl-RS" dirty="0" smtClean="0"/>
              <a:t> </a:t>
            </a:r>
            <a:r>
              <a:rPr lang="en-US" dirty="0" smtClean="0"/>
              <a:t>Centre</a:t>
            </a:r>
            <a:r>
              <a:rPr lang="sr-Cyrl-RS" dirty="0" smtClean="0"/>
              <a:t> </a:t>
            </a:r>
            <a:r>
              <a:rPr lang="en-US" dirty="0" err="1" smtClean="0"/>
              <a:t>Zaha-Hadid</a:t>
            </a:r>
            <a:endParaRPr lang="en-US" dirty="0"/>
          </a:p>
        </p:txBody>
      </p:sp>
      <p:pic>
        <p:nvPicPr>
          <p:cNvPr id="2050" name="Picture 2" descr="G:\Savremena Arhitektura\NASTAVA NA DALJINU\International-Cultural-Centre-by-Zaha-Hadid-Architects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873750" cy="324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7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/>
              <a:t>ХАЈ-ТЕК АРХИТЕКТУРА</a:t>
            </a:r>
            <a:endParaRPr lang="en-US" dirty="0"/>
          </a:p>
          <a:p>
            <a:r>
              <a:rPr lang="sr-Cyrl-CS" dirty="0"/>
              <a:t>Све архитекте које граде </a:t>
            </a:r>
            <a:r>
              <a:rPr lang="sr-Cyrl-CS" dirty="0" err="1"/>
              <a:t>хај</a:t>
            </a:r>
            <a:r>
              <a:rPr lang="sr-Cyrl-CS" dirty="0"/>
              <a:t>-тек зграде сагласне су најмање у једној ствари: мрзе </a:t>
            </a:r>
            <a:r>
              <a:rPr lang="sr-Cyrl-CS" dirty="0" smtClean="0"/>
              <a:t>израз„</a:t>
            </a:r>
            <a:r>
              <a:rPr lang="sr-Cyrl-CS" dirty="0" err="1" smtClean="0"/>
              <a:t>хај</a:t>
            </a:r>
            <a:r>
              <a:rPr lang="sr-Cyrl-CS" dirty="0" smtClean="0"/>
              <a:t>-тек</a:t>
            </a:r>
            <a:r>
              <a:rPr lang="sr-Cyrl-CS" dirty="0"/>
              <a:t>“ (</a:t>
            </a:r>
            <a:r>
              <a:rPr lang="sr-Cyrl-CS" dirty="0" err="1"/>
              <a:t>Хигх</a:t>
            </a:r>
            <a:r>
              <a:rPr lang="sr-Cyrl-CS" dirty="0"/>
              <a:t> </a:t>
            </a:r>
            <a:r>
              <a:rPr lang="sr-Cyrl-CS" dirty="0" err="1"/>
              <a:t>Тецх</a:t>
            </a:r>
            <a:r>
              <a:rPr lang="sr-Cyrl-CS" dirty="0"/>
              <a:t>). Поред природне људске неспремности да се буде спакован </a:t>
            </a:r>
            <a:r>
              <a:rPr lang="sr-Cyrl-CS" dirty="0" err="1" smtClean="0"/>
              <a:t>уфиоку</a:t>
            </a:r>
            <a:r>
              <a:rPr lang="sr-Cyrl-CS" dirty="0"/>
              <a:t>, за то, изгледа, постоје три главна разлога.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7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CS" dirty="0"/>
              <a:t>Први разлог лежи у томе што су почетком седамдесетих година XX века архитекте које су се повеле за помодним трендом „алтернативне технологије“ користиле израз „</a:t>
            </a:r>
            <a:r>
              <a:rPr lang="sr-Cyrl-CS" dirty="0" err="1"/>
              <a:t>хај</a:t>
            </a:r>
            <a:r>
              <a:rPr lang="sr-Cyrl-CS" dirty="0"/>
              <a:t>-тек“ у погрдном </a:t>
            </a:r>
            <a:r>
              <a:rPr lang="sr-Cyrl-CS" dirty="0" smtClean="0"/>
              <a:t>смислу</a:t>
            </a:r>
            <a:r>
              <a:rPr lang="sr-Cyrl-CS" dirty="0"/>
              <a:t>. Када је израз прешао у општу употребу, </a:t>
            </a:r>
            <a:r>
              <a:rPr lang="sr-Cyrl-CS" dirty="0" err="1"/>
              <a:t>игубио</a:t>
            </a:r>
            <a:r>
              <a:rPr lang="sr-Cyrl-CS" dirty="0"/>
              <a:t> је негативну конотацију, али саме </a:t>
            </a:r>
            <a:r>
              <a:rPr lang="sr-Cyrl-CS" dirty="0" err="1"/>
              <a:t>хај</a:t>
            </a:r>
            <a:r>
              <a:rPr lang="sr-Cyrl-CS" dirty="0"/>
              <a:t>-тек архитекте и даље више воле да користе фразе као што је „прикладна технологија</a:t>
            </a:r>
            <a:r>
              <a:rPr lang="sr-Cyrl-CS" dirty="0" smtClean="0"/>
              <a:t>“.</a:t>
            </a:r>
          </a:p>
          <a:p>
            <a:r>
              <a:rPr lang="sr-Cyrl-CS" dirty="0" smtClean="0"/>
              <a:t> </a:t>
            </a:r>
            <a:r>
              <a:rPr lang="sr-Cyrl-CS" dirty="0"/>
              <a:t>Друго, израз је двосмислен. </a:t>
            </a:r>
            <a:r>
              <a:rPr lang="sr-Cyrl-CS" dirty="0" err="1"/>
              <a:t>Хај</a:t>
            </a:r>
            <a:r>
              <a:rPr lang="sr-Cyrl-CS" dirty="0"/>
              <a:t>-тек у архитектури значи нешто друго него у индустрији. У индустрији, под тим изразом подразумевају се електроника, компјутери, силиконски чипови, роботи и слично; у архитектури </a:t>
            </a:r>
            <a:r>
              <a:rPr lang="sr-Cyrl-CS" dirty="0" err="1"/>
              <a:t>хај</a:t>
            </a:r>
            <a:r>
              <a:rPr lang="sr-Cyrl-CS" dirty="0"/>
              <a:t>-тек данас означава један одређени стил грађења.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2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/>
              <a:t>Међутим, чим употребимо израз стил суочавамо се с трећом примедбом. Британске </a:t>
            </a:r>
            <a:r>
              <a:rPr lang="sr-Cyrl-CS" dirty="0" err="1"/>
              <a:t>хај</a:t>
            </a:r>
            <a:r>
              <a:rPr lang="sr-Cyrl-CS" dirty="0"/>
              <a:t>-тек архитекте мрзе реч стил још више него што мрзе реч </a:t>
            </a:r>
            <a:r>
              <a:rPr lang="sr-Cyrl-CS" dirty="0" err="1"/>
              <a:t>хај</a:t>
            </a:r>
            <a:r>
              <a:rPr lang="sr-Cyrl-CS" dirty="0"/>
              <a:t>-тек. У Сједињеним Америчким Државама </a:t>
            </a:r>
            <a:r>
              <a:rPr lang="sr-Cyrl-CS" dirty="0" err="1"/>
              <a:t>хај</a:t>
            </a:r>
            <a:r>
              <a:rPr lang="sr-Cyrl-CS" dirty="0"/>
              <a:t>- тек се заиста односи на стил, али у Британији тај израз има много строже </a:t>
            </a:r>
            <a:r>
              <a:rPr lang="sr-Cyrl-CS" dirty="0" smtClean="0"/>
              <a:t>дефинисано </a:t>
            </a:r>
            <a:r>
              <a:rPr lang="sr-Cyrl-CS" dirty="0"/>
              <a:t>значење.</a:t>
            </a:r>
            <a:endParaRPr lang="en-US" dirty="0"/>
          </a:p>
          <a:p>
            <a:r>
              <a:rPr lang="sr-Cyrl-CS" dirty="0"/>
              <a:t/>
            </a:r>
            <a:br>
              <a:rPr lang="sr-Cyrl-CS" dirty="0"/>
            </a:br>
            <a:endParaRPr lang="en-US" dirty="0"/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59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dirty="0" smtClean="0"/>
              <a:t>За </a:t>
            </a:r>
            <a:r>
              <a:rPr lang="sr-Cyrl-CS" dirty="0"/>
              <a:t>сада можемо једноставно рећи да су материјали карактеристични за њега метал и стакло, да он подразумева наводно придржавање строгог кодекса искрености у изразу, да обично садржи идеје о индустријској производњи, да, поред грађевинске, често користи и друге индустрије као извор технолошких и ликовних средстава и да ставља велики нагласак на </a:t>
            </a:r>
            <a:r>
              <a:rPr lang="sr-Cyrl-CS" dirty="0" err="1"/>
              <a:t>фелксибилност</a:t>
            </a:r>
            <a:r>
              <a:rPr lang="sr-Cyrl-CS" dirty="0"/>
              <a:t> употребе.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305799" cy="4556125"/>
          </a:xfrm>
        </p:spPr>
        <p:txBody>
          <a:bodyPr>
            <a:normAutofit fontScale="92500" lnSpcReduction="10000"/>
          </a:bodyPr>
          <a:lstStyle/>
          <a:p>
            <a:r>
              <a:rPr lang="sr-Cyrl-CS" dirty="0"/>
              <a:t>ТИПОЛОГИЈА ХАЈ-ТЕКА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sr-Cyrl-CS" dirty="0"/>
              <a:t>Читава идеја градитељске типологије засноване на функцији или употреби чини се безначајна када је циљ учинити грађевину </a:t>
            </a:r>
            <a:r>
              <a:rPr lang="sr-Cyrl-CS" dirty="0" smtClean="0"/>
              <a:t>довољно флексибилном </a:t>
            </a:r>
            <a:r>
              <a:rPr lang="sr-Cyrl-CS" dirty="0"/>
              <a:t>да се прилагоди скоро свакој функцији. Међутим, у пракси се </a:t>
            </a:r>
            <a:r>
              <a:rPr lang="sr-Cyrl-CS" dirty="0" err="1"/>
              <a:t>хај</a:t>
            </a:r>
            <a:r>
              <a:rPr lang="sr-Cyrl-CS" dirty="0"/>
              <a:t>-тек обично повезује с прилично уским распоном градитељских типова</a:t>
            </a:r>
            <a:r>
              <a:rPr lang="sr-Cyrl-CS" dirty="0" smtClean="0"/>
              <a:t>.</a:t>
            </a:r>
          </a:p>
          <a:p>
            <a:r>
              <a:rPr lang="sr-Cyrl-CS" dirty="0"/>
              <a:t>Утицај </a:t>
            </a:r>
            <a:r>
              <a:rPr lang="sr-Cyrl-CS" dirty="0" err="1"/>
              <a:t>хај</a:t>
            </a:r>
            <a:r>
              <a:rPr lang="sr-Cyrl-CS" dirty="0"/>
              <a:t>-тека је </a:t>
            </a:r>
            <a:r>
              <a:rPr lang="sr-Cyrl-CS" dirty="0" err="1"/>
              <a:t>наслабији</a:t>
            </a:r>
            <a:r>
              <a:rPr lang="sr-Cyrl-CS" dirty="0"/>
              <a:t> на становање.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16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/>
              <a:t>КРИТИЧКИ </a:t>
            </a:r>
            <a:r>
              <a:rPr lang="sr-Cyrl-CS" dirty="0" smtClean="0"/>
              <a:t>РЕГИОНАЛИЗАМ</a:t>
            </a:r>
          </a:p>
          <a:p>
            <a:r>
              <a:rPr lang="sr-Cyrl-CS" dirty="0"/>
              <a:t>Није стил већ критичка категорија са извесним заједничким одликама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92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r-Cyrl-CS" dirty="0"/>
              <a:t>Ставови и принципи: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1. 	критички однос према </a:t>
            </a:r>
            <a:r>
              <a:rPr lang="sr-Cyrl-CS" dirty="0" err="1"/>
              <a:t>модернизацји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2. 	уклапање </a:t>
            </a:r>
            <a:r>
              <a:rPr lang="sr-Cyrl-CS" dirty="0" err="1"/>
              <a:t>објакта</a:t>
            </a:r>
            <a:r>
              <a:rPr lang="sr-Cyrl-CS" dirty="0"/>
              <a:t> </a:t>
            </a:r>
            <a:r>
              <a:rPr lang="sr-Cyrl-CS" dirty="0" err="1" smtClean="0"/>
              <a:t>уфизичке</a:t>
            </a:r>
            <a:r>
              <a:rPr lang="sr-Cyrl-CS" dirty="0" smtClean="0"/>
              <a:t> </a:t>
            </a:r>
            <a:r>
              <a:rPr lang="sr-Cyrl-CS" dirty="0"/>
              <a:t>границе места, избегавање </a:t>
            </a:r>
            <a:r>
              <a:rPr lang="sr-Cyrl-CS" dirty="0" err="1"/>
              <a:t>слободностојећих</a:t>
            </a:r>
            <a:r>
              <a:rPr lang="sr-Cyrl-CS" dirty="0"/>
              <a:t> објеката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3. 	тектонско – обликовно, испред сценографског пројектовања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4. 	регионализам – наглашавање </a:t>
            </a:r>
            <a:r>
              <a:rPr lang="sr-Cyrl-CS" dirty="0" err="1" smtClean="0"/>
              <a:t>спецфикума</a:t>
            </a:r>
            <a:r>
              <a:rPr lang="sr-Cyrl-CS" dirty="0" smtClean="0"/>
              <a:t> </a:t>
            </a:r>
            <a:r>
              <a:rPr lang="sr-Cyrl-CS" dirty="0"/>
              <a:t>постојећег простора – </a:t>
            </a:r>
            <a:r>
              <a:rPr lang="sr-Cyrl-CS" dirty="0" smtClean="0"/>
              <a:t>топографија</a:t>
            </a:r>
            <a:r>
              <a:rPr lang="sr-Cyrl-CS" dirty="0"/>
              <a:t>, клима, светло, локални </a:t>
            </a:r>
            <a:r>
              <a:rPr lang="sr-Cyrl-CS" dirty="0" smtClean="0"/>
              <a:t>грађевински </a:t>
            </a:r>
            <a:r>
              <a:rPr lang="sr-Cyrl-CS" dirty="0"/>
              <a:t>материјали...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5. 	сем визуелног наглашава се и </a:t>
            </a:r>
            <a:r>
              <a:rPr lang="sr-Cyrl-CS" dirty="0" err="1"/>
              <a:t>тактилно</a:t>
            </a:r>
            <a:r>
              <a:rPr lang="sr-Cyrl-CS" dirty="0"/>
              <a:t>, осећајно – топлота, влажност, струјања ваздуха, мириси, звуци...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6. 	</a:t>
            </a:r>
            <a:r>
              <a:rPr lang="sr-Cyrl-CS" dirty="0" err="1"/>
              <a:t>реинтепретација</a:t>
            </a:r>
            <a:r>
              <a:rPr lang="sr-Cyrl-CS" dirty="0"/>
              <a:t> елемената регионалног без кич приступа, коришћење савремене праксе, нових техника и технологије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7. 	разбија  се  културни  модел  сателита  потчињених  великим  центрима,  развој  локалних култура.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2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/>
              <a:t>Феномен </a:t>
            </a:r>
            <a:r>
              <a:rPr lang="sr-Cyrl-CS" dirty="0" err="1"/>
              <a:t>универзализације</a:t>
            </a:r>
            <a:r>
              <a:rPr lang="sr-Cyrl-CS" dirty="0"/>
              <a:t>, који представља напредак човечанства, ствара у исто време неку врсту суптилне деструкције, не само традиционалних култура, што не би требало да буде непоправљива штета, него исто тако и онога што је креативно језгро великих цивилизација и велике културе, оно језгро на основу кога тумачимо живот, језгро које је етичко и митско језгро човечанства.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4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 smtClean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r>
              <a:rPr lang="sr-Latn-CS" dirty="0">
                <a:solidFill>
                  <a:schemeClr val="tx1"/>
                </a:solidFill>
              </a:rPr>
              <a:t/>
            </a:r>
            <a:br>
              <a:rPr lang="sr-Latn-CS" dirty="0">
                <a:solidFill>
                  <a:schemeClr val="tx1"/>
                </a:solidFill>
              </a:rPr>
            </a:b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sr-Cyrl-CS" dirty="0"/>
              <a:t>ДЕКОНСТРУКТИВИЗАМ</a:t>
            </a:r>
            <a:endParaRPr lang="sr-Cyrl-CS" dirty="0" smtClean="0"/>
          </a:p>
          <a:p>
            <a:r>
              <a:rPr lang="sr-Cyrl-CS" dirty="0" smtClean="0"/>
              <a:t>„</a:t>
            </a:r>
            <a:r>
              <a:rPr lang="sr-Cyrl-CS" dirty="0" smtClean="0"/>
              <a:t> </a:t>
            </a:r>
            <a:r>
              <a:rPr lang="sr-Cyrl-CS" dirty="0"/>
              <a:t>Године 1988. одржана је у Музеју модерне уметности (МОМА) у Њујорку </a:t>
            </a:r>
            <a:r>
              <a:rPr lang="sr-Cyrl-CS" dirty="0" err="1"/>
              <a:t>деконтструктивистичка</a:t>
            </a:r>
            <a:r>
              <a:rPr lang="sr-Cyrl-CS" dirty="0"/>
              <a:t> изложба архитектуре. Показала је нов сензибилитет и сан о чистој форми је тада уништен. Изазов у архитектонском приказу композиције, хармоније и јединства, овде налази свој израз у течењу, прожимању структура.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dirty="0"/>
              <a:t>Појам „критички регионализам“ не означава локални стил, који је некада настајао </a:t>
            </a:r>
            <a:r>
              <a:rPr lang="sr-Cyrl-CS" dirty="0" err="1"/>
              <a:t>међуделовањем</a:t>
            </a:r>
            <a:r>
              <a:rPr lang="sr-Cyrl-CS" dirty="0"/>
              <a:t> клима, културе, мита и занатства, него пре доскорашњих регионалних „школа“ чија је примарна сврха била да одржавају и служе ограниченим заједницама на којима су засноване. Појаву регионализма такве врсте условили су, међу осталима, и такви чиниоци као што је одређен напредак, али и </a:t>
            </a:r>
            <a:r>
              <a:rPr lang="sr-Cyrl-CS" dirty="0" smtClean="0"/>
              <a:t>одређена</a:t>
            </a:r>
            <a:r>
              <a:rPr lang="sr-Cyrl-RS" dirty="0"/>
              <a:t> </a:t>
            </a:r>
            <a:r>
              <a:rPr lang="sr-Cyrl-CS" dirty="0" smtClean="0"/>
              <a:t>врста </a:t>
            </a:r>
            <a:r>
              <a:rPr lang="sr-Cyrl-CS" dirty="0" err="1"/>
              <a:t>антицентралистичког</a:t>
            </a:r>
            <a:r>
              <a:rPr lang="sr-Cyrl-CS" dirty="0"/>
              <a:t> консензуса – аспирације за неким обликом културне, економске и политичке </a:t>
            </a:r>
            <a:r>
              <a:rPr lang="sr-Cyrl-CS" dirty="0" err="1"/>
              <a:t>независноти</a:t>
            </a:r>
            <a:r>
              <a:rPr lang="sr-Cyrl-CS" dirty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CS" dirty="0"/>
              <a:t>ЈОРН УТЗОН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 </a:t>
            </a:r>
            <a:endParaRPr lang="en-US" dirty="0"/>
          </a:p>
          <a:p>
            <a:r>
              <a:rPr lang="sr-Cyrl-CS" dirty="0"/>
              <a:t>Такав процес асимилације и реинтерпретације може да се уочи у делу данског мајстора </a:t>
            </a:r>
            <a:r>
              <a:rPr lang="sr-Cyrl-CS" dirty="0" err="1"/>
              <a:t>Јорна</a:t>
            </a:r>
            <a:r>
              <a:rPr lang="sr-Cyrl-CS" dirty="0"/>
              <a:t> </a:t>
            </a:r>
            <a:r>
              <a:rPr lang="sr-Cyrl-CS" dirty="0" err="1"/>
              <a:t>Утзона</a:t>
            </a:r>
            <a:r>
              <a:rPr lang="sr-Cyrl-CS" dirty="0"/>
              <a:t>, пре свега у његовој цркви </a:t>
            </a:r>
            <a:r>
              <a:rPr lang="sr-Cyrl-CS" dirty="0" err="1"/>
              <a:t>Багсваерд</a:t>
            </a:r>
            <a:r>
              <a:rPr lang="sr-Cyrl-CS" dirty="0"/>
              <a:t>, која је 1976. изграђена у предграђу </a:t>
            </a:r>
            <a:r>
              <a:rPr lang="sr-Cyrl-CS" dirty="0" err="1"/>
              <a:t>Копенхагена</a:t>
            </a:r>
            <a:r>
              <a:rPr lang="sr-Cyrl-CS" dirty="0"/>
              <a:t>: овде су </a:t>
            </a:r>
            <a:r>
              <a:rPr lang="sr-Cyrl-CS" dirty="0" err="1"/>
              <a:t>репетитивне</a:t>
            </a:r>
            <a:r>
              <a:rPr lang="sr-Cyrl-CS" dirty="0"/>
              <a:t> производне технике, као што су монтажни бетонски елементи, постављени у </a:t>
            </a:r>
            <a:r>
              <a:rPr lang="sr-Cyrl-CS" dirty="0" err="1"/>
              <a:t>армиранобетонски</a:t>
            </a:r>
            <a:r>
              <a:rPr lang="sr-Cyrl-CS" dirty="0"/>
              <a:t> скелет, </a:t>
            </a:r>
            <a:r>
              <a:rPr lang="sr-Cyrl-CS" dirty="0" err="1"/>
              <a:t>кобиноване</a:t>
            </a:r>
            <a:r>
              <a:rPr lang="sr-Cyrl-CS" dirty="0"/>
              <a:t> са слободно заталасаним сводовима љуске, који су разапети између  сличних  скелетних 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39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Bagsvaerd</a:t>
            </a:r>
            <a:r>
              <a:rPr lang="en-US" sz="1800" dirty="0"/>
              <a:t> Church </a:t>
            </a:r>
            <a:endParaRPr lang="sr-Cyrl-RS" sz="1800" dirty="0" smtClean="0"/>
          </a:p>
          <a:p>
            <a:r>
              <a:rPr lang="en-US" sz="1800" dirty="0" err="1" smtClean="0"/>
              <a:t>Jorn</a:t>
            </a:r>
            <a:r>
              <a:rPr lang="en-US" sz="1800" dirty="0" smtClean="0"/>
              <a:t> </a:t>
            </a:r>
            <a:r>
              <a:rPr lang="en-US" sz="1800" dirty="0" err="1"/>
              <a:t>Utzon</a:t>
            </a:r>
            <a:endParaRPr lang="en-US" sz="1800" dirty="0"/>
          </a:p>
        </p:txBody>
      </p:sp>
      <p:pic>
        <p:nvPicPr>
          <p:cNvPr id="3074" name="Picture 2" descr="G:\Savremena Arhitektura\NASTAVA NA DALJINU\Bagsvaerd Church Jorn Utz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388821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50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924799" cy="4479925"/>
          </a:xfrm>
        </p:spPr>
        <p:txBody>
          <a:bodyPr/>
          <a:lstStyle/>
          <a:p>
            <a:r>
              <a:rPr lang="en-US" dirty="0" err="1"/>
              <a:t>Jorn</a:t>
            </a:r>
            <a:r>
              <a:rPr lang="en-US" dirty="0"/>
              <a:t> </a:t>
            </a:r>
            <a:r>
              <a:rPr lang="en-US" dirty="0" err="1"/>
              <a:t>Utzon</a:t>
            </a:r>
            <a:r>
              <a:rPr lang="en-US" dirty="0"/>
              <a:t> </a:t>
            </a:r>
            <a:r>
              <a:rPr lang="en-US" dirty="0" err="1"/>
              <a:t>Sidnejska</a:t>
            </a:r>
            <a:r>
              <a:rPr lang="en-US" dirty="0"/>
              <a:t> opera</a:t>
            </a:r>
            <a:endParaRPr lang="en-US" dirty="0"/>
          </a:p>
        </p:txBody>
      </p:sp>
      <p:pic>
        <p:nvPicPr>
          <p:cNvPr id="4098" name="Picture 2" descr="G:\Savremena Arhitektura\NASTAVA NA DALJINU\Jorn Utzon Sidnejska op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87600"/>
            <a:ext cx="5456238" cy="3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9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/>
              <a:t>Облик искривљује сам себе, али ово унутрашње </a:t>
            </a:r>
            <a:r>
              <a:rPr lang="sr-Cyrl-CS" dirty="0" err="1"/>
              <a:t>кривљење</a:t>
            </a:r>
            <a:r>
              <a:rPr lang="sr-Cyrl-CS" dirty="0"/>
              <a:t> не уништава облик. На мени чудан начин облик остаје недирнут. То је архитектура пробијања, дислокације, савијања, девијације и </a:t>
            </a:r>
            <a:r>
              <a:rPr lang="sr-Cyrl-CS" dirty="0" err="1"/>
              <a:t>кривљења</a:t>
            </a:r>
            <a:r>
              <a:rPr lang="sr-Cyrl-CS" dirty="0"/>
              <a:t>, пре него архитектура рушења, расклапања,  </a:t>
            </a:r>
            <a:r>
              <a:rPr lang="sr-Cyrl-CS" dirty="0" err="1"/>
              <a:t>декомпозиције</a:t>
            </a:r>
            <a:r>
              <a:rPr lang="sr-Cyrl-CS" dirty="0"/>
              <a:t> и </a:t>
            </a:r>
            <a:r>
              <a:rPr lang="sr-Cyrl-CS" dirty="0" err="1"/>
              <a:t>дезинтеграциије</a:t>
            </a:r>
            <a:r>
              <a:rPr lang="sr-Cyrl-CS" dirty="0"/>
              <a:t>. Уместо рушења она само премешта тежиште.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/>
              <a:t>1983. година била је одлучујућа за </a:t>
            </a:r>
            <a:r>
              <a:rPr lang="sr-Cyrl-CS" dirty="0" err="1"/>
              <a:t>неоавангардизам</a:t>
            </a:r>
            <a:r>
              <a:rPr lang="sr-Cyrl-CS" dirty="0"/>
              <a:t> – </a:t>
            </a:r>
            <a:r>
              <a:rPr lang="sr-Cyrl-CS" dirty="0" err="1"/>
              <a:t>Колхас</a:t>
            </a:r>
            <a:r>
              <a:rPr lang="sr-Cyrl-CS" dirty="0"/>
              <a:t> и Чуми се јавно такмиче за реализацију парк Ла </a:t>
            </a:r>
            <a:r>
              <a:rPr lang="sr-Cyrl-CS" dirty="0" err="1"/>
              <a:t>Вилет</a:t>
            </a:r>
            <a:r>
              <a:rPr lang="sr-Cyrl-CS" dirty="0"/>
              <a:t> (Парк де ла </a:t>
            </a:r>
            <a:r>
              <a:rPr lang="sr-Cyrl-CS" dirty="0" err="1"/>
              <a:t>Виллет</a:t>
            </a:r>
            <a:r>
              <a:rPr lang="sr-Cyrl-CS" dirty="0"/>
              <a:t>) у Паризу.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/>
              <a:t>ЧУМИ БЕРНАРД</a:t>
            </a:r>
            <a:endParaRPr lang="en-US" dirty="0"/>
          </a:p>
          <a:p>
            <a:r>
              <a:rPr lang="sr-Cyrl-CS" dirty="0"/>
              <a:t>Расправља о различитим употребама зграда, социјалним нормама и технологији. Сматра да зграда спонтано настаје у савременим условима пре него формално користан објекат и треба да поприми карактер догађаја. </a:t>
            </a:r>
            <a:r>
              <a:rPr lang="sr-Cyrl-CS" dirty="0" err="1"/>
              <a:t>Ајзенманов</a:t>
            </a:r>
            <a:r>
              <a:rPr lang="sr-Cyrl-CS" dirty="0"/>
              <a:t> </a:t>
            </a:r>
            <a:r>
              <a:rPr lang="sr-Cyrl-CS" dirty="0" err="1"/>
              <a:t>конструктивизам</a:t>
            </a:r>
            <a:r>
              <a:rPr lang="sr-Cyrl-CS" dirty="0"/>
              <a:t> комбинује са </a:t>
            </a:r>
            <a:r>
              <a:rPr lang="sr-Cyrl-CS" dirty="0" smtClean="0"/>
              <a:t>Деридином филозофијом </a:t>
            </a:r>
            <a:r>
              <a:rPr lang="sr-Cyrl-CS" dirty="0"/>
              <a:t>и схвата добро друштвено </a:t>
            </a:r>
            <a:r>
              <a:rPr lang="sr-Cyrl-CS" dirty="0" err="1"/>
              <a:t>позиционирану</a:t>
            </a:r>
            <a:r>
              <a:rPr lang="sr-Cyrl-CS" dirty="0"/>
              <a:t> </a:t>
            </a:r>
            <a:r>
              <a:rPr lang="sr-Cyrl-CS" dirty="0" err="1"/>
              <a:t>композицону</a:t>
            </a:r>
            <a:r>
              <a:rPr lang="sr-Cyrl-CS" dirty="0"/>
              <a:t> структуру (он је близак руском </a:t>
            </a:r>
            <a:r>
              <a:rPr lang="sr-Cyrl-CS" dirty="0" err="1"/>
              <a:t>конструктивизму</a:t>
            </a:r>
            <a:r>
              <a:rPr lang="sr-Cyrl-CS" dirty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2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dirty="0"/>
              <a:t>Чинећи се бесмисленом ова архитектура је ипак богата значењима – то је веза између технологије и конструктивистичке естетике примењене на објектима који нису за становање. Парк ла </a:t>
            </a:r>
            <a:r>
              <a:rPr lang="sr-Cyrl-CS" dirty="0" err="1"/>
              <a:t>Вилет</a:t>
            </a:r>
            <a:r>
              <a:rPr lang="sr-Cyrl-CS" dirty="0"/>
              <a:t> на слободној зеленој површини представља нови пробој у </a:t>
            </a:r>
            <a:r>
              <a:rPr lang="sr-Cyrl-CS" dirty="0" err="1"/>
              <a:t>дизајнирање</a:t>
            </a:r>
            <a:r>
              <a:rPr lang="sr-Cyrl-CS" dirty="0"/>
              <a:t> урбаних простора, показује да зелене површине нису окупиране већ унапређене технолошким решењима. Машина у башти, по </a:t>
            </a:r>
            <a:r>
              <a:rPr lang="sr-Cyrl-CS" dirty="0" err="1"/>
              <a:t>Корбизјеу</a:t>
            </a:r>
            <a:r>
              <a:rPr lang="sr-Cyrl-CS" dirty="0"/>
              <a:t>, овде постаје „Машина је башта“. Зеленило је замењено бетоном, асфалтом и улицом и Чуми верује да се парк на тај начин приближава XXИ веку.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Bernard Tschumi Parc de la Villette</a:t>
            </a:r>
            <a:endParaRPr lang="en-US" sz="2400" dirty="0"/>
          </a:p>
        </p:txBody>
      </p:sp>
      <p:pic>
        <p:nvPicPr>
          <p:cNvPr id="1026" name="Picture 2" descr="G:\Savremena Arhitektura\NASTAVA NA DALJINU\Bernard Tschumi Parc de la Ville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235700" cy="41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CS" dirty="0"/>
              <a:t>ЕКСПРЕСИОНИЗАМ И КУБИЗАМ</a:t>
            </a:r>
            <a:endParaRPr lang="en-US" dirty="0"/>
          </a:p>
          <a:p>
            <a:r>
              <a:rPr lang="sr-Cyrl-CS" dirty="0"/>
              <a:t>Марк </a:t>
            </a:r>
            <a:r>
              <a:rPr lang="sr-Cyrl-CS" dirty="0" err="1"/>
              <a:t>Вигли</a:t>
            </a:r>
            <a:r>
              <a:rPr lang="sr-Cyrl-CS" dirty="0"/>
              <a:t> је жарко желео да </a:t>
            </a:r>
            <a:r>
              <a:rPr lang="sr-Cyrl-CS" dirty="0" err="1"/>
              <a:t>деконструктивистичким</a:t>
            </a:r>
            <a:r>
              <a:rPr lang="sr-Cyrl-CS" dirty="0"/>
              <a:t> средствима на које смо већ указали као што су: „греде“, коси углови, и слично, дода једну нову димензију – осећај „пробоја“ како сам каже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b="1" dirty="0">
                <a:solidFill>
                  <a:schemeClr val="tx1"/>
                </a:solidFill>
              </a:rPr>
              <a:t>САВРЕМЕНА АРХИТЕКТУРА </a:t>
            </a:r>
            <a:br>
              <a:rPr lang="sr-Cyrl-CS" b="1" dirty="0">
                <a:solidFill>
                  <a:schemeClr val="tx1"/>
                </a:solidFill>
              </a:rPr>
            </a:br>
            <a:r>
              <a:rPr lang="sr-Cyrl-RS" dirty="0"/>
              <a:t>СПОЈ ВЕКОВА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CS" dirty="0"/>
              <a:t>ЗАХА ХАДИД</a:t>
            </a:r>
            <a:endParaRPr lang="en-US" dirty="0"/>
          </a:p>
          <a:p>
            <a:r>
              <a:rPr lang="sr-Cyrl-CS" dirty="0"/>
              <a:t>Пројекат тако сложен као што је њено насеље Пик у Хонг Конгу ни у ком случају није могло да буде замисао једне особе, па била она и </a:t>
            </a:r>
            <a:r>
              <a:rPr lang="sr-Cyrl-CS" dirty="0" err="1"/>
              <a:t>Заха</a:t>
            </a:r>
            <a:r>
              <a:rPr lang="sr-Cyrl-CS" dirty="0"/>
              <a:t> </a:t>
            </a:r>
            <a:r>
              <a:rPr lang="sr-Cyrl-CS" dirty="0" err="1"/>
              <a:t>Хадид</a:t>
            </a:r>
            <a:r>
              <a:rPr lang="sr-Cyrl-CS" dirty="0"/>
              <a:t>. Као што смо већ видели, </a:t>
            </a:r>
            <a:r>
              <a:rPr lang="sr-Cyrl-CS" dirty="0" err="1"/>
              <a:t>Хадидова</a:t>
            </a:r>
            <a:r>
              <a:rPr lang="sr-Cyrl-CS" dirty="0"/>
              <a:t> је знала за Леонидова али је изгледа да је много непосредније надахнуће црпела од </a:t>
            </a:r>
            <a:r>
              <a:rPr lang="sr-Cyrl-CS" dirty="0" err="1"/>
              <a:t>Маљевича</a:t>
            </a:r>
            <a:r>
              <a:rPr lang="sr-Cyrl-CS" dirty="0"/>
              <a:t>: „</a:t>
            </a:r>
            <a:r>
              <a:rPr lang="sr-Cyrl-CS" dirty="0" err="1"/>
              <a:t>Маљевичеви</a:t>
            </a:r>
            <a:r>
              <a:rPr lang="sr-Cyrl-CS" dirty="0"/>
              <a:t> </a:t>
            </a:r>
            <a:r>
              <a:rPr lang="sr-Cyrl-CS" dirty="0" err="1"/>
              <a:t>архитектони</a:t>
            </a:r>
            <a:r>
              <a:rPr lang="sr-Cyrl-CS" dirty="0"/>
              <a:t>“ био је назив једног њеног студентског пројекта за клуб, хотел и сличан тип смештаја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279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2358</TotalTime>
  <Words>1024</Words>
  <Application>Microsoft Office PowerPoint</Application>
  <PresentationFormat>On-screen Show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АКАДЕМИЈА ТЕХНИЧКО – УМЕТНИЧКИХ СТРУКОВНИХ СТУДИЈА БЕОГРАД ВИСОКА ГРАЂЕВИНСКО ГЕОДЕТСКА ШКОЛА</vt:lpstr>
      <vt:lpstr>САВРЕМЕНА АРХИТЕКТУРА  СПОЈ ВЕКОВА 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  <vt:lpstr>САВРЕМЕНА АРХИТЕКТУРА  СПОЈ ВЕКОВА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</dc:creator>
  <cp:lastModifiedBy>Zivkovici</cp:lastModifiedBy>
  <cp:revision>103</cp:revision>
  <dcterms:created xsi:type="dcterms:W3CDTF">2012-12-17T09:27:09Z</dcterms:created>
  <dcterms:modified xsi:type="dcterms:W3CDTF">2021-01-17T09:37:32Z</dcterms:modified>
</cp:coreProperties>
</file>