
<file path=[Content_Types].xml><?xml version="1.0" encoding="utf-8"?>
<Types xmlns="http://schemas.openxmlformats.org/package/2006/content-types">
  <Default ContentType="image/png" Extension="png"/>
  <Default ContentType="application/vnd.openxmlformats-officedocument.oleObject" Extension="bin"/>
  <Default ContentType="image/jpeg" Extension="jpeg"/>
  <Default ContentType="image/x-wmf" Extension="wmf"/>
  <Default ContentType="application/vnd.openxmlformats-package.relationships+xml" Extension="rels"/>
  <Default ContentType="application/xml" Extension="xml"/>
  <Default ContentType="application/vnd.openxmlformats-officedocument.vmlDrawing" Extension="v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notesSlide+xml" PartName="/ppt/notesSlides/notesSlide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2"/>
  </p:notesMasterIdLst>
  <p:handoutMasterIdLst>
    <p:handoutMasterId r:id="rId33"/>
  </p:handoutMasterIdLst>
  <p:sldIdLst>
    <p:sldId id="376" r:id="rId2"/>
    <p:sldId id="375" r:id="rId3"/>
    <p:sldId id="377" r:id="rId4"/>
    <p:sldId id="334" r:id="rId5"/>
    <p:sldId id="335" r:id="rId6"/>
    <p:sldId id="336" r:id="rId7"/>
    <p:sldId id="337" r:id="rId8"/>
    <p:sldId id="339" r:id="rId9"/>
    <p:sldId id="364" r:id="rId10"/>
    <p:sldId id="365" r:id="rId11"/>
    <p:sldId id="347" r:id="rId12"/>
    <p:sldId id="350" r:id="rId13"/>
    <p:sldId id="351" r:id="rId14"/>
    <p:sldId id="352" r:id="rId15"/>
    <p:sldId id="386" r:id="rId16"/>
    <p:sldId id="387" r:id="rId17"/>
    <p:sldId id="353" r:id="rId18"/>
    <p:sldId id="366" r:id="rId19"/>
    <p:sldId id="355" r:id="rId20"/>
    <p:sldId id="356" r:id="rId21"/>
    <p:sldId id="367" r:id="rId22"/>
    <p:sldId id="389" r:id="rId23"/>
    <p:sldId id="368" r:id="rId24"/>
    <p:sldId id="358" r:id="rId25"/>
    <p:sldId id="359" r:id="rId26"/>
    <p:sldId id="363" r:id="rId27"/>
    <p:sldId id="379" r:id="rId28"/>
    <p:sldId id="381" r:id="rId29"/>
    <p:sldId id="382" r:id="rId30"/>
    <p:sldId id="385" r:id="rId31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80" autoAdjust="0"/>
    <p:restoredTop sz="96730" autoAdjust="0"/>
  </p:normalViewPr>
  <p:slideViewPr>
    <p:cSldViewPr>
      <p:cViewPr>
        <p:scale>
          <a:sx n="88" d="100"/>
          <a:sy n="88" d="100"/>
        </p:scale>
        <p:origin x="-108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5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9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47012BA9-4116-45CC-8D0E-A9D94AAD8E5C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7833690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14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65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8493942C-A5CE-4710-9944-9A3C15FE60C4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5968415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sr-Latn-R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fld id="{C3C00014-DBCD-4473-A9DF-CF099395DA92}" type="slidenum">
              <a:rPr lang="en-US" altLang="sr-Latn-RS">
                <a:latin typeface="Calibri" pitchFamily="34" charset="0"/>
              </a:rPr>
              <a:pPr/>
              <a:t>16</a:t>
            </a:fld>
            <a:endParaRPr lang="en-US" altLang="sr-Latn-RS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203200" y="0"/>
            <a:ext cx="3778250" cy="6858000"/>
            <a:chOff x="203200" y="0"/>
            <a:chExt cx="3778250" cy="6858001"/>
          </a:xfrm>
        </p:grpSpPr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>
                <a:gd name="T0" fmla="*/ 0 w 860"/>
                <a:gd name="T1" fmla="*/ 2445 h 2502"/>
                <a:gd name="T2" fmla="*/ 228 w 860"/>
                <a:gd name="T3" fmla="*/ 2502 h 2502"/>
                <a:gd name="T4" fmla="*/ 860 w 860"/>
                <a:gd name="T5" fmla="*/ 0 h 2502"/>
                <a:gd name="T6" fmla="*/ 620 w 860"/>
                <a:gd name="T7" fmla="*/ 0 h 2502"/>
                <a:gd name="T8" fmla="*/ 0 w 860"/>
                <a:gd name="T9" fmla="*/ 2445 h 2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r-Latn-RS"/>
            </a:p>
          </p:txBody>
        </p:sp>
        <p:sp>
          <p:nvSpPr>
            <p:cNvPr id="6" name="Freeform 7"/>
            <p:cNvSpPr/>
            <p:nvPr/>
          </p:nvSpPr>
          <p:spPr bwMode="auto">
            <a:xfrm>
              <a:off x="203200" y="0"/>
              <a:ext cx="1336675" cy="3862389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7" name="Freeform 8"/>
            <p:cNvSpPr/>
            <p:nvPr/>
          </p:nvSpPr>
          <p:spPr bwMode="auto">
            <a:xfrm>
              <a:off x="207963" y="3776664"/>
              <a:ext cx="1936750" cy="3081337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8" name="Freeform 9"/>
            <p:cNvSpPr/>
            <p:nvPr/>
          </p:nvSpPr>
          <p:spPr bwMode="auto">
            <a:xfrm>
              <a:off x="646113" y="3886201"/>
              <a:ext cx="2373312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9" name="Freeform 10"/>
            <p:cNvSpPr/>
            <p:nvPr/>
          </p:nvSpPr>
          <p:spPr bwMode="auto">
            <a:xfrm>
              <a:off x="641350" y="3881439"/>
              <a:ext cx="3340100" cy="2976562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0" name="Freeform 11"/>
            <p:cNvSpPr/>
            <p:nvPr/>
          </p:nvSpPr>
          <p:spPr bwMode="auto">
            <a:xfrm>
              <a:off x="203200" y="3771901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1" name="Freeform 12"/>
          <p:cNvSpPr>
            <a:spLocks/>
          </p:cNvSpPr>
          <p:nvPr/>
        </p:nvSpPr>
        <p:spPr bwMode="auto">
          <a:xfrm>
            <a:off x="203200" y="3771900"/>
            <a:ext cx="361950" cy="90488"/>
          </a:xfrm>
          <a:custGeom>
            <a:avLst/>
            <a:gdLst>
              <a:gd name="T0" fmla="*/ 228 w 228"/>
              <a:gd name="T1" fmla="*/ 57 h 57"/>
              <a:gd name="T2" fmla="*/ 0 w 228"/>
              <a:gd name="T3" fmla="*/ 0 h 57"/>
              <a:gd name="T4" fmla="*/ 222 w 228"/>
              <a:gd name="T5" fmla="*/ 54 h 57"/>
              <a:gd name="T6" fmla="*/ 228 w 228"/>
              <a:gd name="T7" fmla="*/ 5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sr-Latn-RS"/>
          </a:p>
        </p:txBody>
      </p:sp>
      <p:sp>
        <p:nvSpPr>
          <p:cNvPr id="12" name="Freeform 13"/>
          <p:cNvSpPr>
            <a:spLocks/>
          </p:cNvSpPr>
          <p:nvPr/>
        </p:nvSpPr>
        <p:spPr bwMode="auto">
          <a:xfrm>
            <a:off x="560388" y="3867150"/>
            <a:ext cx="61912" cy="80963"/>
          </a:xfrm>
          <a:custGeom>
            <a:avLst/>
            <a:gdLst>
              <a:gd name="T0" fmla="*/ 0 w 39"/>
              <a:gd name="T1" fmla="*/ 0 h 51"/>
              <a:gd name="T2" fmla="*/ 39 w 39"/>
              <a:gd name="T3" fmla="*/ 51 h 51"/>
              <a:gd name="T4" fmla="*/ 3 w 39"/>
              <a:gd name="T5" fmla="*/ 0 h 51"/>
              <a:gd name="T6" fmla="*/ 0 w 39"/>
              <a:gd name="T7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sr-Latn-R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7326313" y="6116638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4263" y="6116638"/>
            <a:ext cx="360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638" y="6116638"/>
            <a:ext cx="411162" cy="365125"/>
          </a:xfrm>
        </p:spPr>
        <p:txBody>
          <a:bodyPr/>
          <a:lstStyle>
            <a:lvl1pPr>
              <a:defRPr/>
            </a:lvl1pPr>
          </a:lstStyle>
          <a:p>
            <a:fld id="{B19B89A2-4569-4FA5-BD58-C7206C07EA54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585925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C7EA23-8FB0-45EC-AD68-AA66D5E05D46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90665475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69CEA3-B43A-4BED-9F6F-559334D878D6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1707161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ECD4993-7FBC-4CCB-8E46-DA916CFACE09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688392231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FB921F-912F-4EA5-9C99-53B6ED4FFF39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715924455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D65A9181-A576-40AF-A4F8-4EF0D9C3165F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73233019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BBD14DD5-D9F3-4C84-B6BC-C9C9CC73C6B6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079026676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61E0D-8294-41B4-B071-26255D73831C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5139238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4EC180-3822-4D8A-AE6B-623198BE86AA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7127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3775" y="6108700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3263" y="6108700"/>
            <a:ext cx="53133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175" y="6108700"/>
            <a:ext cx="428625" cy="365125"/>
          </a:xfrm>
        </p:spPr>
        <p:txBody>
          <a:bodyPr/>
          <a:lstStyle>
            <a:lvl1pPr>
              <a:defRPr/>
            </a:lvl1pPr>
          </a:lstStyle>
          <a:p>
            <a:fld id="{D075C4E4-77FA-40AF-9856-D6255BD3A758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51457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419ED-B18E-4C3F-8A9D-CF81ACBA8873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265931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C6204-4F47-4A0E-AB77-15CEE4639646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343656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F85F49-89A0-4618-A065-23BF93F03BFF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91420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B99DB8-FA6F-43D3-88BD-27B6E1623EFA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269382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BBA06-1B0F-4305-845E-92047552102C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570306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1C1D6-F993-4E63-9CC0-241EA6D08E54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01097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C461C-F81B-4B66-B489-8F4AFBE5D31A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90172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3"/>
          <p:cNvGrpSpPr>
            <a:grpSpLocks/>
          </p:cNvGrpSpPr>
          <p:nvPr/>
        </p:nvGrpSpPr>
        <p:grpSpPr bwMode="auto">
          <a:xfrm>
            <a:off x="0" y="0"/>
            <a:ext cx="2132013" cy="6858000"/>
            <a:chOff x="0" y="0"/>
            <a:chExt cx="2132013" cy="6858001"/>
          </a:xfrm>
        </p:grpSpPr>
        <p:sp>
          <p:nvSpPr>
            <p:cNvPr id="1032" name="Freeform 6"/>
            <p:cNvSpPr>
              <a:spLocks/>
            </p:cNvSpPr>
            <p:nvPr/>
          </p:nvSpPr>
          <p:spPr bwMode="auto">
            <a:xfrm>
              <a:off x="0" y="0"/>
              <a:ext cx="1073150" cy="5291138"/>
            </a:xfrm>
            <a:custGeom>
              <a:avLst/>
              <a:gdLst>
                <a:gd name="T0" fmla="*/ 0 w 676"/>
                <a:gd name="T1" fmla="*/ 3132 h 3333"/>
                <a:gd name="T2" fmla="*/ 0 w 676"/>
                <a:gd name="T3" fmla="*/ 3312 h 3333"/>
                <a:gd name="T4" fmla="*/ 126 w 676"/>
                <a:gd name="T5" fmla="*/ 3333 h 3333"/>
                <a:gd name="T6" fmla="*/ 676 w 676"/>
                <a:gd name="T7" fmla="*/ 0 h 3333"/>
                <a:gd name="T8" fmla="*/ 514 w 676"/>
                <a:gd name="T9" fmla="*/ 0 h 3333"/>
                <a:gd name="T10" fmla="*/ 0 w 676"/>
                <a:gd name="T11" fmla="*/ 3132 h 3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r-Latn-RS"/>
            </a:p>
          </p:txBody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9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4"/>
              <a:ext cx="906463" cy="1195387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1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1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4"/>
              <a:ext cx="1377950" cy="1500187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982663" y="457200"/>
            <a:ext cx="770413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82663" y="2667000"/>
            <a:ext cx="7704137" cy="335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 smtClean="0"/>
              <a:t>Edit Master text styles</a:t>
            </a:r>
          </a:p>
          <a:p>
            <a:pPr lvl="1"/>
            <a:r>
              <a:rPr lang="en-US" altLang="sr-Latn-RS" smtClean="0"/>
              <a:t>Second level</a:t>
            </a:r>
          </a:p>
          <a:p>
            <a:pPr lvl="2"/>
            <a:r>
              <a:rPr lang="en-US" altLang="sr-Latn-RS" smtClean="0"/>
              <a:t>Third level</a:t>
            </a:r>
          </a:p>
          <a:p>
            <a:pPr lvl="3"/>
            <a:r>
              <a:rPr lang="en-US" altLang="sr-Latn-RS" smtClean="0"/>
              <a:t>Fourth level</a:t>
            </a:r>
          </a:p>
          <a:p>
            <a:pPr lvl="4"/>
            <a:r>
              <a:rPr lang="en-US" altLang="sr-Latn-R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063" y="6116638"/>
            <a:ext cx="8588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7550" y="6116638"/>
            <a:ext cx="53133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4050" y="6116638"/>
            <a:ext cx="4127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78CD5F0B-F005-4B3F-9B9E-B0B0C1DAC996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8" r:id="rId12"/>
    <p:sldLayoutId id="2147483692" r:id="rId13"/>
    <p:sldLayoutId id="2147483699" r:id="rId14"/>
    <p:sldLayoutId id="2147483693" r:id="rId15"/>
    <p:sldLayoutId id="2147483694" r:id="rId16"/>
    <p:sldLayoutId id="2147483695" r:id="rId17"/>
  </p:sldLayoutIdLst>
  <p:hf hdr="0" ftr="0" dt="0"/>
  <p:txStyles>
    <p:titleStyle>
      <a:lvl1pPr algn="ctr" defTabSz="457200" rtl="0" fontAlgn="base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fontAlgn="base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fontAlgn="base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fontAlgn="base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fontAlgn="base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УВОД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4318000"/>
          </a:xfrm>
        </p:spPr>
        <p:txBody>
          <a:bodyPr rIns="90000"/>
          <a:lstStyle/>
          <a:p>
            <a:pPr marL="0" indent="0">
              <a:spcBef>
                <a:spcPct val="30000"/>
              </a:spcBef>
              <a:spcAft>
                <a:spcPct val="25000"/>
              </a:spcAft>
              <a:buClrTx/>
              <a:buNone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Управљање реализацијом инвестиције (управљање изградњом објеката) подразумева </a:t>
            </a:r>
            <a:endParaRPr lang="ru-RU" altLang="sr-Latn-RS" sz="2600" dirty="0" smtClean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30000"/>
              </a:spcBef>
              <a:spcAft>
                <a:spcPct val="25000"/>
              </a:spcAft>
              <a:buClrTx/>
            </a:pPr>
            <a:r>
              <a:rPr lang="ru-RU" altLang="sr-Latn-RS" sz="2600" b="1" u="sng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технички</a:t>
            </a:r>
            <a:r>
              <a:rPr lang="ru-RU" altLang="sr-Latn-RS" sz="2600" b="1" u="sng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altLang="sr-Latn-RS" sz="2600" b="1" u="sng" dirty="0" smtClean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30000"/>
              </a:spcBef>
              <a:spcAft>
                <a:spcPct val="25000"/>
              </a:spcAft>
              <a:buClrTx/>
            </a:pPr>
            <a:r>
              <a:rPr lang="ru-RU" altLang="sr-Latn-RS" sz="2600" b="1" u="sng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економски </a:t>
            </a:r>
            <a:r>
              <a:rPr lang="ru-RU" altLang="sr-Latn-RS" sz="2600" b="1" u="sng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endParaRPr lang="ru-RU" altLang="sr-Latn-RS" sz="2600" b="1" u="sng" dirty="0" smtClean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30000"/>
              </a:spcBef>
              <a:spcAft>
                <a:spcPct val="25000"/>
              </a:spcAft>
              <a:buClrTx/>
            </a:pPr>
            <a:r>
              <a:rPr lang="ru-RU" altLang="sr-Latn-RS" sz="2600" b="1" u="sng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правни аспект</a:t>
            </a: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0" indent="0">
              <a:spcBef>
                <a:spcPct val="30000"/>
              </a:spcBef>
              <a:spcAft>
                <a:spcPct val="25000"/>
              </a:spcAft>
              <a:buClrTx/>
              <a:buNone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било </a:t>
            </a: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која фаза реализације да је у питању.</a:t>
            </a:r>
          </a:p>
          <a:p>
            <a:pPr marL="0" indent="0">
              <a:spcBef>
                <a:spcPct val="30000"/>
              </a:spcBef>
              <a:spcAft>
                <a:spcPct val="25000"/>
              </a:spcAft>
              <a:buClrTx/>
              <a:buNone/>
            </a:pPr>
            <a:endParaRPr lang="ru-RU" altLang="sr-Latn-RS" sz="2600" dirty="0" smtClean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6F2FBD6-DDB9-4270-912D-894CF6DEF55C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801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УТИЦАЈ ПРОЈЕКТОВАЊА НА УСПЕШНОСТ ИНВЕСТИЦИЈЕ</a:t>
            </a:r>
            <a:endParaRPr lang="en-US" sz="3000" b="1" dirty="0" smtClean="0">
              <a:solidFill>
                <a:schemeClr val="accent4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Rectangle 1027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382000" cy="5148263"/>
          </a:xfrm>
        </p:spPr>
        <p:txBody>
          <a:bodyPr/>
          <a:lstStyle/>
          <a:p>
            <a:pPr>
              <a:lnSpc>
                <a:spcPct val="90000"/>
              </a:lnSpc>
              <a:buClrTx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Фаза пројектовања је важна због последица које носи по целокупни пројекат, будући да се у тој фази дефинишу конструктивно-просторни елементи инвестиције и разрађују детаљи који утичу на цену. </a:t>
            </a:r>
          </a:p>
          <a:p>
            <a:pPr>
              <a:lnSpc>
                <a:spcPct val="90000"/>
              </a:lnSpc>
              <a:buClrTx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Измене документације у току реализације инвестиције дешавају се из разлога различите природе: </a:t>
            </a:r>
          </a:p>
          <a:p>
            <a:pPr lvl="1">
              <a:lnSpc>
                <a:spcPct val="90000"/>
              </a:lnSpc>
              <a:buClrTx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недостатка финансијских средстава</a:t>
            </a:r>
          </a:p>
          <a:p>
            <a:pPr lvl="1">
              <a:lnSpc>
                <a:spcPct val="90000"/>
              </a:lnSpc>
              <a:buClrTx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неадекватних решења у пројектној докуметнацији</a:t>
            </a:r>
          </a:p>
          <a:p>
            <a:pPr lvl="1">
              <a:lnSpc>
                <a:spcPct val="90000"/>
              </a:lnSpc>
              <a:buClrTx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посебних захтева инвеститора</a:t>
            </a:r>
          </a:p>
          <a:p>
            <a:pPr lvl="1">
              <a:lnSpc>
                <a:spcPct val="90000"/>
              </a:lnSpc>
              <a:buClrTx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на предлог извођача</a:t>
            </a:r>
          </a:p>
          <a:p>
            <a:pPr lvl="1">
              <a:lnSpc>
                <a:spcPct val="90000"/>
              </a:lnSpc>
              <a:buClrTx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због промене услова околине 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333A1807-A3E4-453E-BE73-B7BFCB811496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10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ОРГАНИЗОВАЊЕ ФИРМЕ И УСПЕШНОСТ ПОСЛОВАЊА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669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7920038" cy="4319588"/>
          </a:xfrm>
        </p:spPr>
        <p:txBody>
          <a:bodyPr rtlCol="0">
            <a:normAutofit/>
          </a:bodyPr>
          <a:lstStyle/>
          <a:p>
            <a:pPr fontAlgn="auto">
              <a:spcAft>
                <a:spcPct val="40000"/>
              </a:spcAft>
              <a:buClrTx/>
              <a:buFont typeface="Arial"/>
              <a:buChar char="•"/>
              <a:defRPr/>
            </a:pPr>
            <a:r>
              <a:rPr lang="ru-RU" sz="26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Темељ успешне организације је њена </a:t>
            </a:r>
            <a:r>
              <a:rPr lang="ru-RU" sz="2600" b="1" i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мисија</a:t>
            </a:r>
            <a:r>
              <a:rPr lang="ru-RU" sz="26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њене </a:t>
            </a:r>
            <a:r>
              <a:rPr lang="ru-RU" sz="26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вредности.</a:t>
            </a:r>
            <a:endParaRPr lang="ru-RU" sz="26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ct val="40000"/>
              </a:spcAft>
              <a:buClrTx/>
              <a:buFont typeface="Arial"/>
              <a:buChar char="•"/>
              <a:defRPr/>
            </a:pPr>
            <a:r>
              <a:rPr lang="ru-RU" sz="26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Управљање путем вредности је одговор на промене – технолошке, културне, друштвене, економске и личне, које делују и на раднике, менаџере и </a:t>
            </a:r>
            <a:r>
              <a:rPr lang="ru-RU" sz="26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власнике.</a:t>
            </a:r>
            <a:endParaRPr lang="ru-RU" sz="26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ct val="40000"/>
              </a:spcAft>
              <a:buClrTx/>
              <a:buFont typeface="Arial"/>
              <a:buChar char="•"/>
              <a:defRPr/>
            </a:pPr>
            <a:r>
              <a:rPr lang="ru-RU" sz="26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 је организациона култура чија се стратегија и процеси управљају према заједничкој људској визији, циљу и скупу </a:t>
            </a:r>
            <a:r>
              <a:rPr lang="ru-RU" sz="26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вредности.</a:t>
            </a:r>
            <a:endParaRPr lang="en-US" sz="2600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D6CBD968-9D1B-43DE-83F3-AA35E645D981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11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ПОКАЗАТЕЉИ ПОСЛОВАЊА</a:t>
            </a:r>
            <a:endParaRPr lang="en-US" sz="3000" b="1" dirty="0" smtClean="0">
              <a:solidFill>
                <a:schemeClr val="accent4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9987" name="Rectangle 3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57200" y="1676400"/>
            <a:ext cx="7920000" cy="4320000"/>
          </a:xfrm>
          <a:blipFill>
            <a:blip r:embed="rId2"/>
            <a:stretch>
              <a:fillRect l="-2309"/>
            </a:stretch>
          </a:blipFill>
        </p:spPr>
        <p:txBody>
          <a:bodyPr/>
          <a:lstStyle/>
          <a:p>
            <a:pPr marL="0" indent="0">
              <a:buNone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A5AF46DD-6AF1-4D34-83A4-EDBA02247880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12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sz="3000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ПОКАЗАТЕЉИ ПОСЛОВАЊА</a:t>
            </a:r>
            <a:endParaRPr lang="en-US" altLang="sr-Latn-RS" sz="3000" b="1" i="1" dirty="0" smtClean="0">
              <a:solidFill>
                <a:schemeClr val="accent4">
                  <a:lumMod val="1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71011" name="Rectangle 3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57200" y="1295400"/>
            <a:ext cx="7920000" cy="4320000"/>
          </a:xfrm>
          <a:blipFill>
            <a:blip r:embed="rId2"/>
            <a:stretch>
              <a:fillRect l="-2309" r="-1386"/>
            </a:stretch>
          </a:blipFill>
        </p:spPr>
        <p:txBody>
          <a:bodyPr/>
          <a:lstStyle/>
          <a:p>
            <a:pPr marL="0" indent="0">
              <a:buNone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A8EB77DD-860C-41C0-A9CD-60C6C231D9C7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13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sz="3000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ПОКАЗАТЕЉИ ПОСЛОВАЊА</a:t>
            </a:r>
            <a:endParaRPr lang="en-US" sz="3000" b="1" i="1" dirty="0" smtClean="0">
              <a:solidFill>
                <a:schemeClr val="accent4">
                  <a:lumMod val="1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19200"/>
            <a:ext cx="8686800" cy="4700588"/>
          </a:xfrm>
        </p:spPr>
        <p:txBody>
          <a:bodyPr/>
          <a:lstStyle/>
          <a:p>
            <a:pPr marL="0" indent="0">
              <a:buClrTx/>
              <a:buNone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Познајући показатеље пословања, могуће је донети закључке типа: </a:t>
            </a:r>
          </a:p>
          <a:p>
            <a:pPr lvl="1">
              <a:buClrTx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продуктивност мала због неиспуњења потребне норме</a:t>
            </a:r>
          </a:p>
          <a:p>
            <a:pPr lvl="1">
              <a:buClrTx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продуктивност мала због ниског нивоа технологије</a:t>
            </a:r>
          </a:p>
          <a:p>
            <a:pPr lvl="1">
              <a:buClrTx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продуктивност мала због лоше уговорених радова суизвођача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55CE56E2-CFA8-4DF3-B878-4C34920D7EB2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14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609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 ПОКАЗАТЕЉИ ФИНАНСИРАЊА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6888"/>
            <a:ext cx="7920038" cy="4321175"/>
          </a:xfrm>
        </p:spPr>
        <p:txBody>
          <a:bodyPr rtlCol="0">
            <a:normAutofit/>
          </a:bodyPr>
          <a:lstStyle/>
          <a:p>
            <a:pPr fontAlgn="auto">
              <a:buClrTx/>
              <a:buFont typeface="Arial"/>
              <a:buChar char="•"/>
              <a:defRPr/>
            </a:pPr>
            <a:r>
              <a:rPr lang="sr-Cyrl-R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Економичност</a:t>
            </a:r>
            <a:endParaRPr lang="sr-Latn-RS" altLang="sr-Latn-RS" sz="2600" dirty="0" smtClean="0">
              <a:solidFill>
                <a:schemeClr val="accent4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buClrTx/>
              <a:buFont typeface="Arial"/>
              <a:buChar char="•"/>
              <a:defRPr/>
            </a:pPr>
            <a:r>
              <a:rPr lang="sr-Cyrl-R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Рентабилност</a:t>
            </a:r>
            <a:endParaRPr lang="sr-Latn-RS" altLang="sr-Latn-RS" sz="2600" dirty="0" smtClean="0">
              <a:solidFill>
                <a:schemeClr val="accent4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buClrTx/>
              <a:buFont typeface="Arial"/>
              <a:buChar char="•"/>
              <a:defRPr/>
            </a:pPr>
            <a:r>
              <a:rPr lang="sr-Cyrl-R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повраћаја инвестиције</a:t>
            </a:r>
            <a:endParaRPr lang="sr-Latn-RS" altLang="sr-Latn-RS" sz="2600" dirty="0" smtClean="0">
              <a:solidFill>
                <a:schemeClr val="accent4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buClrTx/>
              <a:buFont typeface="Wingdings" panose="05000000000000000000" pitchFamily="2" charset="2"/>
              <a:buNone/>
              <a:defRPr/>
            </a:pPr>
            <a:endParaRPr lang="sr-Latn-RS" altLang="sr-Latn-RS" sz="2600" dirty="0" smtClean="0">
              <a:solidFill>
                <a:schemeClr val="accent4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buClrTx/>
              <a:buFont typeface="Wingdings" panose="05000000000000000000" pitchFamily="2" charset="2"/>
              <a:buNone/>
              <a:defRPr/>
            </a:pPr>
            <a:r>
              <a:rPr lang="sr-Cyrl-R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 питање</a:t>
            </a:r>
            <a:r>
              <a:rPr lang="sr-Latn-R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fontAlgn="auto">
              <a:buClrTx/>
              <a:buFont typeface="Wingdings" panose="05000000000000000000" pitchFamily="2" charset="2"/>
              <a:buNone/>
              <a:defRPr/>
            </a:pPr>
            <a:r>
              <a:rPr lang="sr-Cyrl-R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Да ли је боља мања рентабилност, а краћи период повраћаја инвестиције, или обрнуто?</a:t>
            </a:r>
            <a:endParaRPr lang="sr-Latn-RS" altLang="sr-Latn-RS" sz="2600" dirty="0" smtClean="0">
              <a:solidFill>
                <a:schemeClr val="accent4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buClrTx/>
              <a:buFont typeface="Arial"/>
              <a:buChar char="•"/>
              <a:defRPr/>
            </a:pPr>
            <a:endParaRPr lang="en-US" altLang="sr-Latn-RS" dirty="0" smtClean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A128C313-A401-44A6-9369-090A28C236C2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15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ФИНАНСИЈСКИ ПОКАЗАТЕЉИ ИНВЕСТИРАЊА</a:t>
            </a:r>
            <a:endParaRPr lang="en-U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7920038" cy="5181600"/>
          </a:xfrm>
        </p:spPr>
        <p:txBody>
          <a:bodyPr/>
          <a:lstStyle/>
          <a:p>
            <a:pPr algn="just">
              <a:lnSpc>
                <a:spcPct val="90000"/>
              </a:lnSpc>
              <a:spcBef>
                <a:spcPct val="40000"/>
              </a:spcBef>
              <a:buClrTx/>
              <a:buSzPct val="85000"/>
            </a:pPr>
            <a:r>
              <a:rPr lang="ru-RU" altLang="sr-Latn-RS" dirty="0" smtClean="0">
                <a:latin typeface="Times New Roman" pitchFamily="18" charset="0"/>
                <a:cs typeface="Times New Roman" pitchFamily="18" charset="0"/>
              </a:rPr>
              <a:t>Будућа/коначна вредност инвестиције </a:t>
            </a:r>
            <a:r>
              <a:rPr lang="ru-RU" altLang="sr-Latn-RS" dirty="0" smtClean="0">
                <a:latin typeface="Times New Roman" pitchFamily="18" charset="0"/>
                <a:cs typeface="Times New Roman" pitchFamily="18" charset="0"/>
              </a:rPr>
              <a:t>се може добити методом </a:t>
            </a:r>
            <a:r>
              <a:rPr lang="ru-RU" altLang="sr-Latn-RS" b="1" dirty="0" smtClean="0">
                <a:latin typeface="Times New Roman" pitchFamily="18" charset="0"/>
                <a:cs typeface="Times New Roman" pitchFamily="18" charset="0"/>
              </a:rPr>
              <a:t>дисконтовања новчаних токова </a:t>
            </a:r>
            <a:r>
              <a:rPr lang="ru-RU" altLang="sr-Latn-RS" dirty="0" smtClean="0">
                <a:latin typeface="Times New Roman" pitchFamily="18" charset="0"/>
                <a:cs typeface="Times New Roman" pitchFamily="18" charset="0"/>
              </a:rPr>
              <a:t>којом се врши утврђивање нето садашње вредности новчаног тока за сваку годину пројекта, а затим сабирањем тако добијених вредности (уз стопу валоризације) добија се укупна нето садашња вредност пројекта. </a:t>
            </a:r>
          </a:p>
          <a:p>
            <a:pPr>
              <a:lnSpc>
                <a:spcPct val="90000"/>
              </a:lnSpc>
              <a:spcBef>
                <a:spcPct val="40000"/>
              </a:spcBef>
              <a:buClrTx/>
              <a:buSzPct val="85000"/>
            </a:pPr>
            <a:r>
              <a:rPr lang="ru-RU" altLang="sr-Latn-RS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Процена </a:t>
            </a:r>
            <a:r>
              <a:rPr lang="ru-RU" altLang="sr-Latn-RS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трошкова финансирања је кључна акција у опредељењу за начин финансијске реализације пројекта. </a:t>
            </a:r>
          </a:p>
          <a:p>
            <a:pPr>
              <a:lnSpc>
                <a:spcPct val="90000"/>
              </a:lnSpc>
              <a:spcBef>
                <a:spcPct val="40000"/>
              </a:spcBef>
              <a:buClrTx/>
              <a:buSzPct val="85000"/>
            </a:pPr>
            <a:r>
              <a:rPr lang="ru-RU" altLang="sr-Latn-RS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Временска вредност новца представља обезвређивање новца током времена. </a:t>
            </a:r>
          </a:p>
          <a:p>
            <a:pPr>
              <a:lnSpc>
                <a:spcPct val="90000"/>
              </a:lnSpc>
              <a:spcBef>
                <a:spcPct val="40000"/>
              </a:spcBef>
              <a:buClrTx/>
              <a:buSzPct val="85000"/>
            </a:pPr>
            <a:r>
              <a:rPr lang="ru-RU" altLang="sr-Latn-RS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Због тога је уобичајено да се будући ефекти инвестиције своде на садашњу вредност.</a:t>
            </a:r>
            <a:endParaRPr lang="sl-SI" altLang="sr-Latn-RS" b="1" i="1" dirty="0" smtClean="0">
              <a:solidFill>
                <a:srgbClr val="161616"/>
              </a:solidFill>
              <a:latin typeface="Times New Roman" pitchFamily="18" charset="0"/>
            </a:endParaRP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1DB2241A-5B7F-4CE8-B3CB-E353E954E7AD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16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801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ПРОЦЕНА ТРОШКОВА ГРАЂЕВИНСКЕ ПРОИЗВОДЊЕ</a:t>
            </a:r>
            <a:endParaRPr lang="en-US" altLang="sr-Latn-RS" sz="3000" dirty="0" smtClean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524001"/>
            <a:ext cx="8763000" cy="4584700"/>
          </a:xfrm>
        </p:spPr>
        <p:txBody>
          <a:bodyPr/>
          <a:lstStyle/>
          <a:p>
            <a:pPr>
              <a:lnSpc>
                <a:spcPct val="90000"/>
              </a:lnSpc>
              <a:buClrTx/>
            </a:pPr>
            <a:r>
              <a:rPr lang="ru-RU" altLang="sr-Latn-RS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Процена трошкова је релативно стара стручна и научна дисциплина.</a:t>
            </a:r>
          </a:p>
          <a:p>
            <a:pPr>
              <a:lnSpc>
                <a:spcPct val="90000"/>
              </a:lnSpc>
              <a:buClrTx/>
            </a:pPr>
            <a:r>
              <a:rPr lang="ru-RU" altLang="sr-Latn-RS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Цена неефикасног приступа пројекту може да износи и до 20 % од укупних трошкова пројекта, најчешће услед слабе процене трошкова.</a:t>
            </a:r>
          </a:p>
          <a:p>
            <a:pPr>
              <a:lnSpc>
                <a:spcPct val="90000"/>
              </a:lnSpc>
              <a:buClrTx/>
            </a:pPr>
            <a:r>
              <a:rPr lang="ru-RU" altLang="sr-Latn-RS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Потреба за информацијама о трошковима јавља се због: </a:t>
            </a:r>
          </a:p>
          <a:p>
            <a:pPr lvl="1">
              <a:lnSpc>
                <a:spcPct val="90000"/>
              </a:lnSpc>
              <a:buClrTx/>
            </a:pPr>
            <a:r>
              <a:rPr lang="ru-RU" altLang="sr-Latn-RS" sz="24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процене очекиваног ефекта на добит за неку акцију у процесу доношења одлуке</a:t>
            </a:r>
          </a:p>
          <a:p>
            <a:pPr lvl="1">
              <a:lnSpc>
                <a:spcPct val="90000"/>
              </a:lnSpc>
              <a:buClrTx/>
            </a:pPr>
            <a:r>
              <a:rPr lang="ru-RU" altLang="sr-Latn-RS" sz="24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предвиђања будућег нивоа трошкова услед промена у окружењу (нпр. пораст цена грађевинског материјала) </a:t>
            </a:r>
          </a:p>
          <a:p>
            <a:pPr lvl="1">
              <a:lnSpc>
                <a:spcPct val="90000"/>
              </a:lnSpc>
              <a:buClrTx/>
            </a:pPr>
            <a:r>
              <a:rPr lang="ru-RU" altLang="sr-Latn-RS" sz="24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потребе за системским приступом у начину коришћења података о трошковима у оквиру управљачког система 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7C746AA9-E17E-43AD-90A5-53409A02C4C2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17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801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ПРОЦЕНА ТРОШКОВА ГРАЂЕВИНСКЕ ПРОИЗВОДЊЕ</a:t>
            </a:r>
            <a:endParaRPr lang="en-US" altLang="sr-Latn-RS" sz="3000" dirty="0" smtClean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192515" name="Rectangle 1027"/>
          <p:cNvSpPr>
            <a:spLocks noGrp="1" noChangeArrowheads="1"/>
          </p:cNvSpPr>
          <p:nvPr>
            <p:ph idx="1"/>
          </p:nvPr>
        </p:nvSpPr>
        <p:spPr>
          <a:xfrm>
            <a:off x="457200" y="1503363"/>
            <a:ext cx="7920038" cy="4319587"/>
          </a:xfrm>
        </p:spPr>
        <p:txBody>
          <a:bodyPr rtlCol="0">
            <a:normAutofit/>
          </a:bodyPr>
          <a:lstStyle/>
          <a:p>
            <a:pPr fontAlgn="auto">
              <a:buClrTx/>
              <a:buFont typeface="Arial"/>
              <a:buChar char="•"/>
              <a:defRPr/>
            </a:pPr>
            <a:r>
              <a:rPr lang="ru-RU" altLang="sr-Latn-R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формирању и приказивању информација о трошковима треба познавати и пратити трошкове на самом извору података - месту настајања трошка.</a:t>
            </a:r>
          </a:p>
          <a:p>
            <a:pPr fontAlgn="auto">
              <a:buClrTx/>
              <a:buFont typeface="Arial"/>
              <a:buChar char="•"/>
              <a:defRPr/>
            </a:pPr>
            <a:r>
              <a:rPr lang="ru-RU" altLang="sr-Latn-R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Ово је омогућено коришћењем савремене </a:t>
            </a:r>
            <a:r>
              <a:rPr lang="ru-RU" altLang="sr-Latn-RS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информационе </a:t>
            </a:r>
            <a:r>
              <a:rPr lang="ru-RU" altLang="sr-Latn-R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технологије у прикупљању и обради </a:t>
            </a:r>
            <a:r>
              <a:rPr lang="ru-RU" altLang="sr-Latn-RS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података.</a:t>
            </a:r>
            <a:endParaRPr lang="ru-RU" altLang="sr-Latn-RS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49BA9239-6158-405F-A091-356310CE2365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18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801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ПРОЦЕНА ТРОШКОВА ГРАЂЕВИНСКЕ ПРОИЗВОДЊЕ</a:t>
            </a:r>
            <a:endParaRPr lang="en-US" altLang="sr-Latn-RS" sz="3000" dirty="0" smtClean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382000" cy="4800600"/>
          </a:xfrm>
        </p:spPr>
        <p:txBody>
          <a:bodyPr/>
          <a:lstStyle/>
          <a:p>
            <a:pPr>
              <a:buClrTx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На инвестицију делују многи утицаји проузроковани од стране различитих привредних и државних субјеката. </a:t>
            </a:r>
          </a:p>
          <a:p>
            <a:pPr>
              <a:buClrTx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Неки од њих су:</a:t>
            </a:r>
          </a:p>
          <a:p>
            <a:pPr lvl="1">
              <a:buClrTx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Промена прописа и остали облици државне контроле</a:t>
            </a:r>
          </a:p>
          <a:p>
            <a:pPr lvl="1">
              <a:buClrTx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Пројектантска решења,</a:t>
            </a:r>
          </a:p>
          <a:p>
            <a:pPr lvl="1">
              <a:buClrTx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Произвођачи </a:t>
            </a: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 добављачи грађевинског материјала и опреме</a:t>
            </a:r>
          </a:p>
          <a:p>
            <a:pPr lvl="1">
              <a:buClrTx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Банке </a:t>
            </a: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 финансијске </a:t>
            </a: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организације</a:t>
            </a:r>
          </a:p>
          <a:p>
            <a:pPr lvl="1">
              <a:buClrTx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Услови на тржишту</a:t>
            </a:r>
            <a:endParaRPr lang="ru-RU" altLang="sr-Latn-RS" sz="2600" dirty="0" smtClean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F7A7B0B8-4CCB-4CE4-ACBE-364A6CCD7ADE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19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УВОД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52524"/>
            <a:ext cx="7920038" cy="4867275"/>
          </a:xfrm>
        </p:spPr>
        <p:txBody>
          <a:bodyPr/>
          <a:lstStyle/>
          <a:p>
            <a:pPr>
              <a:spcBef>
                <a:spcPct val="10000"/>
              </a:spcBef>
              <a:spcAft>
                <a:spcPct val="30000"/>
              </a:spcAft>
              <a:buClrTx/>
            </a:pPr>
            <a:r>
              <a:rPr lang="ru-RU" altLang="sr-Latn-RS" sz="2600" b="1" u="sng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Технички аспект </a:t>
            </a: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подразумева пројектовање и извођење предметног објекта и инфраструктуре</a:t>
            </a:r>
            <a:endParaRPr lang="sr-Cyrl-RS" altLang="sr-Latn-RS" sz="2600" b="1" dirty="0" smtClean="0">
              <a:solidFill>
                <a:srgbClr val="161616"/>
              </a:solidFill>
              <a:latin typeface="Times New Roman" pitchFamily="18" charset="0"/>
            </a:endParaRPr>
          </a:p>
          <a:p>
            <a:pPr>
              <a:spcBef>
                <a:spcPct val="10000"/>
              </a:spcBef>
              <a:spcAft>
                <a:spcPct val="30000"/>
              </a:spcAft>
              <a:buClrTx/>
            </a:pPr>
            <a:r>
              <a:rPr lang="sr-Cyrl-RS" altLang="sr-Latn-RS" sz="2600" b="1" u="sng" dirty="0" smtClean="0">
                <a:solidFill>
                  <a:srgbClr val="161616"/>
                </a:solidFill>
                <a:latin typeface="Times New Roman" pitchFamily="18" charset="0"/>
              </a:rPr>
              <a:t>Економски </a:t>
            </a:r>
            <a:r>
              <a:rPr lang="sr-Cyrl-RS" altLang="sr-Latn-RS" sz="2600" b="1" u="sng" dirty="0" smtClean="0">
                <a:solidFill>
                  <a:srgbClr val="161616"/>
                </a:solidFill>
                <a:latin typeface="Times New Roman" pitchFamily="18" charset="0"/>
              </a:rPr>
              <a:t>- финансијски </a:t>
            </a:r>
            <a:r>
              <a:rPr lang="sr-Cyrl-RS" altLang="sr-Latn-RS" sz="2600" b="1" u="sng" dirty="0" smtClean="0">
                <a:solidFill>
                  <a:srgbClr val="161616"/>
                </a:solidFill>
                <a:latin typeface="Times New Roman" pitchFamily="18" charset="0"/>
              </a:rPr>
              <a:t>аспект </a:t>
            </a:r>
            <a:r>
              <a:rPr lang="sr-Cyrl-RS" altLang="sr-Latn-RS" sz="2600" dirty="0" smtClean="0">
                <a:solidFill>
                  <a:srgbClr val="161616"/>
                </a:solidFill>
                <a:latin typeface="Times New Roman" pitchFamily="18" charset="0"/>
              </a:rPr>
              <a:t>управљања инвестицијом подразумева вредновање постигнутих материјалних ефеката у појединим фазама и управљачке акције да се одржи вредност </a:t>
            </a:r>
            <a:r>
              <a:rPr lang="sr-Cyrl-RS" altLang="sr-Latn-RS" sz="2600" dirty="0" smtClean="0">
                <a:solidFill>
                  <a:srgbClr val="161616"/>
                </a:solidFill>
                <a:latin typeface="Times New Roman" pitchFamily="18" charset="0"/>
              </a:rPr>
              <a:t>инвестиције у свим фазама.</a:t>
            </a:r>
            <a:endParaRPr lang="sr-Cyrl-RS" altLang="sr-Latn-RS" sz="2600" dirty="0" smtClean="0">
              <a:solidFill>
                <a:srgbClr val="161616"/>
              </a:solidFill>
              <a:latin typeface="Times New Roman" pitchFamily="18" charset="0"/>
            </a:endParaRPr>
          </a:p>
          <a:p>
            <a:pPr>
              <a:spcBef>
                <a:spcPct val="10000"/>
              </a:spcBef>
              <a:spcAft>
                <a:spcPct val="30000"/>
              </a:spcAft>
              <a:buClrTx/>
            </a:pPr>
            <a:r>
              <a:rPr lang="sr-Cyrl-RS" altLang="sr-Latn-RS" sz="2600" b="1" u="sng" dirty="0" smtClean="0">
                <a:solidFill>
                  <a:srgbClr val="161616"/>
                </a:solidFill>
                <a:latin typeface="Times New Roman" pitchFamily="18" charset="0"/>
              </a:rPr>
              <a:t>Правни </a:t>
            </a:r>
            <a:r>
              <a:rPr lang="sr-Cyrl-RS" altLang="sr-Latn-RS" sz="2600" b="1" u="sng" dirty="0" smtClean="0">
                <a:solidFill>
                  <a:srgbClr val="161616"/>
                </a:solidFill>
                <a:latin typeface="Times New Roman" pitchFamily="18" charset="0"/>
              </a:rPr>
              <a:t>аспект </a:t>
            </a:r>
            <a:r>
              <a:rPr lang="sr-Cyrl-RS" altLang="sr-Latn-RS" sz="2600" dirty="0" smtClean="0">
                <a:solidFill>
                  <a:srgbClr val="161616"/>
                </a:solidFill>
                <a:latin typeface="Times New Roman" pitchFamily="18" charset="0"/>
              </a:rPr>
              <a:t>подразумева обезбеђење локације, добијања одобрења за изградњу као и расељавање локације, односно целокупну правну процедуру од идеје, па до коришћења објекта. </a:t>
            </a:r>
            <a:endParaRPr lang="en-US" altLang="sr-Latn-RS" sz="2600" dirty="0" smtClean="0">
              <a:solidFill>
                <a:srgbClr val="161616"/>
              </a:solidFill>
              <a:latin typeface="Times New Roman" pitchFamily="18" charset="0"/>
            </a:endParaRP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63351368-6EDC-46C2-BC4C-A5E1DF6BC172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801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ПРОЦЕНА ТРОШКОВА ГРАЂЕВИНСКЕ ПРОИЗВОДЊЕ</a:t>
            </a:r>
            <a:endParaRPr lang="en-US" sz="3000" dirty="0" smtClean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1761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382000" cy="4800600"/>
          </a:xfrm>
        </p:spPr>
        <p:txBody>
          <a:bodyPr rtlCol="0">
            <a:normAutofit fontScale="85000" lnSpcReduction="20000"/>
          </a:bodyPr>
          <a:lstStyle/>
          <a:p>
            <a:pPr fontAlgn="auto">
              <a:lnSpc>
                <a:spcPct val="90000"/>
              </a:lnSpc>
              <a:buClrTx/>
              <a:buFont typeface="Wingdings" panose="05000000000000000000" pitchFamily="2" charset="2"/>
              <a:buNone/>
              <a:defRPr/>
            </a:pPr>
            <a:endParaRPr lang="sr-Latn-CS" altLang="sr-Latn-RS" sz="2800" dirty="0" smtClean="0">
              <a:solidFill>
                <a:srgbClr val="161616"/>
              </a:solidFill>
              <a:latin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buClrTx/>
              <a:defRPr/>
            </a:pPr>
            <a:r>
              <a:rPr lang="ru-RU" altLang="sr-Latn-RS" sz="28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Главни </a:t>
            </a:r>
            <a:r>
              <a:rPr lang="ru-RU" altLang="sr-Latn-RS" sz="28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извођач или носилац посла на реализацији објекта </a:t>
            </a:r>
          </a:p>
          <a:p>
            <a:pPr lvl="1">
              <a:lnSpc>
                <a:spcPct val="120000"/>
              </a:lnSpc>
              <a:buClrTx/>
              <a:defRPr/>
            </a:pPr>
            <a:r>
              <a:rPr lang="ru-RU" altLang="sr-Latn-RS" sz="28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Фирме </a:t>
            </a:r>
            <a:r>
              <a:rPr lang="ru-RU" altLang="sr-Latn-RS" sz="28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које пружају различите услуге из области </a:t>
            </a:r>
            <a:r>
              <a:rPr lang="ru-RU" altLang="sr-Latn-RS" sz="28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грађевинарства - подизвођачи</a:t>
            </a:r>
            <a:endParaRPr lang="ru-RU" altLang="sr-Latn-RS" sz="2800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20000"/>
              </a:lnSpc>
              <a:buClrTx/>
              <a:defRPr/>
            </a:pPr>
            <a:r>
              <a:rPr lang="ru-RU" altLang="sr-Latn-RS" sz="28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Комунална </a:t>
            </a:r>
            <a:r>
              <a:rPr lang="ru-RU" altLang="sr-Latn-RS" sz="28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предузећа и, наравно</a:t>
            </a:r>
          </a:p>
          <a:p>
            <a:pPr lvl="1">
              <a:lnSpc>
                <a:spcPct val="120000"/>
              </a:lnSpc>
              <a:buClrTx/>
              <a:defRPr/>
            </a:pPr>
            <a:r>
              <a:rPr lang="ru-RU" altLang="sr-Latn-RS" sz="28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Инвеститор </a:t>
            </a:r>
            <a:r>
              <a:rPr lang="ru-RU" altLang="sr-Latn-RS" sz="28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 његов консултант и </a:t>
            </a:r>
          </a:p>
          <a:p>
            <a:pPr marL="457200" lvl="1" indent="0" fontAlgn="auto">
              <a:lnSpc>
                <a:spcPct val="90000"/>
              </a:lnSpc>
              <a:buClrTx/>
              <a:buFont typeface="Arial"/>
              <a:buNone/>
              <a:defRPr/>
            </a:pPr>
            <a:endParaRPr lang="ru-RU" altLang="sr-Latn-RS" sz="2600" dirty="0">
              <a:solidFill>
                <a:srgbClr val="16161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lnSpc>
                <a:spcPct val="90000"/>
              </a:lnSpc>
              <a:buClrTx/>
              <a:buFont typeface="Arial"/>
              <a:buNone/>
              <a:defRPr/>
            </a:pPr>
            <a:r>
              <a:rPr lang="ru-RU" altLang="sr-Latn-RS" sz="32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Мада су циљеви субјеката који утичу на инвестицију исти - изградња објекта, интереси су им углавном супротстављени.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3FC93F9C-EFC6-49FB-A0BD-C36BB176614A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20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8013"/>
          </a:xfrm>
        </p:spPr>
        <p:txBody>
          <a:bodyPr/>
          <a:lstStyle/>
          <a:p>
            <a:r>
              <a:rPr lang="sr-Cyrl-RS" altLang="en-US" sz="3000" b="1" dirty="0" smtClean="0">
                <a:ln>
                  <a:noFill/>
                </a:ln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ВЕЗЕ ИЗМЕЂУ ГЛАВНИХ УЧЕСНИКА У </a:t>
            </a:r>
            <a:r>
              <a:rPr lang="sr-Cyrl-RS" altLang="en-US" sz="3000" b="1" dirty="0" smtClean="0">
                <a:ln>
                  <a:noFill/>
                </a:ln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ПРОЈЕКТУ</a:t>
            </a:r>
            <a:br>
              <a:rPr lang="sr-Cyrl-RS" altLang="en-US" sz="3000" b="1" dirty="0" smtClean="0">
                <a:ln>
                  <a:noFill/>
                </a:ln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altLang="en-US" sz="3000" b="1" dirty="0" smtClean="0">
                <a:ln>
                  <a:noFill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стара шема – свако комуницира са сваким </a:t>
            </a:r>
            <a:endParaRPr lang="en-US" altLang="en-US" sz="3000" b="1" dirty="0" smtClean="0">
              <a:ln>
                <a:noFill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35D44B8-CD5A-4D88-BE31-B3F027BBF4C4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21</a:t>
            </a:fld>
            <a:endParaRPr lang="en-US" altLang="sr-Latn-RS" sz="1400">
              <a:latin typeface="Arial" charset="0"/>
            </a:endParaRPr>
          </a:p>
        </p:txBody>
      </p:sp>
      <p:sp>
        <p:nvSpPr>
          <p:cNvPr id="29700" name="Rectangle 1029"/>
          <p:cNvSpPr>
            <a:spLocks noChangeArrowheads="1"/>
          </p:cNvSpPr>
          <p:nvPr/>
        </p:nvSpPr>
        <p:spPr bwMode="auto">
          <a:xfrm>
            <a:off x="2552700" y="2471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sr-Latn-RS" altLang="sr-Latn-RS" sz="1800">
              <a:latin typeface="Tahoma" pitchFamily="34" charset="0"/>
            </a:endParaRPr>
          </a:p>
        </p:txBody>
      </p:sp>
      <p:graphicFrame>
        <p:nvGraphicFramePr>
          <p:cNvPr id="29701" name="Object 1028"/>
          <p:cNvGraphicFramePr>
            <a:graphicFrameLocks noChangeAspect="1"/>
          </p:cNvGraphicFramePr>
          <p:nvPr/>
        </p:nvGraphicFramePr>
        <p:xfrm>
          <a:off x="381000" y="1524000"/>
          <a:ext cx="7920038" cy="469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1" name="Picture" r:id="rId3" imgW="5381134" imgH="2557806" progId="Word.Picture.8">
                  <p:embed/>
                </p:oleObj>
              </mc:Choice>
              <mc:Fallback>
                <p:oleObj name="Picture" r:id="rId3" imgW="5381134" imgH="2557806" progId="Word.Picture.8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524000"/>
                        <a:ext cx="7920038" cy="469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2" name="Line 1031"/>
          <p:cNvSpPr>
            <a:spLocks noChangeShapeType="1"/>
          </p:cNvSpPr>
          <p:nvPr/>
        </p:nvSpPr>
        <p:spPr bwMode="auto">
          <a:xfrm>
            <a:off x="2057400" y="4343400"/>
            <a:ext cx="1219200" cy="99060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r-Latn-RS"/>
          </a:p>
        </p:txBody>
      </p:sp>
      <p:sp>
        <p:nvSpPr>
          <p:cNvPr id="29703" name="Line 1031"/>
          <p:cNvSpPr>
            <a:spLocks noChangeShapeType="1"/>
          </p:cNvSpPr>
          <p:nvPr/>
        </p:nvSpPr>
        <p:spPr bwMode="auto">
          <a:xfrm>
            <a:off x="990600" y="2057400"/>
            <a:ext cx="7239000" cy="4267200"/>
          </a:xfrm>
          <a:prstGeom prst="line">
            <a:avLst/>
          </a:prstGeom>
          <a:noFill/>
          <a:ln w="41275">
            <a:solidFill>
              <a:srgbClr val="FF00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r-Latn-RS"/>
          </a:p>
        </p:txBody>
      </p:sp>
      <p:sp>
        <p:nvSpPr>
          <p:cNvPr id="29704" name="Line 1031"/>
          <p:cNvSpPr>
            <a:spLocks noChangeShapeType="1"/>
          </p:cNvSpPr>
          <p:nvPr/>
        </p:nvSpPr>
        <p:spPr bwMode="auto">
          <a:xfrm flipH="1">
            <a:off x="990600" y="2133600"/>
            <a:ext cx="6934200" cy="4038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8013"/>
          </a:xfrm>
        </p:spPr>
        <p:txBody>
          <a:bodyPr/>
          <a:lstStyle/>
          <a:p>
            <a:r>
              <a:rPr lang="sr-Cyrl-RS" altLang="en-US" sz="3000" b="1" dirty="0" smtClean="0">
                <a:ln>
                  <a:noFill/>
                </a:ln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ВЕЗЕ ИЗМЕЂУ ГЛАВНИХ УЧЕСНИКА У </a:t>
            </a:r>
            <a:r>
              <a:rPr lang="sr-Cyrl-RS" altLang="en-US" sz="3000" b="1" dirty="0" smtClean="0">
                <a:ln>
                  <a:noFill/>
                </a:ln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ПРОЈЕКТУ</a:t>
            </a:r>
            <a:br>
              <a:rPr lang="sr-Cyrl-RS" altLang="en-US" sz="3000" b="1" dirty="0" smtClean="0">
                <a:ln>
                  <a:noFill/>
                </a:ln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altLang="en-US" sz="3000" b="1" dirty="0" smtClean="0">
                <a:ln>
                  <a:noFill/>
                </a:ln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нова шема – строга хијерархија</a:t>
            </a:r>
            <a:endParaRPr lang="en-US" altLang="en-US" sz="3000" b="1" dirty="0" smtClean="0">
              <a:ln>
                <a:noFill/>
              </a:ln>
              <a:solidFill>
                <a:srgbClr val="161616"/>
              </a:solidFill>
            </a:endParaRPr>
          </a:p>
        </p:txBody>
      </p:sp>
      <p:sp>
        <p:nvSpPr>
          <p:cNvPr id="3072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ABAF8CB9-6F96-4194-8C02-350BC1226F68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22</a:t>
            </a:fld>
            <a:endParaRPr lang="en-US" altLang="sr-Latn-RS" sz="1400">
              <a:latin typeface="Arial" charset="0"/>
            </a:endParaRPr>
          </a:p>
        </p:txBody>
      </p:sp>
      <p:sp>
        <p:nvSpPr>
          <p:cNvPr id="30724" name="Rectangle 1029"/>
          <p:cNvSpPr>
            <a:spLocks noChangeArrowheads="1"/>
          </p:cNvSpPr>
          <p:nvPr/>
        </p:nvSpPr>
        <p:spPr bwMode="auto">
          <a:xfrm>
            <a:off x="2552700" y="2471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sr-Latn-RS" altLang="sr-Latn-RS" sz="1800">
              <a:latin typeface="Tahoma" pitchFamily="34" charset="0"/>
            </a:endParaRPr>
          </a:p>
        </p:txBody>
      </p:sp>
      <p:graphicFrame>
        <p:nvGraphicFramePr>
          <p:cNvPr id="30725" name="Object 1028"/>
          <p:cNvGraphicFramePr>
            <a:graphicFrameLocks noChangeAspect="1"/>
          </p:cNvGraphicFramePr>
          <p:nvPr/>
        </p:nvGraphicFramePr>
        <p:xfrm>
          <a:off x="781050" y="1770063"/>
          <a:ext cx="7920038" cy="468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2" name="Picture" r:id="rId3" imgW="5382595" imgH="2561541" progId="Word.Picture.8">
                  <p:embed/>
                </p:oleObj>
              </mc:Choice>
              <mc:Fallback>
                <p:oleObj name="Picture" r:id="rId3" imgW="5382595" imgH="2561541" progId="Word.Picture.8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" y="1770063"/>
                        <a:ext cx="7920038" cy="468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608013"/>
          </a:xfrm>
        </p:spPr>
        <p:txBody>
          <a:bodyPr/>
          <a:lstStyle/>
          <a:p>
            <a:r>
              <a:rPr lang="ru-RU" altLang="sr-Latn-RS" sz="3000" b="1" dirty="0" smtClean="0">
                <a:ln>
                  <a:noFill/>
                </a:ln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ПОСЛОВНИ ОДНОСИ ИНВЕСТИТОР – ИЗВОЂАЧ У ТОКУ РЕАЛИЗАЦИЈЕ ИНВЕСТИЦИОНОГ ПОДУХВАТА</a:t>
            </a:r>
            <a:endParaRPr lang="en-US" altLang="sr-Latn-RS" sz="3000" dirty="0" smtClean="0">
              <a:ln>
                <a:noFill/>
              </a:ln>
              <a:solidFill>
                <a:srgbClr val="161616"/>
              </a:solidFill>
              <a:latin typeface="YU L Times" pitchFamily="18" charset="0"/>
              <a:cs typeface="Times New Roman" pitchFamily="18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7920038" cy="4319588"/>
          </a:xfrm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33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  <a:buClrTx/>
            </a:pPr>
            <a:r>
              <a:rPr lang="ru-RU" altLang="sr-Latn-RS" sz="260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Пословни односи између инвеститора и извођача се одвијају све време трајања инвестиције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Tx/>
            </a:pPr>
            <a:r>
              <a:rPr lang="ru-RU" altLang="sr-Latn-RS" sz="260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На финансијске ефекте изведених радова утичу активности које се дешавају још у току припреме инвестиције, било да су инициране од стране инвеститора или извођача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Tx/>
            </a:pPr>
            <a:r>
              <a:rPr lang="ru-RU" altLang="sr-Latn-RS" sz="260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Почетак и суштину ових односа креира инвеститор још у фази припреме лицитације.</a:t>
            </a:r>
            <a:endParaRPr lang="sr-Latn-CS" altLang="sr-Latn-RS" sz="2600" smtClean="0">
              <a:solidFill>
                <a:srgbClr val="161616"/>
              </a:solidFill>
              <a:latin typeface="Times New Roman" pitchFamily="18" charset="0"/>
            </a:endParaRP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F4018D90-DB35-4BFF-A97E-84B7AAA0D862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23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609600"/>
          </a:xfrm>
        </p:spPr>
        <p:txBody>
          <a:bodyPr/>
          <a:lstStyle/>
          <a:p>
            <a:r>
              <a:rPr lang="ru-RU" altLang="sr-Latn-RS" sz="3000" b="1" dirty="0" smtClean="0">
                <a:ln>
                  <a:noFill/>
                </a:ln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ПОСЛОВНИ ОДНОСИ ИНВЕСТИТОР – ИЗВОЂАЧ У ТОКУ РЕАЛИЗАЦИЈЕ ИНВЕСТИЦИОНОГ ПОДУХВАТА</a:t>
            </a:r>
            <a:endParaRPr lang="en-US" altLang="sr-Latn-RS" sz="3000" dirty="0" smtClean="0">
              <a:ln>
                <a:noFill/>
              </a:ln>
              <a:solidFill>
                <a:srgbClr val="161616"/>
              </a:solidFill>
              <a:latin typeface="YU L Times" pitchFamily="18" charset="0"/>
              <a:cs typeface="Times New Roman" pitchFamily="18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7920038" cy="4321175"/>
          </a:xfrm>
        </p:spPr>
        <p:txBody>
          <a:bodyPr/>
          <a:lstStyle/>
          <a:p>
            <a:pPr>
              <a:buClrTx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У току времена, било да се објекат гради или не, долази до промене услова, који значајно утичу на квалитет. Они се, пре свега односе на: </a:t>
            </a:r>
          </a:p>
          <a:p>
            <a:pPr marL="457200" lvl="1" indent="0">
              <a:buClrTx/>
              <a:buFont typeface="Arial" charset="0"/>
              <a:buNone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а) могућност извођача да својом стручношћу и технолошком опремљеношћу обезбеди дефинисани квалитет</a:t>
            </a:r>
          </a:p>
          <a:p>
            <a:pPr marL="457200" lvl="1" indent="0">
              <a:buClrTx/>
              <a:buFont typeface="Arial" charset="0"/>
              <a:buNone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б) могућност обезбеђења пројектом дефинисаног материјала и опреме на тржишту</a:t>
            </a:r>
          </a:p>
          <a:p>
            <a:pPr marL="457200" lvl="1" indent="0">
              <a:buClrTx/>
              <a:buFont typeface="Arial" charset="0"/>
              <a:buNone/>
            </a:pPr>
            <a:r>
              <a:rPr lang="sr-Cyrl-RS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) могућност да инвеститор одржи уговорену финансијску динамику </a:t>
            </a: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FE715EBB-558C-4D31-A774-8602491B0190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24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608013"/>
          </a:xfrm>
        </p:spPr>
        <p:txBody>
          <a:bodyPr/>
          <a:lstStyle/>
          <a:p>
            <a:r>
              <a:rPr lang="ru-RU" altLang="sr-Latn-RS" sz="3000" b="1" dirty="0" smtClean="0">
                <a:ln>
                  <a:noFill/>
                </a:ln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ПОСЛОВНИ ОДНОСИ ИНВЕСТИТОР – ИЗВОЂАЧ У ТОКУ РЕАЛИЗАЦИЈЕ ИНВЕСТИЦИОНОГ ПОДУХВАТА</a:t>
            </a:r>
            <a:endParaRPr lang="en-US" altLang="sr-Latn-RS" sz="3000" dirty="0" smtClean="0">
              <a:ln>
                <a:noFill/>
              </a:ln>
              <a:solidFill>
                <a:srgbClr val="161616"/>
              </a:solidFill>
              <a:latin typeface="YU L Times" pitchFamily="18" charset="0"/>
              <a:cs typeface="Times New Roman" pitchFamily="18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43100"/>
            <a:ext cx="7920038" cy="4319588"/>
          </a:xfrm>
        </p:spPr>
        <p:txBody>
          <a:bodyPr/>
          <a:lstStyle/>
          <a:p>
            <a:pPr>
              <a:buClrTx/>
            </a:pPr>
            <a:r>
              <a:rPr lang="ru-RU" altLang="sr-Latn-RS" sz="2600" smtClean="0">
                <a:solidFill>
                  <a:srgbClr val="161616"/>
                </a:solidFill>
                <a:latin typeface="Times New Roman" pitchFamily="18" charset="0"/>
              </a:rPr>
              <a:t>Организација извођача зависи од инвеститора и због тога мора да разуме његове тренутне и будуће потребе и испуни захтеве и очекивања.</a:t>
            </a:r>
          </a:p>
          <a:p>
            <a:pPr>
              <a:buClrTx/>
            </a:pPr>
            <a:r>
              <a:rPr lang="ru-RU" altLang="sr-Latn-RS" sz="2600" smtClean="0">
                <a:solidFill>
                  <a:srgbClr val="161616"/>
                </a:solidFill>
                <a:latin typeface="Times New Roman" pitchFamily="18" charset="0"/>
              </a:rPr>
              <a:t>Инвеститорово задовољство је резултат утицаја бројних позитивних и негативних фактора.</a:t>
            </a:r>
          </a:p>
          <a:p>
            <a:pPr>
              <a:buClrTx/>
            </a:pPr>
            <a:r>
              <a:rPr lang="ru-RU" altLang="sr-Latn-RS" sz="2600" smtClean="0">
                <a:solidFill>
                  <a:srgbClr val="161616"/>
                </a:solidFill>
                <a:latin typeface="Times New Roman" pitchFamily="18" charset="0"/>
              </a:rPr>
              <a:t>Што је више позитивних фактора у игри, то је веће инвеститорово задовољство.</a:t>
            </a:r>
          </a:p>
          <a:p>
            <a:pPr>
              <a:buClrTx/>
            </a:pPr>
            <a:r>
              <a:rPr lang="ru-RU" altLang="sr-Latn-RS" sz="2600" smtClean="0">
                <a:solidFill>
                  <a:srgbClr val="161616"/>
                </a:solidFill>
                <a:latin typeface="Times New Roman" pitchFamily="18" charset="0"/>
              </a:rPr>
              <a:t>Уважавање инвеститорових потреба усмерава организацију ка тржишту.</a:t>
            </a:r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71A6F635-98EC-4407-9710-01AD4D9213A5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25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ПОСЛОВАЊЕ У ГРАЂЕВИНАРСТВУ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60538"/>
            <a:ext cx="7920038" cy="4319587"/>
          </a:xfrm>
        </p:spPr>
        <p:txBody>
          <a:bodyPr rtlCol="0">
            <a:normAutofit fontScale="92500" lnSpcReduction="20000"/>
          </a:bodyPr>
          <a:lstStyle/>
          <a:p>
            <a:pPr fontAlgn="auto">
              <a:lnSpc>
                <a:spcPct val="90000"/>
              </a:lnSpc>
              <a:buClrTx/>
              <a:buFont typeface="Arial"/>
              <a:buChar char="•"/>
              <a:defRPr/>
            </a:pP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Финансије и финансијски токови су у сваком пословном процесу нераскидиво повезани са процедурама, односно пословањем.</a:t>
            </a:r>
          </a:p>
          <a:p>
            <a:pPr fontAlgn="auto">
              <a:lnSpc>
                <a:spcPct val="90000"/>
              </a:lnSpc>
              <a:buClrTx/>
              <a:buFont typeface="Arial"/>
              <a:buChar char="•"/>
              <a:defRPr/>
            </a:pP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Пословање у грађевинарству, које се односи на финансије има свој препознатљив ток. </a:t>
            </a:r>
          </a:p>
          <a:p>
            <a:pPr fontAlgn="auto">
              <a:lnSpc>
                <a:spcPct val="90000"/>
              </a:lnSpc>
              <a:buClrTx/>
              <a:buFont typeface="Arial"/>
              <a:buChar char="•"/>
              <a:defRPr/>
            </a:pP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Неке од ових пословних процедура су резултат уходаних процеса, који се, у духу добре праксе, успешно примењују дуги низ година. </a:t>
            </a:r>
          </a:p>
          <a:p>
            <a:pPr fontAlgn="auto">
              <a:lnSpc>
                <a:spcPct val="90000"/>
              </a:lnSpc>
              <a:buClrTx/>
              <a:buFont typeface="Arial"/>
              <a:buChar char="•"/>
              <a:defRPr/>
            </a:pP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Неке су последица обавезне примене законских прописа. </a:t>
            </a:r>
          </a:p>
          <a:p>
            <a:pPr fontAlgn="auto">
              <a:lnSpc>
                <a:spcPct val="90000"/>
              </a:lnSpc>
              <a:buClrTx/>
              <a:buFont typeface="Arial"/>
              <a:buChar char="•"/>
              <a:defRPr/>
            </a:pP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Неке се логична последица примене нових пословних процедура, као што је, нпр., електронско пословање и други облици пословне комуникације.</a:t>
            </a:r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E499B2DF-10AD-4319-83C0-6EA07F08B5DF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26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ПОСЛОВАЊЕ У ГРАЂЕВИНАРСТВУ</a:t>
            </a:r>
            <a:endParaRPr lang="en-US" altLang="sr-Latn-RS" sz="3000" dirty="0" smtClean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078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87525"/>
            <a:ext cx="7920038" cy="4321175"/>
          </a:xfrm>
        </p:spPr>
        <p:txBody>
          <a:bodyPr rtlCol="0">
            <a:normAutofit fontScale="92500" lnSpcReduction="10000"/>
          </a:bodyPr>
          <a:lstStyle/>
          <a:p>
            <a:pPr fontAlgn="auto">
              <a:lnSpc>
                <a:spcPct val="90000"/>
              </a:lnSpc>
              <a:buClrTx/>
              <a:buFont typeface="Arial"/>
              <a:buChar char="•"/>
              <a:defRPr/>
            </a:pP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 друге стране, пословање у грађевинарству је повезано са односима између учесника у инвестиционом процесу. </a:t>
            </a:r>
          </a:p>
          <a:p>
            <a:pPr fontAlgn="auto">
              <a:lnSpc>
                <a:spcPct val="90000"/>
              </a:lnSpc>
              <a:buClrTx/>
              <a:buFont typeface="Arial"/>
              <a:buChar char="•"/>
              <a:defRPr/>
            </a:pP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су, осим инвеститора и извођача радова и извођачевих подизвођача: пројектанти, банке и финансијске институције, установе које у управном поступку спроводе правну процедуру, установе за послове вештачења, консултанти, итд.</a:t>
            </a:r>
          </a:p>
          <a:p>
            <a:pPr fontAlgn="auto">
              <a:lnSpc>
                <a:spcPct val="90000"/>
              </a:lnSpc>
              <a:buClrTx/>
              <a:buFont typeface="Arial"/>
              <a:buChar char="•"/>
              <a:defRPr/>
            </a:pP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Такође, унутар сваке од ових установа постоји одређени процедурални ток који, са свог аспекта, употпуњује процедуру реализације једне инвестиције.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EF564419-ADA4-41BD-BAC0-7C89B208634B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27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ГРАЂЕВИНСКО-ТЕХНИЧКИ АСПЕКТ РЕАЛИЗАЦИЈЕ СТАМБЕНЕ ИЗГРАДЊЕ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109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87525"/>
            <a:ext cx="7920038" cy="4321175"/>
          </a:xfrm>
        </p:spPr>
        <p:txBody>
          <a:bodyPr rtlCol="0">
            <a:normAutofit fontScale="92500" lnSpcReduction="10000"/>
          </a:bodyPr>
          <a:lstStyle/>
          <a:p>
            <a:pPr fontAlgn="auto">
              <a:lnSpc>
                <a:spcPct val="80000"/>
              </a:lnSpc>
              <a:buClrTx/>
              <a:buSzPct val="120000"/>
              <a:buFont typeface="Arial" panose="020B0604020202020204" pitchFamily="34" charset="0"/>
              <a:buChar char="•"/>
              <a:defRPr/>
            </a:pP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реализацију инвестиционог подухвата утиче намена, обим и вредност планиране инвестиције, што одређује структуру трошкова, њихов садржај и трајање </a:t>
            </a:r>
          </a:p>
          <a:p>
            <a:pPr fontAlgn="auto">
              <a:lnSpc>
                <a:spcPct val="80000"/>
              </a:lnSpc>
              <a:buClrTx/>
              <a:buSzPct val="120000"/>
              <a:buFont typeface="Arial" panose="020B0604020202020204" pitchFamily="34" charset="0"/>
              <a:buChar char="•"/>
              <a:defRPr/>
            </a:pP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Управљање реализацијом стамбене изградње је подухват који се састоји од великог броја активности.</a:t>
            </a:r>
          </a:p>
          <a:p>
            <a:pPr fontAlgn="auto">
              <a:lnSpc>
                <a:spcPct val="80000"/>
              </a:lnSpc>
              <a:buClrTx/>
              <a:buSzPct val="120000"/>
              <a:buFont typeface="Arial" panose="020B0604020202020204" pitchFamily="34" charset="0"/>
              <a:buChar char="•"/>
              <a:defRPr/>
            </a:pP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управљању инвестицијом за изградњу и адаптацију стамбених и пословних објеката (на територији Београда и осталих градова) постоје следеће глобалне активности:</a:t>
            </a:r>
          </a:p>
          <a:p>
            <a:pPr lvl="1" fontAlgn="auto">
              <a:lnSpc>
                <a:spcPct val="80000"/>
              </a:lnSpc>
              <a:buClrTx/>
              <a:buSzPct val="120000"/>
              <a:buFont typeface="Arial" panose="020B0604020202020204" pitchFamily="34" charset="0"/>
              <a:buChar char="•"/>
              <a:defRPr/>
            </a:pP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Урбанистички план/одабир </a:t>
            </a: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локације</a:t>
            </a:r>
          </a:p>
          <a:p>
            <a:pPr lvl="1" fontAlgn="auto">
              <a:lnSpc>
                <a:spcPct val="80000"/>
              </a:lnSpc>
              <a:buClrTx/>
              <a:buSzPct val="120000"/>
              <a:buFont typeface="Arial" panose="020B0604020202020204" pitchFamily="34" charset="0"/>
              <a:buChar char="•"/>
              <a:defRPr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Обезбеђење локације/земљишта </a:t>
            </a:r>
            <a:endParaRPr lang="sr-Latn-CS" altLang="sr-Latn-RS" sz="2600" dirty="0" smtClean="0">
              <a:solidFill>
                <a:srgbClr val="16161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7F1473B7-E942-408C-BA7C-9FA3E08DAF69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28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609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ГРАЂЕВИНСКО-ТЕХНИЧКИ АСПЕКТ РЕАЛИЗАЦИЈЕ СТАМБЕНЕ ИЗГРАДЊЕ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7920038" cy="5181600"/>
          </a:xfrm>
        </p:spPr>
        <p:txBody>
          <a:bodyPr/>
          <a:lstStyle/>
          <a:p>
            <a:pPr lvl="1">
              <a:lnSpc>
                <a:spcPct val="90000"/>
              </a:lnSpc>
              <a:buClrTx/>
              <a:buSzPct val="100000"/>
            </a:pPr>
            <a:r>
              <a:rPr lang="ru-RU" altLang="sr-Latn-RS" sz="24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Израда инвестиционог програма</a:t>
            </a:r>
          </a:p>
          <a:p>
            <a:pPr lvl="1">
              <a:lnSpc>
                <a:spcPct val="90000"/>
              </a:lnSpc>
              <a:buClrTx/>
              <a:buSzPct val="100000"/>
            </a:pPr>
            <a:r>
              <a:rPr lang="ru-RU" altLang="sr-Latn-RS" sz="24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Обезбеђење финансијских средстава</a:t>
            </a:r>
          </a:p>
          <a:p>
            <a:pPr lvl="1">
              <a:lnSpc>
                <a:spcPct val="90000"/>
              </a:lnSpc>
              <a:buClrTx/>
              <a:buSzPct val="100000"/>
            </a:pPr>
            <a:r>
              <a:rPr lang="ru-RU" altLang="sr-Latn-RS" sz="24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Израда пројекта геомеханичких истраживања и елабората геотехничких услова за изградњу објекта</a:t>
            </a:r>
          </a:p>
          <a:p>
            <a:pPr lvl="1">
              <a:lnSpc>
                <a:spcPct val="90000"/>
              </a:lnSpc>
              <a:buClrTx/>
              <a:buSzPct val="100000"/>
            </a:pPr>
            <a:r>
              <a:rPr lang="ru-RU" altLang="sr-Latn-RS" sz="24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Израда детаљних геодетских подлога</a:t>
            </a:r>
          </a:p>
          <a:p>
            <a:pPr lvl="1">
              <a:lnSpc>
                <a:spcPct val="90000"/>
              </a:lnSpc>
              <a:buClrTx/>
              <a:buSzPct val="100000"/>
            </a:pPr>
            <a:r>
              <a:rPr lang="ru-RU" altLang="sr-Latn-RS" sz="24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Израда комунално-економског елабората/припрема за решавање имовинско-правних послова</a:t>
            </a:r>
          </a:p>
          <a:p>
            <a:pPr lvl="1">
              <a:lnSpc>
                <a:spcPct val="90000"/>
              </a:lnSpc>
              <a:buClrTx/>
              <a:buSzPct val="100000"/>
            </a:pPr>
            <a:r>
              <a:rPr lang="ru-RU" altLang="sr-Latn-RS" sz="24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Израда идејног пројекта са потребним сепаратима и каталозима</a:t>
            </a:r>
          </a:p>
          <a:p>
            <a:pPr lvl="1">
              <a:lnSpc>
                <a:spcPct val="90000"/>
              </a:lnSpc>
              <a:buClrTx/>
              <a:buSzPct val="100000"/>
            </a:pPr>
            <a:r>
              <a:rPr lang="ru-RU" altLang="sr-Latn-RS" sz="24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Препарцелација земљишта према потребама евентуалне етапне изградње</a:t>
            </a:r>
          </a:p>
          <a:p>
            <a:pPr lvl="1">
              <a:lnSpc>
                <a:spcPct val="90000"/>
              </a:lnSpc>
              <a:buClrTx/>
              <a:buSzPct val="100000"/>
            </a:pPr>
            <a:r>
              <a:rPr lang="ru-RU" altLang="sr-Latn-RS" sz="24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Решавање имовинско-правних односа/расељавање и привођење парцела намени</a:t>
            </a:r>
            <a:endParaRPr lang="sr-Latn-CS" altLang="sr-Latn-RS" sz="2400" dirty="0" smtClean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A86A3F45-DA36-4BA6-97AB-B4C248C97EF1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29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УВОД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058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52525"/>
            <a:ext cx="7920038" cy="4319588"/>
          </a:xfrm>
        </p:spPr>
        <p:txBody>
          <a:bodyPr rtlCol="0">
            <a:noAutofit/>
          </a:bodyPr>
          <a:lstStyle/>
          <a:p>
            <a:pPr fontAlgn="auto">
              <a:spcBef>
                <a:spcPct val="55000"/>
              </a:spcBef>
              <a:spcAft>
                <a:spcPct val="45000"/>
              </a:spcAft>
              <a:buClrTx/>
              <a:buFont typeface="Arial"/>
              <a:buChar char="•"/>
              <a:defRPr/>
            </a:pPr>
            <a:r>
              <a:rPr lang="ru-RU" sz="26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 </a:t>
            </a:r>
            <a:r>
              <a:rPr lang="ru-RU" sz="2600" b="1" u="sng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инвестицијом</a:t>
            </a:r>
            <a:r>
              <a:rPr lang="ru-RU" sz="26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се подразумевају новчана улагања у основна средства која су у формирању – нпр. изградња неког објекта, али и у обртна </a:t>
            </a:r>
            <a:r>
              <a:rPr lang="ru-RU" sz="26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средства.</a:t>
            </a:r>
            <a:endParaRPr lang="ru-RU" sz="26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ct val="55000"/>
              </a:spcBef>
              <a:spcAft>
                <a:spcPct val="45000"/>
              </a:spcAft>
              <a:buClrTx/>
              <a:buFont typeface="Arial"/>
              <a:buChar char="•"/>
              <a:defRPr/>
            </a:pPr>
            <a:r>
              <a:rPr lang="ru-RU" sz="26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 је процес који се одиграва пре него што предмет инвестиције постане основно средство </a:t>
            </a:r>
            <a:r>
              <a:rPr lang="ru-RU" sz="26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инвеститора.</a:t>
            </a:r>
            <a:endParaRPr lang="ru-RU" sz="26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DB2FC602-DD3A-4A6C-8960-0EE631FDF7E0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ГРАЂЕВИНСКО-ТЕХНИЧКИ АСПЕКТ РЕАЛИЗАЦИЈЕ СТАМБЕНЕ ИЗГРАДЊЕ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7920038" cy="5181600"/>
          </a:xfrm>
        </p:spPr>
        <p:txBody>
          <a:bodyPr/>
          <a:lstStyle/>
          <a:p>
            <a:pPr lvl="1">
              <a:spcBef>
                <a:spcPts val="0"/>
              </a:spcBef>
              <a:buClrTx/>
              <a:buSzPct val="100000"/>
            </a:pPr>
            <a:r>
              <a:rPr lang="ru-RU" altLang="sr-Latn-RS" sz="22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Прибављање услова за пројектовање</a:t>
            </a: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ru-RU" altLang="sr-Latn-RS" sz="22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Израда </a:t>
            </a:r>
            <a:r>
              <a:rPr lang="ru-RU" altLang="sr-Latn-RS" sz="22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пројекта </a:t>
            </a:r>
            <a:r>
              <a:rPr lang="ru-RU" altLang="sr-Latn-RS" sz="22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за грађевинску дозволу са техничком контролом </a:t>
            </a: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ru-RU" altLang="sr-Latn-RS" sz="22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Уговарање </a:t>
            </a:r>
            <a:r>
              <a:rPr lang="ru-RU" altLang="sr-Latn-RS" sz="22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партиципација за дирекцијом за земљиште и градским комуналним јавним предузећима и финансијска реализација уговора</a:t>
            </a: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ru-RU" altLang="sr-Latn-RS" sz="22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Прибављање </a:t>
            </a:r>
            <a:r>
              <a:rPr lang="ru-RU" altLang="sr-Latn-RS" sz="22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грађевинске дозволе</a:t>
            </a:r>
            <a:endParaRPr lang="ru-RU" altLang="sr-Latn-RS" sz="2200" dirty="0" smtClean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ru-RU" altLang="sr-Latn-RS" sz="22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Израда лицитационог елабората за уступање радова и спровођење лицитације</a:t>
            </a: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ru-RU" altLang="sr-Latn-RS" sz="22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Избора извођача и уговарање радова</a:t>
            </a: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ru-RU" altLang="sr-Latn-RS" sz="22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Извођење радова и </a:t>
            </a:r>
            <a:r>
              <a:rPr lang="ru-RU" altLang="sr-Latn-RS" sz="22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надзор </a:t>
            </a:r>
            <a:r>
              <a:rPr lang="ru-RU" altLang="sr-Latn-RS" sz="22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над извођењем</a:t>
            </a: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ru-RU" altLang="sr-Latn-RS" sz="22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Технички преглед изведених радова / Употребна </a:t>
            </a:r>
            <a:r>
              <a:rPr lang="ru-RU" altLang="sr-Latn-RS" sz="22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дозвола/ укњижба објекта</a:t>
            </a:r>
            <a:endParaRPr lang="ru-RU" altLang="sr-Latn-RS" sz="2200" dirty="0" smtClean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ru-RU" altLang="sr-Latn-RS" sz="22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Коначни обрачун</a:t>
            </a:r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DAD9FECA-DC03-492A-A53C-BDD42F66EEC2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30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УВОД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524000"/>
            <a:ext cx="8686800" cy="4319588"/>
          </a:xfrm>
        </p:spPr>
        <p:txBody>
          <a:bodyPr/>
          <a:lstStyle/>
          <a:p>
            <a:pPr>
              <a:buClrTx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Инвестиције се могу делити према </a:t>
            </a:r>
          </a:p>
          <a:p>
            <a:pPr lvl="1">
              <a:buClrTx/>
            </a:pPr>
            <a:r>
              <a:rPr lang="ru-RU" altLang="sr-Latn-RS" sz="2600" b="1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намени</a:t>
            </a: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 (капитални објекти, објекти инфраструктуре, привредни објекти, непривредни објекти, ...)</a:t>
            </a:r>
          </a:p>
          <a:p>
            <a:pPr lvl="1">
              <a:buClrTx/>
            </a:pPr>
            <a:r>
              <a:rPr lang="ru-RU" altLang="sr-Latn-RS" sz="2600" b="1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 (грађевински објекти, опрема, ....) </a:t>
            </a:r>
          </a:p>
          <a:p>
            <a:pPr lvl="1">
              <a:buClrTx/>
            </a:pPr>
            <a:r>
              <a:rPr lang="ru-RU" altLang="sr-Latn-RS" sz="2600" b="1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врсти извођења радова </a:t>
            </a: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(нове инвестиције, проширења / реконструкције/адаптације, замена дотрајалих делова објекта, инвестиционо одржавање/капитални ремонт) 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993ABFCA-62C5-42A9-B007-CBF34EFEC7A9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4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УВОД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610600" cy="4953000"/>
          </a:xfrm>
        </p:spPr>
        <p:txBody>
          <a:bodyPr rtlCol="0">
            <a:normAutofit/>
          </a:bodyPr>
          <a:lstStyle/>
          <a:p>
            <a:pPr fontAlgn="auto">
              <a:lnSpc>
                <a:spcPct val="90000"/>
              </a:lnSpc>
              <a:buClrTx/>
              <a:buFont typeface="Arial"/>
              <a:buChar char="•"/>
              <a:defRPr/>
            </a:pP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Инвестирање се врши у циљу проширења производње или одржавања основних средстава. </a:t>
            </a:r>
          </a:p>
          <a:p>
            <a:pPr fontAlgn="auto">
              <a:lnSpc>
                <a:spcPct val="90000"/>
              </a:lnSpc>
              <a:buClrTx/>
              <a:buFont typeface="Arial"/>
              <a:buChar char="•"/>
              <a:defRPr/>
            </a:pP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Финансирање се врши из посебних средстава </a:t>
            </a: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sr-Cyrl-RS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сопствених </a:t>
            </a: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фондова</a:t>
            </a: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кредита, итд. </a:t>
            </a:r>
          </a:p>
          <a:p>
            <a:pPr fontAlgn="auto">
              <a:lnSpc>
                <a:spcPct val="90000"/>
              </a:lnSpc>
              <a:buClrTx/>
              <a:buFont typeface="Arial"/>
              <a:buChar char="•"/>
              <a:defRPr/>
            </a:pP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Инвестиције се могу реализовати у сопственој режији, или се њихово извођење може поверити другима, од чега зависи конкретно планирање и ток финансијских средстава.</a:t>
            </a:r>
          </a:p>
          <a:p>
            <a:pPr fontAlgn="auto">
              <a:lnSpc>
                <a:spcPct val="90000"/>
              </a:lnSpc>
              <a:buClrTx/>
              <a:buFont typeface="Arial"/>
              <a:buChar char="•"/>
              <a:defRPr/>
            </a:pP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Упутно је, када се ради о реализацији инвестиције, сагледати могућност етапног завршетка и коришћења.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7568DE55-15C2-4485-BA4D-5CED7345FC55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5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ФИНАНСИЈЕ</a:t>
            </a:r>
            <a:endParaRPr lang="en-U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55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7920038" cy="4319588"/>
          </a:xfrm>
        </p:spPr>
        <p:txBody>
          <a:bodyPr rtlCol="0">
            <a:noAutofit/>
          </a:bodyPr>
          <a:lstStyle/>
          <a:p>
            <a:pPr fontAlgn="auto">
              <a:lnSpc>
                <a:spcPct val="95000"/>
              </a:lnSpc>
              <a:spcBef>
                <a:spcPct val="30000"/>
              </a:spcBef>
              <a:spcAft>
                <a:spcPct val="40000"/>
              </a:spcAft>
              <a:buClrTx/>
              <a:buFont typeface="Arial"/>
              <a:buChar char="•"/>
              <a:defRPr/>
            </a:pPr>
            <a:r>
              <a:rPr lang="sr-Cyrl-RS" altLang="sr-Latn-RS" sz="2600" b="1" i="1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Финансије</a:t>
            </a:r>
            <a:r>
              <a:rPr lang="sr-Latn-C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sr-Cyrl-R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латински</a:t>
            </a:r>
            <a:r>
              <a:rPr lang="sr-Latn-C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finis - </a:t>
            </a:r>
            <a:r>
              <a:rPr lang="sr-Cyrl-R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граница</a:t>
            </a:r>
            <a:r>
              <a:rPr lang="sr-Latn-C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Cyrl-R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новолатински</a:t>
            </a:r>
            <a:r>
              <a:rPr lang="sr-Latn-C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financia; </a:t>
            </a:r>
            <a:r>
              <a:rPr lang="sr-Cyrl-R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француски</a:t>
            </a:r>
            <a:r>
              <a:rPr lang="sr-Latn-C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financier – </a:t>
            </a:r>
            <a:r>
              <a:rPr lang="sr-Cyrl-R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онај који ради са новцем</a:t>
            </a:r>
            <a:r>
              <a:rPr lang="sr-Latn-C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altLang="sr-Latn-RS" sz="2600" dirty="0" smtClean="0">
              <a:solidFill>
                <a:schemeClr val="accent4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95000"/>
              </a:lnSpc>
              <a:spcBef>
                <a:spcPct val="30000"/>
              </a:spcBef>
              <a:spcAft>
                <a:spcPct val="40000"/>
              </a:spcAft>
              <a:buClrTx/>
              <a:buFont typeface="Arial"/>
              <a:buChar char="•"/>
              <a:defRPr/>
            </a:pPr>
            <a:r>
              <a:rPr lang="ru-RU" altLang="sr-Latn-RS" sz="26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Значи газдовање, приходи и расходи, новчано стање, новчане прилике, буџет, извори финансирања, односно изградњу објекта. </a:t>
            </a:r>
          </a:p>
          <a:p>
            <a:pPr fontAlgn="auto">
              <a:lnSpc>
                <a:spcPct val="95000"/>
              </a:lnSpc>
              <a:spcBef>
                <a:spcPct val="30000"/>
              </a:spcBef>
              <a:spcAft>
                <a:spcPct val="40000"/>
              </a:spcAft>
              <a:buClrTx/>
              <a:buFont typeface="Arial"/>
              <a:buChar char="•"/>
              <a:defRPr/>
            </a:pPr>
            <a:r>
              <a:rPr lang="ru-RU" altLang="sr-Latn-RS" sz="26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ширем смислу овај термин означава финансирање/инвестиције.</a:t>
            </a:r>
          </a:p>
          <a:p>
            <a:pPr fontAlgn="auto">
              <a:lnSpc>
                <a:spcPct val="95000"/>
              </a:lnSpc>
              <a:spcBef>
                <a:spcPct val="30000"/>
              </a:spcBef>
              <a:spcAft>
                <a:spcPct val="40000"/>
              </a:spcAft>
              <a:buClrTx/>
              <a:buFont typeface="Arial"/>
              <a:buChar char="•"/>
              <a:defRPr/>
            </a:pPr>
            <a:r>
              <a:rPr lang="ru-RU" altLang="sr-Latn-RS" sz="26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Финансирати значи правити финансијске операције. </a:t>
            </a:r>
          </a:p>
          <a:p>
            <a:pPr fontAlgn="auto">
              <a:lnSpc>
                <a:spcPct val="95000"/>
              </a:lnSpc>
              <a:spcBef>
                <a:spcPct val="30000"/>
              </a:spcBef>
              <a:spcAft>
                <a:spcPct val="40000"/>
              </a:spcAft>
              <a:buClrTx/>
              <a:buFont typeface="Arial"/>
              <a:buChar char="•"/>
              <a:defRPr/>
            </a:pPr>
            <a:r>
              <a:rPr lang="sr-Cyrl-R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Слично</a:t>
            </a:r>
            <a:r>
              <a:rPr lang="sr-Latn-C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r-Cyrl-R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енглески</a:t>
            </a:r>
            <a:r>
              <a:rPr lang="sr-Latn-C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financial </a:t>
            </a:r>
            <a:r>
              <a:rPr lang="sr-Cyrl-R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значи новчана средства, новчани послови</a:t>
            </a:r>
            <a:r>
              <a:rPr lang="sr-Latn-C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2A61794C-24E7-4C1B-A6BA-4547803F59F6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6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ЕКОНОМИЈА</a:t>
            </a:r>
            <a:endParaRPr lang="en-U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56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7920038" cy="4319588"/>
          </a:xfrm>
        </p:spPr>
        <p:txBody>
          <a:bodyPr rtlCol="0">
            <a:normAutofit/>
          </a:bodyPr>
          <a:lstStyle/>
          <a:p>
            <a:pPr fontAlgn="auto">
              <a:spcBef>
                <a:spcPct val="35000"/>
              </a:spcBef>
              <a:spcAft>
                <a:spcPct val="35000"/>
              </a:spcAft>
              <a:buClrTx/>
              <a:buFont typeface="Arial"/>
              <a:buChar char="•"/>
              <a:defRPr/>
            </a:pPr>
            <a:r>
              <a:rPr lang="sr-Cyrl-RS" altLang="sr-Latn-RS" sz="2600" b="1" i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Економија</a:t>
            </a:r>
            <a:r>
              <a:rPr lang="sr-Latn-C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(oikos – </a:t>
            </a:r>
            <a:r>
              <a:rPr lang="sr-Cyrl-R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кућа</a:t>
            </a:r>
            <a:r>
              <a:rPr lang="sr-Latn-C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nomos – </a:t>
            </a:r>
            <a:r>
              <a:rPr lang="sr-Cyrl-R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</a:t>
            </a:r>
            <a:r>
              <a:rPr lang="sr-Latn-C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sr-Cyrl-R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означава рационалност коришћења добара, снаге, објекта</a:t>
            </a:r>
            <a:r>
              <a:rPr lang="sr-Latn-C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r-Cyrl-R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односно што већи успех са што мање средстава, односно што рационалнију употребу објеката.</a:t>
            </a:r>
            <a:r>
              <a:rPr lang="sr-Latn-C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sr-Latn-RS" sz="2600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ct val="35000"/>
              </a:spcBef>
              <a:spcAft>
                <a:spcPct val="35000"/>
              </a:spcAft>
              <a:buClrTx/>
              <a:buFont typeface="Arial"/>
              <a:buChar char="•"/>
              <a:defRPr/>
            </a:pPr>
            <a:r>
              <a:rPr lang="ru-RU" altLang="sr-Latn-RS" sz="26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ширем смислу овај термин означава разумно и штедљиво пословање. </a:t>
            </a:r>
          </a:p>
          <a:p>
            <a:pPr fontAlgn="auto">
              <a:spcBef>
                <a:spcPct val="35000"/>
              </a:spcBef>
              <a:spcAft>
                <a:spcPct val="35000"/>
              </a:spcAft>
              <a:buClrTx/>
              <a:buFont typeface="Arial"/>
              <a:buChar char="•"/>
              <a:defRPr/>
            </a:pPr>
            <a:r>
              <a:rPr lang="sr-Cyrl-R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Сличнно</a:t>
            </a:r>
            <a:r>
              <a:rPr lang="sr-Cyrl-RS" altLang="sr-Latn-RS" sz="26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r-Latn-C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енглески</a:t>
            </a:r>
            <a:r>
              <a:rPr lang="sr-Latn-C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: economy </a:t>
            </a:r>
            <a:r>
              <a:rPr lang="sr-Cyrl-RS" altLang="sr-Latn-RS" sz="26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значи привреда, штедња.</a:t>
            </a:r>
            <a:endParaRPr lang="en-US" altLang="sr-Latn-RS" sz="2600" dirty="0" smtClean="0">
              <a:solidFill>
                <a:schemeClr val="accent4">
                  <a:lumMod val="10000"/>
                </a:schemeClr>
              </a:solidFill>
              <a:latin typeface="YU L Times" pitchFamily="18" charset="0"/>
              <a:cs typeface="Times New Roman" pitchFamily="18" charset="0"/>
            </a:endParaRP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62F2791-98E9-4747-A426-7D27C078CBE5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7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ФИНАНСИЈЕ И ЕКОНОМИЈА</a:t>
            </a:r>
            <a:endParaRPr lang="en-U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305800" cy="4648200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ct val="20000"/>
              </a:spcAft>
              <a:buClrTx/>
              <a:buFont typeface="Arial"/>
              <a:buChar char="•"/>
              <a:defRPr/>
            </a:pP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Термин </a:t>
            </a:r>
            <a:r>
              <a:rPr lang="ru-RU" altLang="sr-Latn-RS" sz="2800" b="1" i="1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финансије у грађевинарству </a:t>
            </a: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означава новчане процедуре, а економија подразумева да се те процедуре обављају на разуман начин. </a:t>
            </a:r>
          </a:p>
          <a:p>
            <a:pPr fontAlgn="auto">
              <a:lnSpc>
                <a:spcPct val="90000"/>
              </a:lnSpc>
              <a:spcAft>
                <a:spcPct val="20000"/>
              </a:spcAft>
              <a:buClrTx/>
              <a:buFont typeface="Arial"/>
              <a:buChar char="•"/>
              <a:defRPr/>
            </a:pPr>
            <a:r>
              <a:rPr lang="ru-RU" altLang="sr-Latn-RS" sz="2800" b="1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Финансијски инжењеринг </a:t>
            </a: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финансијски менаџмент значи управљање финансијама, стицање и управљање финансијским средствима (ресурсима) ради остваривања основног циља пословања – реализације инвестиционих пројеката.</a:t>
            </a:r>
          </a:p>
          <a:p>
            <a:pPr fontAlgn="auto">
              <a:lnSpc>
                <a:spcPct val="90000"/>
              </a:lnSpc>
              <a:spcAft>
                <a:spcPct val="20000"/>
              </a:spcAft>
              <a:buClrTx/>
              <a:buFont typeface="Arial"/>
              <a:buChar char="•"/>
              <a:defRPr/>
            </a:pPr>
            <a:r>
              <a:rPr lang="ru-RU" altLang="sr-Latn-RS" sz="2800" b="1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Инвестирање </a:t>
            </a:r>
            <a:r>
              <a:rPr lang="ru-RU" altLang="sr-Latn-RS" sz="2800" b="1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altLang="sr-Latn-RS" sz="2800" b="1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финансирање </a:t>
            </a:r>
            <a:r>
              <a:rPr lang="ru-RU" altLang="sr-Latn-RS" sz="28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означава прикупљање и распоређивање финансијских средстава од стране инвеститора, односно предузећа.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33785C72-1564-45B6-9A53-D6E4F43010A8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8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609600"/>
            <a:ext cx="8915400" cy="609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УТИЦАЈ РЕШАВАЊА ИМОВИНСКО-ПРАВНИХ ОДНОСА НА УСПЕШНОСТ ИНВЕСТИЦИЈЕ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04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3224"/>
            <a:ext cx="8305800" cy="4575175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buClrTx/>
              <a:buFont typeface="Arial"/>
              <a:buChar char="•"/>
              <a:defRPr/>
            </a:pPr>
            <a:r>
              <a:rPr lang="ru-RU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Успешно решавање имовинско-правних односа подразумева не само правно, већ и економско и техничко знање и искуство, али и </a:t>
            </a:r>
            <a:r>
              <a:rPr lang="ru-RU" sz="28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вештину.</a:t>
            </a:r>
            <a:endParaRPr lang="ru-RU" sz="28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lnSpc>
                <a:spcPct val="90000"/>
              </a:lnSpc>
              <a:buClrTx/>
              <a:buFont typeface="Arial"/>
              <a:buChar char="•"/>
              <a:defRPr/>
            </a:pPr>
            <a:r>
              <a:rPr lang="ru-RU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Ефекти решавања имовинско-правних односа прате инвестицију од самог почетка (кроз израду комунално-економског елабората, расељавање и рушење) па до краја (кроз коначни обрачун).</a:t>
            </a:r>
          </a:p>
          <a:p>
            <a:pPr fontAlgn="auto">
              <a:lnSpc>
                <a:spcPct val="90000"/>
              </a:lnSpc>
              <a:buClrTx/>
              <a:buFont typeface="Arial"/>
              <a:buChar char="•"/>
              <a:defRPr/>
            </a:pPr>
            <a:r>
              <a:rPr lang="ru-RU" sz="28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Искуство </a:t>
            </a:r>
            <a:r>
              <a:rPr lang="ru-RU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показује да је, уколико нема расељавања на локацији која се гради, обично </a:t>
            </a:r>
            <a:r>
              <a:rPr lang="ru-RU" sz="28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постоји велика </a:t>
            </a:r>
            <a:r>
              <a:rPr lang="ru-RU" sz="2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оптерећеност будуће инвестиције трошковима изградње инфраструктуре и одговарајућих </a:t>
            </a:r>
            <a:r>
              <a:rPr lang="ru-RU" sz="28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објеката</a:t>
            </a:r>
            <a:r>
              <a:rPr lang="ru-RU" sz="2800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5ADB07AA-9968-40AE-BCF1-B540048263F8}" type="slidenum">
              <a:rPr lang="en-US" altLang="sr-Latn-RS" sz="1400">
                <a:latin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9</a:t>
            </a:fld>
            <a:endParaRPr lang="en-US" altLang="sr-Latn-R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4057</TotalTime>
  <Words>1612</Words>
  <Application>Microsoft Office PowerPoint</Application>
  <PresentationFormat>On-screen Show (4:3)</PresentationFormat>
  <Paragraphs>182</Paragraphs>
  <Slides>30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Corbel</vt:lpstr>
      <vt:lpstr>Arial</vt:lpstr>
      <vt:lpstr>Calibri</vt:lpstr>
      <vt:lpstr>Times New Roman</vt:lpstr>
      <vt:lpstr>YU L Times</vt:lpstr>
      <vt:lpstr>Wingdings</vt:lpstr>
      <vt:lpstr>Tahoma</vt:lpstr>
      <vt:lpstr>Parallax</vt:lpstr>
      <vt:lpstr>Microsoft Word Picture</vt:lpstr>
      <vt:lpstr>УВОД</vt:lpstr>
      <vt:lpstr>УВОД</vt:lpstr>
      <vt:lpstr>УВОД</vt:lpstr>
      <vt:lpstr>УВОД</vt:lpstr>
      <vt:lpstr>УВОД</vt:lpstr>
      <vt:lpstr>ФИНАНСИЈЕ</vt:lpstr>
      <vt:lpstr>ЕКОНОМИЈА</vt:lpstr>
      <vt:lpstr>ФИНАНСИЈЕ И ЕКОНОМИЈА</vt:lpstr>
      <vt:lpstr>УТИЦАЈ РЕШАВАЊА ИМОВИНСКО-ПРАВНИХ ОДНОСА НА УСПЕШНОСТ ИНВЕСТИЦИЈЕ</vt:lpstr>
      <vt:lpstr>УТИЦАЈ ПРОЈЕКТОВАЊА НА УСПЕШНОСТ ИНВЕСТИЦИЈЕ</vt:lpstr>
      <vt:lpstr>ОРГАНИЗОВАЊЕ ФИРМЕ И УСПЕШНОСТ ПОСЛОВАЊА</vt:lpstr>
      <vt:lpstr>ПОКАЗАТЕЉИ ПОСЛОВАЊА</vt:lpstr>
      <vt:lpstr>ПОКАЗАТЕЉИ ПОСЛОВАЊА</vt:lpstr>
      <vt:lpstr>ПОКАЗАТЕЉИ ПОСЛОВАЊА</vt:lpstr>
      <vt:lpstr>ОСНОВНИ ПОКАЗАТЕЉИ ФИНАНСИРАЊА</vt:lpstr>
      <vt:lpstr>ФИНАНСИЈСКИ ПОКАЗАТЕЉИ ИНВЕСТИРАЊА</vt:lpstr>
      <vt:lpstr>ПРОЦЕНА ТРОШКОВА ГРАЂЕВИНСКЕ ПРОИЗВОДЊЕ</vt:lpstr>
      <vt:lpstr>ПРОЦЕНА ТРОШКОВА ГРАЂЕВИНСКЕ ПРОИЗВОДЊЕ</vt:lpstr>
      <vt:lpstr>ПРОЦЕНА ТРОШКОВА ГРАЂЕВИНСКЕ ПРОИЗВОДЊЕ</vt:lpstr>
      <vt:lpstr>ПРОЦЕНА ТРОШКОВА ГРАЂЕВИНСКЕ ПРОИЗВОДЊЕ</vt:lpstr>
      <vt:lpstr>ВЕЗЕ ИЗМЕЂУ ГЛАВНИХ УЧЕСНИКА У ПРОЈЕКТУ стара шема – свако комуницира са сваким </vt:lpstr>
      <vt:lpstr>ВЕЗЕ ИЗМЕЂУ ГЛАВНИХ УЧЕСНИКА У ПРОЈЕКТУ нова шема – строга хијерархија</vt:lpstr>
      <vt:lpstr>ПОСЛОВНИ ОДНОСИ ИНВЕСТИТОР – ИЗВОЂАЧ У ТОКУ РЕАЛИЗАЦИЈЕ ИНВЕСТИЦИОНОГ ПОДУХВАТА</vt:lpstr>
      <vt:lpstr>ПОСЛОВНИ ОДНОСИ ИНВЕСТИТОР – ИЗВОЂАЧ У ТОКУ РЕАЛИЗАЦИЈЕ ИНВЕСТИЦИОНОГ ПОДУХВАТА</vt:lpstr>
      <vt:lpstr>ПОСЛОВНИ ОДНОСИ ИНВЕСТИТОР – ИЗВОЂАЧ У ТОКУ РЕАЛИЗАЦИЈЕ ИНВЕСТИЦИОНОГ ПОДУХВАТА</vt:lpstr>
      <vt:lpstr>ПОСЛОВАЊЕ У ГРАЂЕВИНАРСТВУ</vt:lpstr>
      <vt:lpstr>ПОСЛОВАЊЕ У ГРАЂЕВИНАРСТВУ</vt:lpstr>
      <vt:lpstr>ГРАЂЕВИНСКО-ТЕХНИЧКИ АСПЕКТ РЕАЛИЗАЦИЈЕ СТАМБЕНЕ ИЗГРАДЊЕ</vt:lpstr>
      <vt:lpstr>ГРАЂЕВИНСКО-ТЕХНИЧКИ АСПЕКТ РЕАЛИЗАЦИЈЕ СТАМБЕНЕ ИЗГРАДЊЕ</vt:lpstr>
      <vt:lpstr>ГРАЂЕВИНСКО-ТЕХНИЧКИ АСПЕКТ РЕАЛИЗАЦИЈЕ СТАМБЕНЕ ИЗГРАДЊЕ</vt:lpstr>
    </vt:vector>
  </TitlesOfParts>
  <Company>Cirovic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Goran</dc:creator>
  <cp:lastModifiedBy>Slobodan</cp:lastModifiedBy>
  <cp:revision>181</cp:revision>
  <dcterms:created xsi:type="dcterms:W3CDTF">2002-04-24T16:57:43Z</dcterms:created>
  <dcterms:modified xsi:type="dcterms:W3CDTF">2020-10-21T20:16:58Z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315617</vt:lpwstr>
  </property>
  <property fmtid="{D5CDD505-2E9C-101B-9397-08002B2CF9AE}" name="NXPowerLiteSettings" pid="3">
    <vt:lpwstr>C700052003A000</vt:lpwstr>
  </property>
  <property fmtid="{D5CDD505-2E9C-101B-9397-08002B2CF9AE}" name="NXPowerLiteVersion" pid="4">
    <vt:lpwstr>D8.0.4</vt:lpwstr>
  </property>
</Properties>
</file>